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0" r:id="rId3"/>
    <p:sldMasterId id="2147483686" r:id="rId4"/>
    <p:sldMasterId id="2147483674" r:id="rId5"/>
  </p:sldMasterIdLst>
  <p:notesMasterIdLst>
    <p:notesMasterId r:id="rId28"/>
  </p:notesMasterIdLst>
  <p:handoutMasterIdLst>
    <p:handoutMasterId r:id="rId29"/>
  </p:handoutMasterIdLst>
  <p:sldIdLst>
    <p:sldId id="373" r:id="rId6"/>
    <p:sldId id="341" r:id="rId7"/>
    <p:sldId id="348" r:id="rId8"/>
    <p:sldId id="343" r:id="rId9"/>
    <p:sldId id="357" r:id="rId10"/>
    <p:sldId id="342" r:id="rId11"/>
    <p:sldId id="372" r:id="rId12"/>
    <p:sldId id="358" r:id="rId13"/>
    <p:sldId id="359" r:id="rId14"/>
    <p:sldId id="360" r:id="rId15"/>
    <p:sldId id="361" r:id="rId16"/>
    <p:sldId id="362" r:id="rId17"/>
    <p:sldId id="363" r:id="rId18"/>
    <p:sldId id="364" r:id="rId19"/>
    <p:sldId id="347" r:id="rId20"/>
    <p:sldId id="366" r:id="rId21"/>
    <p:sldId id="367" r:id="rId22"/>
    <p:sldId id="368" r:id="rId23"/>
    <p:sldId id="369" r:id="rId24"/>
    <p:sldId id="370" r:id="rId25"/>
    <p:sldId id="371" r:id="rId26"/>
    <p:sldId id="270" r:id="rId2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p:restoredTop sz="82947" autoAdjust="0"/>
  </p:normalViewPr>
  <p:slideViewPr>
    <p:cSldViewPr snapToGrid="0" snapToObjects="1">
      <p:cViewPr varScale="1">
        <p:scale>
          <a:sx n="87" d="100"/>
          <a:sy n="87" d="100"/>
        </p:scale>
        <p:origin x="438" y="33"/>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90FB6C-B6F3-7746-BE84-D5A95CAAF64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C092BC1-3BF9-2E48-B17F-86C3164EF51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D952566-01A4-634F-B2C7-96A52D932948}" type="datetimeFigureOut">
              <a:rPr lang="en-US" smtClean="0"/>
              <a:t>2/3/2024</a:t>
            </a:fld>
            <a:endParaRPr lang="en-US"/>
          </a:p>
        </p:txBody>
      </p:sp>
      <p:sp>
        <p:nvSpPr>
          <p:cNvPr id="4" name="Footer Placeholder 3">
            <a:extLst>
              <a:ext uri="{FF2B5EF4-FFF2-40B4-BE49-F238E27FC236}">
                <a16:creationId xmlns:a16="http://schemas.microsoft.com/office/drawing/2014/main" id="{E6AD06D8-3BC6-9F48-B49B-41997917A22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112F63-98A6-7344-B418-7C37EB28521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152E58A-6170-7E4C-B242-E56ADD59FB8B}" type="slidenum">
              <a:rPr lang="en-US" smtClean="0"/>
              <a:t>‹#›</a:t>
            </a:fld>
            <a:endParaRPr lang="en-US"/>
          </a:p>
        </p:txBody>
      </p:sp>
    </p:spTree>
    <p:extLst>
      <p:ext uri="{BB962C8B-B14F-4D97-AF65-F5344CB8AC3E}">
        <p14:creationId xmlns:p14="http://schemas.microsoft.com/office/powerpoint/2010/main" val="222576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26AE5C-2B75-4358-A482-569E3E703164}" type="datetimeFigureOut">
              <a:rPr lang="en-US" smtClean="0"/>
              <a:t>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DD93BA-B058-4ADB-95CB-F6F63029D0E1}" type="slidenum">
              <a:rPr lang="en-US" smtClean="0"/>
              <a:t>‹#›</a:t>
            </a:fld>
            <a:endParaRPr lang="en-US"/>
          </a:p>
        </p:txBody>
      </p:sp>
    </p:spTree>
    <p:extLst>
      <p:ext uri="{BB962C8B-B14F-4D97-AF65-F5344CB8AC3E}">
        <p14:creationId xmlns:p14="http://schemas.microsoft.com/office/powerpoint/2010/main" val="336791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D93BA-B058-4ADB-95CB-F6F63029D0E1}" type="slidenum">
              <a:rPr lang="en-US" smtClean="0"/>
              <a:t>1</a:t>
            </a:fld>
            <a:endParaRPr lang="en-US"/>
          </a:p>
        </p:txBody>
      </p:sp>
    </p:spTree>
    <p:extLst>
      <p:ext uri="{BB962C8B-B14F-4D97-AF65-F5344CB8AC3E}">
        <p14:creationId xmlns:p14="http://schemas.microsoft.com/office/powerpoint/2010/main" val="277695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Participants were asked to </a:t>
            </a:r>
            <a:r>
              <a:rPr lang="en-US" sz="1800" i="1" dirty="0">
                <a:effectLst/>
                <a:latin typeface="Calibri" panose="020F0502020204030204" pitchFamily="34" charset="0"/>
                <a:ea typeface="Calibri" panose="020F0502020204030204" pitchFamily="34" charset="0"/>
              </a:rPr>
              <a:t>“Review the Continuum on Becoming an Anti-Racist Multicultural Organization. Based on the descriptions, where would you rate your institution?” </a:t>
            </a:r>
            <a:r>
              <a:rPr lang="en-US" sz="1800" dirty="0">
                <a:effectLst/>
                <a:latin typeface="Calibri" panose="020F0502020204030204" pitchFamily="34" charset="0"/>
                <a:ea typeface="Calibri" panose="020F0502020204030204" pitchFamily="34" charset="0"/>
              </a:rPr>
              <a:t>The goal was to move the dial, essentially, from the purple to the dark blue. The first survey results are at the bottom, and the end of project results at the top. Responses fluctuated over time. At the 14-month survey, participants rated their institutions lower on the continuum, compared to the 7-month and baseline surveys. In the post survey, participants rated their institutions higher. By the end of the Learning Collaborative, most projects would have been implemented or completed; the impact of the projects or the awareness that their projects brought to the institution, may have influenced their perception of their institution.   </a:t>
            </a:r>
          </a:p>
        </p:txBody>
      </p:sp>
      <p:sp>
        <p:nvSpPr>
          <p:cNvPr id="4" name="Slide Number Placeholder 3"/>
          <p:cNvSpPr>
            <a:spLocks noGrp="1"/>
          </p:cNvSpPr>
          <p:nvPr>
            <p:ph type="sldNum" sz="quarter" idx="5"/>
          </p:nvPr>
        </p:nvSpPr>
        <p:spPr/>
        <p:txBody>
          <a:bodyPr/>
          <a:lstStyle/>
          <a:p>
            <a:fld id="{980D3DFC-11A7-4DDF-8AEE-A5ACE051EBF3}" type="slidenum">
              <a:rPr lang="en-US" smtClean="0"/>
              <a:t>11</a:t>
            </a:fld>
            <a:endParaRPr lang="en-US" dirty="0"/>
          </a:p>
        </p:txBody>
      </p:sp>
    </p:spTree>
    <p:extLst>
      <p:ext uri="{BB962C8B-B14F-4D97-AF65-F5344CB8AC3E}">
        <p14:creationId xmlns:p14="http://schemas.microsoft.com/office/powerpoint/2010/main" val="2529550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Throughout the learning </a:t>
            </a:r>
            <a:r>
              <a:rPr lang="en-US" sz="1800" dirty="0" err="1">
                <a:effectLst/>
                <a:latin typeface="Calibri" panose="020F0502020204030204" pitchFamily="34" charset="0"/>
                <a:ea typeface="Calibri" panose="020F0502020204030204" pitchFamily="34" charset="0"/>
              </a:rPr>
              <a:t>collabortive</a:t>
            </a:r>
            <a:r>
              <a:rPr lang="en-US" sz="1800" dirty="0">
                <a:effectLst/>
                <a:latin typeface="Calibri" panose="020F0502020204030204" pitchFamily="34" charset="0"/>
                <a:ea typeface="Calibri" panose="020F0502020204030204" pitchFamily="34" charset="0"/>
              </a:rPr>
              <a:t>, participants were asked, “</a:t>
            </a:r>
            <a:r>
              <a:rPr lang="en-US" sz="1800" i="1" dirty="0">
                <a:effectLst/>
                <a:latin typeface="Calibri" panose="020F0502020204030204" pitchFamily="34" charset="0"/>
                <a:ea typeface="Calibri" panose="020F0502020204030204" pitchFamily="34" charset="0"/>
              </a:rPr>
              <a:t>Which of the following institutional supports can you credit with any success you've had implementing your project?</a:t>
            </a:r>
            <a:r>
              <a:rPr lang="en-US" sz="1800" dirty="0">
                <a:effectLst/>
                <a:latin typeface="Calibri" panose="020F0502020204030204" pitchFamily="34" charset="0"/>
                <a:ea typeface="Calibri" panose="020F0502020204030204" pitchFamily="34" charset="0"/>
              </a:rPr>
              <a:t>” The most common responses were buy-in from leadership and having resources – human, financial, and other to implement the project.</a:t>
            </a:r>
          </a:p>
        </p:txBody>
      </p:sp>
      <p:sp>
        <p:nvSpPr>
          <p:cNvPr id="4" name="Slide Number Placeholder 3"/>
          <p:cNvSpPr>
            <a:spLocks noGrp="1"/>
          </p:cNvSpPr>
          <p:nvPr>
            <p:ph type="sldNum" sz="quarter" idx="5"/>
          </p:nvPr>
        </p:nvSpPr>
        <p:spPr/>
        <p:txBody>
          <a:bodyPr/>
          <a:lstStyle/>
          <a:p>
            <a:fld id="{980D3DFC-11A7-4DDF-8AEE-A5ACE051EBF3}" type="slidenum">
              <a:rPr lang="en-US" smtClean="0"/>
              <a:t>12</a:t>
            </a:fld>
            <a:endParaRPr lang="en-US" dirty="0"/>
          </a:p>
        </p:txBody>
      </p:sp>
    </p:spTree>
    <p:extLst>
      <p:ext uri="{BB962C8B-B14F-4D97-AF65-F5344CB8AC3E}">
        <p14:creationId xmlns:p14="http://schemas.microsoft.com/office/powerpoint/2010/main" val="281316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And, related to that, “lack of supported time” was the most common answer to the question, “</a:t>
            </a:r>
            <a:r>
              <a:rPr lang="en-US" sz="1800" i="1" dirty="0">
                <a:effectLst/>
                <a:latin typeface="Calibri" panose="020F0502020204030204" pitchFamily="34" charset="0"/>
                <a:ea typeface="Calibri" panose="020F0502020204030204" pitchFamily="34" charset="0"/>
              </a:rPr>
              <a:t>What institutional barriers have you encountered</a:t>
            </a:r>
            <a:r>
              <a:rPr lang="en-US" sz="1800" dirty="0">
                <a:effectLst/>
                <a:latin typeface="Calibri" panose="020F0502020204030204" pitchFamily="34" charset="0"/>
                <a:ea typeface="Calibri" panose="020F0502020204030204" pitchFamily="34" charset="0"/>
              </a:rPr>
              <a:t>?” </a:t>
            </a:r>
          </a:p>
        </p:txBody>
      </p:sp>
      <p:sp>
        <p:nvSpPr>
          <p:cNvPr id="4" name="Slide Number Placeholder 3"/>
          <p:cNvSpPr>
            <a:spLocks noGrp="1"/>
          </p:cNvSpPr>
          <p:nvPr>
            <p:ph type="sldNum" sz="quarter" idx="5"/>
          </p:nvPr>
        </p:nvSpPr>
        <p:spPr/>
        <p:txBody>
          <a:bodyPr/>
          <a:lstStyle/>
          <a:p>
            <a:fld id="{980D3DFC-11A7-4DDF-8AEE-A5ACE051EBF3}" type="slidenum">
              <a:rPr lang="en-US" smtClean="0"/>
              <a:t>13</a:t>
            </a:fld>
            <a:endParaRPr lang="en-US" dirty="0"/>
          </a:p>
        </p:txBody>
      </p:sp>
    </p:spTree>
    <p:extLst>
      <p:ext uri="{BB962C8B-B14F-4D97-AF65-F5344CB8AC3E}">
        <p14:creationId xmlns:p14="http://schemas.microsoft.com/office/powerpoint/2010/main" val="353313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D93BA-B058-4ADB-95CB-F6F63029D0E1}" type="slidenum">
              <a:rPr lang="en-US" smtClean="0"/>
              <a:t>14</a:t>
            </a:fld>
            <a:endParaRPr lang="en-US"/>
          </a:p>
        </p:txBody>
      </p:sp>
    </p:spTree>
    <p:extLst>
      <p:ext uri="{BB962C8B-B14F-4D97-AF65-F5344CB8AC3E}">
        <p14:creationId xmlns:p14="http://schemas.microsoft.com/office/powerpoint/2010/main" val="345575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15</a:t>
            </a:fld>
            <a:endParaRPr lang="en-US" dirty="0"/>
          </a:p>
        </p:txBody>
      </p:sp>
    </p:spTree>
    <p:extLst>
      <p:ext uri="{BB962C8B-B14F-4D97-AF65-F5344CB8AC3E}">
        <p14:creationId xmlns:p14="http://schemas.microsoft.com/office/powerpoint/2010/main" val="1301684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16</a:t>
            </a:fld>
            <a:endParaRPr lang="en-US" dirty="0"/>
          </a:p>
        </p:txBody>
      </p:sp>
    </p:spTree>
    <p:extLst>
      <p:ext uri="{BB962C8B-B14F-4D97-AF65-F5344CB8AC3E}">
        <p14:creationId xmlns:p14="http://schemas.microsoft.com/office/powerpoint/2010/main" val="3636800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17</a:t>
            </a:fld>
            <a:endParaRPr lang="en-US" dirty="0"/>
          </a:p>
        </p:txBody>
      </p:sp>
    </p:spTree>
    <p:extLst>
      <p:ext uri="{BB962C8B-B14F-4D97-AF65-F5344CB8AC3E}">
        <p14:creationId xmlns:p14="http://schemas.microsoft.com/office/powerpoint/2010/main" val="314377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D93BA-B058-4ADB-95CB-F6F63029D0E1}" type="slidenum">
              <a:rPr lang="en-US" smtClean="0"/>
              <a:t>18</a:t>
            </a:fld>
            <a:endParaRPr lang="en-US"/>
          </a:p>
        </p:txBody>
      </p:sp>
    </p:spTree>
    <p:extLst>
      <p:ext uri="{BB962C8B-B14F-4D97-AF65-F5344CB8AC3E}">
        <p14:creationId xmlns:p14="http://schemas.microsoft.com/office/powerpoint/2010/main" val="985679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overall LC infrastructure was flexible in that it could respond to unforeseen needs. For example, the task force implemented office hours and unstructured virtual meeting space in response to participants asking for more touch points. As far as working in a dyad, overall, participants said they liked the structure because of pairing with others who were at a different career stage and who had other lived experience. But a couple of participants expressed difficulty in consistently meeting with their dyad partner due to parental leave or retirement.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Some participants described the benefits of meeting with their mentors, such as clarifying next steps, listening to needs and frustrations, and sharing experiences. A few participants indicated they were unsatisfied with the relationship, i.e., the mentor was not as helpful as they would have liked, or they had persistent scheduling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19</a:t>
            </a:fld>
            <a:endParaRPr lang="en-US" dirty="0"/>
          </a:p>
        </p:txBody>
      </p:sp>
    </p:spTree>
    <p:extLst>
      <p:ext uri="{BB962C8B-B14F-4D97-AF65-F5344CB8AC3E}">
        <p14:creationId xmlns:p14="http://schemas.microsoft.com/office/powerpoint/2010/main" val="64403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These are areas identified to consider if STFM continues with the learning collaborative</a:t>
            </a:r>
          </a:p>
        </p:txBody>
      </p:sp>
      <p:sp>
        <p:nvSpPr>
          <p:cNvPr id="4" name="Slide Number Placeholder 3"/>
          <p:cNvSpPr>
            <a:spLocks noGrp="1"/>
          </p:cNvSpPr>
          <p:nvPr>
            <p:ph type="sldNum" sz="quarter" idx="5"/>
          </p:nvPr>
        </p:nvSpPr>
        <p:spPr/>
        <p:txBody>
          <a:bodyPr/>
          <a:lstStyle/>
          <a:p>
            <a:fld id="{980D3DFC-11A7-4DDF-8AEE-A5ACE051EBF3}" type="slidenum">
              <a:rPr lang="en-US" smtClean="0"/>
              <a:t>20</a:t>
            </a:fld>
            <a:endParaRPr lang="en-US" dirty="0"/>
          </a:p>
        </p:txBody>
      </p:sp>
    </p:spTree>
    <p:extLst>
      <p:ext uri="{BB962C8B-B14F-4D97-AF65-F5344CB8AC3E}">
        <p14:creationId xmlns:p14="http://schemas.microsoft.com/office/powerpoint/2010/main" val="405057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D93BA-B058-4ADB-95CB-F6F63029D0E1}" type="slidenum">
              <a:rPr lang="en-US" smtClean="0"/>
              <a:t>2</a:t>
            </a:fld>
            <a:endParaRPr lang="en-US"/>
          </a:p>
        </p:txBody>
      </p:sp>
    </p:spTree>
    <p:extLst>
      <p:ext uri="{BB962C8B-B14F-4D97-AF65-F5344CB8AC3E}">
        <p14:creationId xmlns:p14="http://schemas.microsoft.com/office/powerpoint/2010/main" val="3254133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effectLst/>
                <a:ea typeface="Calibri" panose="020F0502020204030204" pitchFamily="34" charset="0"/>
                <a:cs typeface="Arial" panose="020B0604020202020204" pitchFamily="34" charset="0"/>
              </a:rPr>
              <a:t>For example, instead of utilizing a top-down approach to match mentors to mentees, use a bottom-up approach, such as by providing mentees with a chance to question potential mentors before being matched. </a:t>
            </a:r>
          </a:p>
          <a:p>
            <a:pPr algn="l"/>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21</a:t>
            </a:fld>
            <a:endParaRPr lang="en-US" dirty="0"/>
          </a:p>
        </p:txBody>
      </p:sp>
    </p:spTree>
    <p:extLst>
      <p:ext uri="{BB962C8B-B14F-4D97-AF65-F5344CB8AC3E}">
        <p14:creationId xmlns:p14="http://schemas.microsoft.com/office/powerpoint/2010/main" val="2972428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D93BA-B058-4ADB-95CB-F6F63029D0E1}" type="slidenum">
              <a:rPr lang="en-US" smtClean="0"/>
              <a:t>22</a:t>
            </a:fld>
            <a:endParaRPr lang="en-US"/>
          </a:p>
        </p:txBody>
      </p:sp>
    </p:spTree>
    <p:extLst>
      <p:ext uri="{BB962C8B-B14F-4D97-AF65-F5344CB8AC3E}">
        <p14:creationId xmlns:p14="http://schemas.microsoft.com/office/powerpoint/2010/main" val="43991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3</a:t>
            </a:fld>
            <a:endParaRPr lang="en-US" dirty="0"/>
          </a:p>
        </p:txBody>
      </p:sp>
    </p:spTree>
    <p:extLst>
      <p:ext uri="{BB962C8B-B14F-4D97-AF65-F5344CB8AC3E}">
        <p14:creationId xmlns:p14="http://schemas.microsoft.com/office/powerpoint/2010/main" val="234111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most of the STFM Antiracism Task Force, which led the Antiracism Learning Collaborative. The Task Force was chaired by Tricia Elliott.</a:t>
            </a:r>
          </a:p>
        </p:txBody>
      </p:sp>
      <p:sp>
        <p:nvSpPr>
          <p:cNvPr id="4" name="Slide Number Placeholder 3"/>
          <p:cNvSpPr>
            <a:spLocks noGrp="1"/>
          </p:cNvSpPr>
          <p:nvPr>
            <p:ph type="sldNum" sz="quarter" idx="5"/>
          </p:nvPr>
        </p:nvSpPr>
        <p:spPr/>
        <p:txBody>
          <a:bodyPr/>
          <a:lstStyle/>
          <a:p>
            <a:fld id="{3FDD93BA-B058-4ADB-95CB-F6F63029D0E1}" type="slidenum">
              <a:rPr lang="en-US" smtClean="0"/>
              <a:t>4</a:t>
            </a:fld>
            <a:endParaRPr lang="en-US"/>
          </a:p>
        </p:txBody>
      </p:sp>
    </p:spTree>
    <p:extLst>
      <p:ext uri="{BB962C8B-B14F-4D97-AF65-F5344CB8AC3E}">
        <p14:creationId xmlns:p14="http://schemas.microsoft.com/office/powerpoint/2010/main" val="1641751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STFM received 57 applications for 20 available slots. Each application was reviewed and scored (based on a rubric) by two members of the STFM Antiracism Task Force. </a:t>
            </a:r>
            <a:r>
              <a:rPr lang="en-US" sz="1800" dirty="0">
                <a:effectLst/>
                <a:latin typeface="Helvetica" panose="020B0604020202020204" pitchFamily="34" charset="0"/>
                <a:ea typeface="Times New Roman" panose="02020603050405020304" pitchFamily="18" charset="0"/>
              </a:rPr>
              <a:t>20 dyads were selected. There was some turnover during the project, so analysis was done on 17 dyads that completed the full program.</a:t>
            </a:r>
            <a:endParaRPr lang="en-US" dirty="0"/>
          </a:p>
        </p:txBody>
      </p:sp>
      <p:sp>
        <p:nvSpPr>
          <p:cNvPr id="4" name="Slide Number Placeholder 3"/>
          <p:cNvSpPr>
            <a:spLocks noGrp="1"/>
          </p:cNvSpPr>
          <p:nvPr>
            <p:ph type="sldNum" sz="quarter" idx="5"/>
          </p:nvPr>
        </p:nvSpPr>
        <p:spPr/>
        <p:txBody>
          <a:bodyPr/>
          <a:lstStyle/>
          <a:p>
            <a:fld id="{3FDD93BA-B058-4ADB-95CB-F6F63029D0E1}" type="slidenum">
              <a:rPr lang="en-US" smtClean="0"/>
              <a:t>6</a:t>
            </a:fld>
            <a:endParaRPr lang="en-US"/>
          </a:p>
        </p:txBody>
      </p:sp>
    </p:spTree>
    <p:extLst>
      <p:ext uri="{BB962C8B-B14F-4D97-AF65-F5344CB8AC3E}">
        <p14:creationId xmlns:p14="http://schemas.microsoft.com/office/powerpoint/2010/main" val="366927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pictures of task force members and participants.</a:t>
            </a:r>
          </a:p>
        </p:txBody>
      </p:sp>
      <p:sp>
        <p:nvSpPr>
          <p:cNvPr id="4" name="Slide Number Placeholder 3"/>
          <p:cNvSpPr>
            <a:spLocks noGrp="1"/>
          </p:cNvSpPr>
          <p:nvPr>
            <p:ph type="sldNum" sz="quarter" idx="5"/>
          </p:nvPr>
        </p:nvSpPr>
        <p:spPr/>
        <p:txBody>
          <a:bodyPr/>
          <a:lstStyle/>
          <a:p>
            <a:fld id="{3FDD93BA-B058-4ADB-95CB-F6F63029D0E1}" type="slidenum">
              <a:rPr lang="en-US" smtClean="0"/>
              <a:t>7</a:t>
            </a:fld>
            <a:endParaRPr lang="en-US"/>
          </a:p>
        </p:txBody>
      </p:sp>
    </p:spTree>
    <p:extLst>
      <p:ext uri="{BB962C8B-B14F-4D97-AF65-F5344CB8AC3E}">
        <p14:creationId xmlns:p14="http://schemas.microsoft.com/office/powerpoint/2010/main" val="172946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dirty="0"/>
              <a:t>Participants decided what their projects would be and how they wanted to implement them. </a:t>
            </a:r>
          </a:p>
        </p:txBody>
      </p:sp>
      <p:sp>
        <p:nvSpPr>
          <p:cNvPr id="4" name="Slide Number Placeholder 3"/>
          <p:cNvSpPr>
            <a:spLocks noGrp="1"/>
          </p:cNvSpPr>
          <p:nvPr>
            <p:ph type="sldNum" sz="quarter" idx="5"/>
          </p:nvPr>
        </p:nvSpPr>
        <p:spPr/>
        <p:txBody>
          <a:bodyPr/>
          <a:lstStyle/>
          <a:p>
            <a:fld id="{3FDD93BA-B058-4ADB-95CB-F6F63029D0E1}" type="slidenum">
              <a:rPr lang="en-US" smtClean="0"/>
              <a:t>8</a:t>
            </a:fld>
            <a:endParaRPr lang="en-US"/>
          </a:p>
        </p:txBody>
      </p:sp>
    </p:spTree>
    <p:extLst>
      <p:ext uri="{BB962C8B-B14F-4D97-AF65-F5344CB8AC3E}">
        <p14:creationId xmlns:p14="http://schemas.microsoft.com/office/powerpoint/2010/main" val="158159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D93BA-B058-4ADB-95CB-F6F63029D0E1}" type="slidenum">
              <a:rPr lang="en-US" smtClean="0"/>
              <a:t>9</a:t>
            </a:fld>
            <a:endParaRPr lang="en-US"/>
          </a:p>
        </p:txBody>
      </p:sp>
    </p:spTree>
    <p:extLst>
      <p:ext uri="{BB962C8B-B14F-4D97-AF65-F5344CB8AC3E}">
        <p14:creationId xmlns:p14="http://schemas.microsoft.com/office/powerpoint/2010/main" val="1824640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For each survey, participants were asked about confidence, i.e., “</a:t>
            </a:r>
            <a:r>
              <a:rPr lang="en-US" sz="1800" i="1" dirty="0">
                <a:effectLst/>
                <a:latin typeface="Calibri" panose="020F0502020204030204" pitchFamily="34" charset="0"/>
                <a:ea typeface="Calibri" panose="020F0502020204030204" pitchFamily="34" charset="0"/>
              </a:rPr>
              <a:t>How confident are you in your skills to lead meaningful change within your institution?” </a:t>
            </a:r>
            <a:r>
              <a:rPr lang="en-US" sz="1800" dirty="0">
                <a:effectLst/>
                <a:latin typeface="Calibri" panose="020F0502020204030204" pitchFamily="34" charset="0"/>
                <a:ea typeface="Calibri" panose="020F0502020204030204" pitchFamily="34" charset="0"/>
              </a:rPr>
              <a:t>Table 2 shows that the mean confidence rating declined at the 7-month survey, then it increased for the remaining surveys. An explanation for the change in ratings could be that the participants underestimated the effort in implementing their projects. They may have adjusted their rating as they gained experience, worked with their partner and/or mentor, or learned how to navigate their institutions’ structural limitations.  </a:t>
            </a:r>
          </a:p>
          <a:p>
            <a:pPr algn="l"/>
            <a:endParaRPr lang="en-US" dirty="0"/>
          </a:p>
        </p:txBody>
      </p:sp>
      <p:sp>
        <p:nvSpPr>
          <p:cNvPr id="4" name="Slide Number Placeholder 3"/>
          <p:cNvSpPr>
            <a:spLocks noGrp="1"/>
          </p:cNvSpPr>
          <p:nvPr>
            <p:ph type="sldNum" sz="quarter" idx="5"/>
          </p:nvPr>
        </p:nvSpPr>
        <p:spPr/>
        <p:txBody>
          <a:bodyPr/>
          <a:lstStyle/>
          <a:p>
            <a:fld id="{980D3DFC-11A7-4DDF-8AEE-A5ACE051EBF3}" type="slidenum">
              <a:rPr lang="en-US" smtClean="0"/>
              <a:t>10</a:t>
            </a:fld>
            <a:endParaRPr lang="en-US" dirty="0"/>
          </a:p>
        </p:txBody>
      </p:sp>
    </p:spTree>
    <p:extLst>
      <p:ext uri="{BB962C8B-B14F-4D97-AF65-F5344CB8AC3E}">
        <p14:creationId xmlns:p14="http://schemas.microsoft.com/office/powerpoint/2010/main" val="413007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E7B630C-9DDD-5344-8827-915EF6D85319}"/>
              </a:ext>
            </a:extLst>
          </p:cNvPr>
          <p:cNvSpPr/>
          <p:nvPr userDrawn="1"/>
        </p:nvSpPr>
        <p:spPr>
          <a:xfrm rot="16200000">
            <a:off x="2752484" y="849333"/>
            <a:ext cx="3523282" cy="3523282"/>
          </a:xfrm>
          <a:prstGeom prst="roundRect">
            <a:avLst/>
          </a:prstGeom>
          <a:gradFill>
            <a:gsLst>
              <a:gs pos="0">
                <a:schemeClr val="accent3"/>
              </a:gs>
              <a:gs pos="100000">
                <a:schemeClr val="accent3">
                  <a:alpha val="26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Rounded Rectangle 7">
            <a:extLst>
              <a:ext uri="{FF2B5EF4-FFF2-40B4-BE49-F238E27FC236}">
                <a16:creationId xmlns:a16="http://schemas.microsoft.com/office/drawing/2014/main" id="{5DD2C047-37EF-AE48-9976-1F1E1F3E16F9}"/>
              </a:ext>
            </a:extLst>
          </p:cNvPr>
          <p:cNvSpPr/>
          <p:nvPr userDrawn="1"/>
        </p:nvSpPr>
        <p:spPr>
          <a:xfrm rot="18900000">
            <a:off x="2810359" y="849333"/>
            <a:ext cx="3523282" cy="35232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66487AA7-0CE8-DE4A-AD30-F80AC305B425}"/>
              </a:ext>
            </a:extLst>
          </p:cNvPr>
          <p:cNvSpPr/>
          <p:nvPr userDrawn="1"/>
        </p:nvSpPr>
        <p:spPr>
          <a:xfrm>
            <a:off x="0" y="0"/>
            <a:ext cx="155542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D585B61A-E9BD-F24B-8AAF-0F19624266E1}"/>
              </a:ext>
            </a:extLst>
          </p:cNvPr>
          <p:cNvSpPr/>
          <p:nvPr userDrawn="1"/>
        </p:nvSpPr>
        <p:spPr>
          <a:xfrm>
            <a:off x="7588577" y="0"/>
            <a:ext cx="155542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1" name="Picture 10">
            <a:extLst>
              <a:ext uri="{FF2B5EF4-FFF2-40B4-BE49-F238E27FC236}">
                <a16:creationId xmlns:a16="http://schemas.microsoft.com/office/drawing/2014/main" id="{0CB9C389-2970-2F4E-8AD2-A36ED57E67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895" y="2040462"/>
            <a:ext cx="3670209" cy="1223403"/>
          </a:xfrm>
          <a:prstGeom prst="rect">
            <a:avLst/>
          </a:prstGeom>
        </p:spPr>
      </p:pic>
    </p:spTree>
    <p:extLst>
      <p:ext uri="{BB962C8B-B14F-4D97-AF65-F5344CB8AC3E}">
        <p14:creationId xmlns:p14="http://schemas.microsoft.com/office/powerpoint/2010/main" val="366925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63336"/>
            <a:ext cx="6858000" cy="469135"/>
          </a:xfrm>
        </p:spPr>
        <p:txBody>
          <a:bodyPr anchor="t"/>
          <a:lstStyle>
            <a:lvl1pPr algn="l">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97E02284-2578-9943-BF8E-EBF926012983}"/>
              </a:ext>
            </a:extLst>
          </p:cNvPr>
          <p:cNvSpPr>
            <a:spLocks noGrp="1"/>
          </p:cNvSpPr>
          <p:nvPr>
            <p:ph type="sldNum" sz="quarter" idx="12"/>
          </p:nvPr>
        </p:nvSpPr>
        <p:spPr>
          <a:xfrm>
            <a:off x="6457950" y="4767263"/>
            <a:ext cx="2057400" cy="273844"/>
          </a:xfrm>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93348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E30BEA-BBC6-C64E-B9D0-92F27F189F89}" type="slidenum">
              <a:rPr lang="en-US" smtClean="0"/>
              <a:t>‹#›</a:t>
            </a:fld>
            <a:endParaRPr lang="en-US"/>
          </a:p>
        </p:txBody>
      </p:sp>
      <p:sp>
        <p:nvSpPr>
          <p:cNvPr id="7" name="Text Placeholder 15">
            <a:extLst>
              <a:ext uri="{FF2B5EF4-FFF2-40B4-BE49-F238E27FC236}">
                <a16:creationId xmlns:a16="http://schemas.microsoft.com/office/drawing/2014/main" id="{B6304A95-640C-2848-9C9E-37975BD96889}"/>
              </a:ext>
            </a:extLst>
          </p:cNvPr>
          <p:cNvSpPr>
            <a:spLocks noGrp="1"/>
          </p:cNvSpPr>
          <p:nvPr>
            <p:ph type="body" sz="quarter" idx="13" hasCustomPrompt="1"/>
          </p:nvPr>
        </p:nvSpPr>
        <p:spPr>
          <a:xfrm>
            <a:off x="1143000"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8" name="Text Placeholder 15">
            <a:extLst>
              <a:ext uri="{FF2B5EF4-FFF2-40B4-BE49-F238E27FC236}">
                <a16:creationId xmlns:a16="http://schemas.microsoft.com/office/drawing/2014/main" id="{5030DED5-371B-C04F-9A0F-230E952F6EC4}"/>
              </a:ext>
            </a:extLst>
          </p:cNvPr>
          <p:cNvSpPr>
            <a:spLocks noGrp="1"/>
          </p:cNvSpPr>
          <p:nvPr>
            <p:ph type="body" sz="quarter" idx="11" hasCustomPrompt="1"/>
          </p:nvPr>
        </p:nvSpPr>
        <p:spPr>
          <a:xfrm>
            <a:off x="3581402"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9" name="Text Placeholder 15">
            <a:extLst>
              <a:ext uri="{FF2B5EF4-FFF2-40B4-BE49-F238E27FC236}">
                <a16:creationId xmlns:a16="http://schemas.microsoft.com/office/drawing/2014/main" id="{5589946C-0D62-B543-937E-218A533AD76C}"/>
              </a:ext>
            </a:extLst>
          </p:cNvPr>
          <p:cNvSpPr>
            <a:spLocks noGrp="1"/>
          </p:cNvSpPr>
          <p:nvPr>
            <p:ph type="body" sz="quarter" idx="14" hasCustomPrompt="1"/>
          </p:nvPr>
        </p:nvSpPr>
        <p:spPr>
          <a:xfrm>
            <a:off x="6019804"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10" name="Text Placeholder 21">
            <a:extLst>
              <a:ext uri="{FF2B5EF4-FFF2-40B4-BE49-F238E27FC236}">
                <a16:creationId xmlns:a16="http://schemas.microsoft.com/office/drawing/2014/main" id="{F2FC8752-00BD-3849-BA49-745EE41E13A2}"/>
              </a:ext>
            </a:extLst>
          </p:cNvPr>
          <p:cNvSpPr>
            <a:spLocks noGrp="1"/>
          </p:cNvSpPr>
          <p:nvPr>
            <p:ph type="body" sz="quarter" idx="15"/>
          </p:nvPr>
        </p:nvSpPr>
        <p:spPr>
          <a:xfrm>
            <a:off x="3581402" y="1819159"/>
            <a:ext cx="2209800" cy="566736"/>
          </a:xfrm>
          <a:prstGeom prst="rect">
            <a:avLst/>
          </a:prstGeom>
        </p:spPr>
        <p:txBody>
          <a:bodyPr/>
          <a:lstStyle>
            <a:lvl1pPr algn="ctr">
              <a:buNone/>
              <a:defRPr>
                <a:solidFill>
                  <a:schemeClr val="accent1"/>
                </a:solidFill>
              </a:defRPr>
            </a:lvl1pPr>
          </a:lstStyle>
          <a:p>
            <a:pPr lvl="0"/>
            <a:r>
              <a:rPr lang="en-US" sz="1800" dirty="0"/>
              <a:t>Click to edit Master text styles</a:t>
            </a:r>
          </a:p>
        </p:txBody>
      </p:sp>
      <p:sp>
        <p:nvSpPr>
          <p:cNvPr id="11" name="Text Placeholder 21">
            <a:extLst>
              <a:ext uri="{FF2B5EF4-FFF2-40B4-BE49-F238E27FC236}">
                <a16:creationId xmlns:a16="http://schemas.microsoft.com/office/drawing/2014/main" id="{FB26D678-B2F3-E344-A26E-1B695DF0ED37}"/>
              </a:ext>
            </a:extLst>
          </p:cNvPr>
          <p:cNvSpPr>
            <a:spLocks noGrp="1"/>
          </p:cNvSpPr>
          <p:nvPr>
            <p:ph type="body" sz="quarter" idx="16"/>
          </p:nvPr>
        </p:nvSpPr>
        <p:spPr>
          <a:xfrm>
            <a:off x="1143000" y="1819159"/>
            <a:ext cx="2209800" cy="566736"/>
          </a:xfrm>
          <a:prstGeom prst="rect">
            <a:avLst/>
          </a:prstGeom>
        </p:spPr>
        <p:txBody>
          <a:bodyPr/>
          <a:lstStyle>
            <a:lvl1pPr algn="ctr">
              <a:buNone/>
              <a:defRPr>
                <a:solidFill>
                  <a:schemeClr val="accent1"/>
                </a:solidFill>
              </a:defRPr>
            </a:lvl1pPr>
          </a:lstStyle>
          <a:p>
            <a:pPr lvl="0"/>
            <a:r>
              <a:rPr lang="en-US" sz="1800" dirty="0"/>
              <a:t>Click to edit Master text styles</a:t>
            </a:r>
          </a:p>
        </p:txBody>
      </p:sp>
      <p:sp>
        <p:nvSpPr>
          <p:cNvPr id="12" name="Text Placeholder 21">
            <a:extLst>
              <a:ext uri="{FF2B5EF4-FFF2-40B4-BE49-F238E27FC236}">
                <a16:creationId xmlns:a16="http://schemas.microsoft.com/office/drawing/2014/main" id="{F48ED3CF-5D28-2D4C-9562-D438F8870422}"/>
              </a:ext>
            </a:extLst>
          </p:cNvPr>
          <p:cNvSpPr>
            <a:spLocks noGrp="1"/>
          </p:cNvSpPr>
          <p:nvPr>
            <p:ph type="body" sz="quarter" idx="17"/>
          </p:nvPr>
        </p:nvSpPr>
        <p:spPr>
          <a:xfrm>
            <a:off x="6028271" y="1819159"/>
            <a:ext cx="2209800" cy="566736"/>
          </a:xfrm>
          <a:prstGeom prst="rect">
            <a:avLst/>
          </a:prstGeom>
        </p:spPr>
        <p:txBody>
          <a:bodyPr/>
          <a:lstStyle>
            <a:lvl1pPr algn="ctr">
              <a:buNone/>
              <a:defRPr/>
            </a:lvl1pPr>
          </a:lstStyle>
          <a:p>
            <a:pPr lvl="0"/>
            <a:r>
              <a:rPr lang="en-US" sz="1800" dirty="0"/>
              <a:t>Click to edit Master text styles</a:t>
            </a:r>
          </a:p>
        </p:txBody>
      </p:sp>
      <p:sp>
        <p:nvSpPr>
          <p:cNvPr id="13" name="Rounded Rectangle 12">
            <a:extLst>
              <a:ext uri="{FF2B5EF4-FFF2-40B4-BE49-F238E27FC236}">
                <a16:creationId xmlns:a16="http://schemas.microsoft.com/office/drawing/2014/main" id="{491F8122-58D9-6844-8AB6-A260D4D6E514}"/>
              </a:ext>
            </a:extLst>
          </p:cNvPr>
          <p:cNvSpPr/>
          <p:nvPr userDrawn="1"/>
        </p:nvSpPr>
        <p:spPr>
          <a:xfrm rot="18900000">
            <a:off x="2104945" y="1276654"/>
            <a:ext cx="285910" cy="285910"/>
          </a:xfrm>
          <a:prstGeom prst="roundRect">
            <a:avLst/>
          </a:prstGeom>
          <a:gradFill>
            <a:gsLst>
              <a:gs pos="0">
                <a:schemeClr val="accent1">
                  <a:lumMod val="98000"/>
                  <a:lumOff val="2000"/>
                </a:schemeClr>
              </a:gs>
              <a:gs pos="100000">
                <a:schemeClr val="accent1">
                  <a:alpha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Rounded Rectangle 13">
            <a:extLst>
              <a:ext uri="{FF2B5EF4-FFF2-40B4-BE49-F238E27FC236}">
                <a16:creationId xmlns:a16="http://schemas.microsoft.com/office/drawing/2014/main" id="{169A6841-D91F-B748-9B92-D27FA82DB3D6}"/>
              </a:ext>
            </a:extLst>
          </p:cNvPr>
          <p:cNvSpPr/>
          <p:nvPr userDrawn="1"/>
        </p:nvSpPr>
        <p:spPr>
          <a:xfrm rot="18900000">
            <a:off x="4543347" y="1276654"/>
            <a:ext cx="285910" cy="285910"/>
          </a:xfrm>
          <a:prstGeom prst="roundRect">
            <a:avLst/>
          </a:prstGeom>
          <a:gradFill>
            <a:gsLst>
              <a:gs pos="0">
                <a:schemeClr val="accent1">
                  <a:lumMod val="98000"/>
                  <a:lumOff val="2000"/>
                </a:schemeClr>
              </a:gs>
              <a:gs pos="100000">
                <a:schemeClr val="accent1">
                  <a:alpha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ounded Rectangle 14">
            <a:extLst>
              <a:ext uri="{FF2B5EF4-FFF2-40B4-BE49-F238E27FC236}">
                <a16:creationId xmlns:a16="http://schemas.microsoft.com/office/drawing/2014/main" id="{AED0B5ED-D993-9D45-97DA-27F3BF044772}"/>
              </a:ext>
            </a:extLst>
          </p:cNvPr>
          <p:cNvSpPr/>
          <p:nvPr userDrawn="1"/>
        </p:nvSpPr>
        <p:spPr>
          <a:xfrm rot="18900000">
            <a:off x="6990215" y="1276654"/>
            <a:ext cx="285910" cy="285910"/>
          </a:xfrm>
          <a:prstGeom prst="roundRect">
            <a:avLst/>
          </a:prstGeom>
          <a:gradFill>
            <a:gsLst>
              <a:gs pos="0">
                <a:schemeClr val="accent1">
                  <a:lumMod val="98000"/>
                  <a:lumOff val="2000"/>
                </a:schemeClr>
              </a:gs>
              <a:gs pos="100000">
                <a:schemeClr val="accent1">
                  <a:alpha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25592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768967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97331" y="2163336"/>
            <a:ext cx="6858000" cy="469135"/>
          </a:xfrm>
        </p:spPr>
        <p:txBody>
          <a:bodyPr anchor="t"/>
          <a:lstStyle>
            <a:lvl1pPr algn="l">
              <a:defRPr sz="2400"/>
            </a:lvl1pPr>
          </a:lstStyle>
          <a:p>
            <a:r>
              <a:rPr lang="en-US" dirty="0"/>
              <a:t>Click to edit Master title style</a:t>
            </a:r>
          </a:p>
        </p:txBody>
      </p:sp>
      <p:sp>
        <p:nvSpPr>
          <p:cNvPr id="3" name="Subtitle 2"/>
          <p:cNvSpPr>
            <a:spLocks noGrp="1"/>
          </p:cNvSpPr>
          <p:nvPr>
            <p:ph type="subTitle" idx="1"/>
          </p:nvPr>
        </p:nvSpPr>
        <p:spPr>
          <a:xfrm>
            <a:off x="2597331" y="2701528"/>
            <a:ext cx="6858000"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97E02284-2578-9943-BF8E-EBF926012983}"/>
              </a:ext>
            </a:extLst>
          </p:cNvPr>
          <p:cNvSpPr>
            <a:spLocks noGrp="1"/>
          </p:cNvSpPr>
          <p:nvPr>
            <p:ph type="sldNum" sz="quarter" idx="12"/>
          </p:nvPr>
        </p:nvSpPr>
        <p:spPr>
          <a:xfrm>
            <a:off x="6457950" y="4767263"/>
            <a:ext cx="2057400" cy="273844"/>
          </a:xfrm>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226254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63336"/>
            <a:ext cx="6858000" cy="469135"/>
          </a:xfrm>
        </p:spPr>
        <p:txBody>
          <a:bodyPr anchor="t"/>
          <a:lstStyle>
            <a:lvl1pPr algn="ctr">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97E02284-2578-9943-BF8E-EBF926012983}"/>
              </a:ext>
            </a:extLst>
          </p:cNvPr>
          <p:cNvSpPr>
            <a:spLocks noGrp="1"/>
          </p:cNvSpPr>
          <p:nvPr>
            <p:ph type="sldNum" sz="quarter" idx="12"/>
          </p:nvPr>
        </p:nvSpPr>
        <p:spPr>
          <a:xfrm>
            <a:off x="6457950" y="4767263"/>
            <a:ext cx="2057400" cy="273844"/>
          </a:xfrm>
        </p:spPr>
        <p:txBody>
          <a:bodyPr/>
          <a:lstStyle>
            <a:lvl1pPr>
              <a:defRPr>
                <a:solidFill>
                  <a:schemeClr val="bg1"/>
                </a:solidFill>
              </a:defRPr>
            </a:lvl1pPr>
          </a:lstStyle>
          <a:p>
            <a:fld id="{F6E30BEA-BBC6-C64E-B9D0-92F27F189F89}" type="slidenum">
              <a:rPr lang="en-US" smtClean="0"/>
              <a:pPr/>
              <a:t>‹#›</a:t>
            </a:fld>
            <a:endParaRPr lang="en-US" dirty="0"/>
          </a:p>
        </p:txBody>
      </p:sp>
    </p:spTree>
    <p:extLst>
      <p:ext uri="{BB962C8B-B14F-4D97-AF65-F5344CB8AC3E}">
        <p14:creationId xmlns:p14="http://schemas.microsoft.com/office/powerpoint/2010/main" val="13546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F6E30BEA-BBC6-C64E-B9D0-92F27F189F89}" type="slidenum">
              <a:rPr lang="en-US" smtClean="0"/>
              <a:pPr/>
              <a:t>‹#›</a:t>
            </a:fld>
            <a:endParaRPr lang="en-US" dirty="0"/>
          </a:p>
        </p:txBody>
      </p:sp>
      <p:sp>
        <p:nvSpPr>
          <p:cNvPr id="7" name="Text Placeholder 15">
            <a:extLst>
              <a:ext uri="{FF2B5EF4-FFF2-40B4-BE49-F238E27FC236}">
                <a16:creationId xmlns:a16="http://schemas.microsoft.com/office/drawing/2014/main" id="{B6304A95-640C-2848-9C9E-37975BD96889}"/>
              </a:ext>
            </a:extLst>
          </p:cNvPr>
          <p:cNvSpPr>
            <a:spLocks noGrp="1"/>
          </p:cNvSpPr>
          <p:nvPr>
            <p:ph type="body" sz="quarter" idx="13" hasCustomPrompt="1"/>
          </p:nvPr>
        </p:nvSpPr>
        <p:spPr>
          <a:xfrm>
            <a:off x="1143000" y="2501784"/>
            <a:ext cx="2209800" cy="2081212"/>
          </a:xfrm>
          <a:prstGeom prst="rect">
            <a:avLst/>
          </a:prstGeom>
        </p:spPr>
        <p:txBody>
          <a:bodyPr/>
          <a:lstStyle>
            <a:lvl1pPr algn="ctr">
              <a:buNone/>
              <a:defRPr sz="1100">
                <a:solidFill>
                  <a:schemeClr val="bg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8" name="Text Placeholder 15">
            <a:extLst>
              <a:ext uri="{FF2B5EF4-FFF2-40B4-BE49-F238E27FC236}">
                <a16:creationId xmlns:a16="http://schemas.microsoft.com/office/drawing/2014/main" id="{5030DED5-371B-C04F-9A0F-230E952F6EC4}"/>
              </a:ext>
            </a:extLst>
          </p:cNvPr>
          <p:cNvSpPr>
            <a:spLocks noGrp="1"/>
          </p:cNvSpPr>
          <p:nvPr>
            <p:ph type="body" sz="quarter" idx="11" hasCustomPrompt="1"/>
          </p:nvPr>
        </p:nvSpPr>
        <p:spPr>
          <a:xfrm>
            <a:off x="3581402" y="2501784"/>
            <a:ext cx="2209800" cy="2081212"/>
          </a:xfrm>
          <a:prstGeom prst="rect">
            <a:avLst/>
          </a:prstGeom>
        </p:spPr>
        <p:txBody>
          <a:bodyPr/>
          <a:lstStyle>
            <a:lvl1pPr algn="ctr">
              <a:buNone/>
              <a:defRPr sz="1100">
                <a:solidFill>
                  <a:schemeClr val="bg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9" name="Text Placeholder 15">
            <a:extLst>
              <a:ext uri="{FF2B5EF4-FFF2-40B4-BE49-F238E27FC236}">
                <a16:creationId xmlns:a16="http://schemas.microsoft.com/office/drawing/2014/main" id="{5589946C-0D62-B543-937E-218A533AD76C}"/>
              </a:ext>
            </a:extLst>
          </p:cNvPr>
          <p:cNvSpPr>
            <a:spLocks noGrp="1"/>
          </p:cNvSpPr>
          <p:nvPr>
            <p:ph type="body" sz="quarter" idx="14" hasCustomPrompt="1"/>
          </p:nvPr>
        </p:nvSpPr>
        <p:spPr>
          <a:xfrm>
            <a:off x="6019804" y="2501784"/>
            <a:ext cx="2209800" cy="2081212"/>
          </a:xfrm>
          <a:prstGeom prst="rect">
            <a:avLst/>
          </a:prstGeom>
        </p:spPr>
        <p:txBody>
          <a:bodyPr/>
          <a:lstStyle>
            <a:lvl1pPr algn="ctr">
              <a:buNone/>
              <a:defRPr sz="1100">
                <a:solidFill>
                  <a:schemeClr val="bg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10" name="Text Placeholder 21">
            <a:extLst>
              <a:ext uri="{FF2B5EF4-FFF2-40B4-BE49-F238E27FC236}">
                <a16:creationId xmlns:a16="http://schemas.microsoft.com/office/drawing/2014/main" id="{F2FC8752-00BD-3849-BA49-745EE41E13A2}"/>
              </a:ext>
            </a:extLst>
          </p:cNvPr>
          <p:cNvSpPr>
            <a:spLocks noGrp="1"/>
          </p:cNvSpPr>
          <p:nvPr>
            <p:ph type="body" sz="quarter" idx="15"/>
          </p:nvPr>
        </p:nvSpPr>
        <p:spPr>
          <a:xfrm>
            <a:off x="3581402" y="1819159"/>
            <a:ext cx="2209800" cy="566736"/>
          </a:xfrm>
          <a:prstGeom prst="rect">
            <a:avLst/>
          </a:prstGeom>
        </p:spPr>
        <p:txBody>
          <a:bodyPr/>
          <a:lstStyle>
            <a:lvl1pPr algn="ctr">
              <a:buNone/>
              <a:defRPr>
                <a:solidFill>
                  <a:schemeClr val="bg1"/>
                </a:solidFill>
              </a:defRPr>
            </a:lvl1pPr>
          </a:lstStyle>
          <a:p>
            <a:pPr lvl="0"/>
            <a:r>
              <a:rPr lang="en-US" sz="1800" dirty="0"/>
              <a:t>Click to edit Master text styles</a:t>
            </a:r>
          </a:p>
        </p:txBody>
      </p:sp>
      <p:sp>
        <p:nvSpPr>
          <p:cNvPr id="11" name="Text Placeholder 21">
            <a:extLst>
              <a:ext uri="{FF2B5EF4-FFF2-40B4-BE49-F238E27FC236}">
                <a16:creationId xmlns:a16="http://schemas.microsoft.com/office/drawing/2014/main" id="{FB26D678-B2F3-E344-A26E-1B695DF0ED37}"/>
              </a:ext>
            </a:extLst>
          </p:cNvPr>
          <p:cNvSpPr>
            <a:spLocks noGrp="1"/>
          </p:cNvSpPr>
          <p:nvPr>
            <p:ph type="body" sz="quarter" idx="16"/>
          </p:nvPr>
        </p:nvSpPr>
        <p:spPr>
          <a:xfrm>
            <a:off x="1143000" y="1819159"/>
            <a:ext cx="2209800" cy="566736"/>
          </a:xfrm>
          <a:prstGeom prst="rect">
            <a:avLst/>
          </a:prstGeom>
        </p:spPr>
        <p:txBody>
          <a:bodyPr/>
          <a:lstStyle>
            <a:lvl1pPr algn="ctr">
              <a:buNone/>
              <a:defRPr>
                <a:solidFill>
                  <a:schemeClr val="bg1"/>
                </a:solidFill>
              </a:defRPr>
            </a:lvl1pPr>
          </a:lstStyle>
          <a:p>
            <a:pPr lvl="0"/>
            <a:r>
              <a:rPr lang="en-US" sz="1800" dirty="0"/>
              <a:t>Click to edit Master text styles</a:t>
            </a:r>
          </a:p>
        </p:txBody>
      </p:sp>
      <p:sp>
        <p:nvSpPr>
          <p:cNvPr id="12" name="Text Placeholder 21">
            <a:extLst>
              <a:ext uri="{FF2B5EF4-FFF2-40B4-BE49-F238E27FC236}">
                <a16:creationId xmlns:a16="http://schemas.microsoft.com/office/drawing/2014/main" id="{F48ED3CF-5D28-2D4C-9562-D438F8870422}"/>
              </a:ext>
            </a:extLst>
          </p:cNvPr>
          <p:cNvSpPr>
            <a:spLocks noGrp="1"/>
          </p:cNvSpPr>
          <p:nvPr>
            <p:ph type="body" sz="quarter" idx="17"/>
          </p:nvPr>
        </p:nvSpPr>
        <p:spPr>
          <a:xfrm>
            <a:off x="6028271" y="1819159"/>
            <a:ext cx="2209800" cy="566736"/>
          </a:xfrm>
          <a:prstGeom prst="rect">
            <a:avLst/>
          </a:prstGeom>
        </p:spPr>
        <p:txBody>
          <a:bodyPr/>
          <a:lstStyle>
            <a:lvl1pPr algn="ctr">
              <a:buNone/>
              <a:defRPr/>
            </a:lvl1pPr>
          </a:lstStyle>
          <a:p>
            <a:pPr lvl="0"/>
            <a:r>
              <a:rPr lang="en-US" sz="1800" dirty="0"/>
              <a:t>Click to edit Master text styles</a:t>
            </a:r>
          </a:p>
        </p:txBody>
      </p:sp>
      <p:sp>
        <p:nvSpPr>
          <p:cNvPr id="13" name="Rounded Rectangle 12">
            <a:extLst>
              <a:ext uri="{FF2B5EF4-FFF2-40B4-BE49-F238E27FC236}">
                <a16:creationId xmlns:a16="http://schemas.microsoft.com/office/drawing/2014/main" id="{491F8122-58D9-6844-8AB6-A260D4D6E514}"/>
              </a:ext>
            </a:extLst>
          </p:cNvPr>
          <p:cNvSpPr/>
          <p:nvPr userDrawn="1"/>
        </p:nvSpPr>
        <p:spPr>
          <a:xfrm rot="18900000">
            <a:off x="2104945" y="1276654"/>
            <a:ext cx="285910" cy="285910"/>
          </a:xfrm>
          <a:prstGeom prst="roundRect">
            <a:avLst/>
          </a:prstGeom>
          <a:gradFill>
            <a:gsLst>
              <a:gs pos="0">
                <a:schemeClr val="bg1"/>
              </a:gs>
              <a:gs pos="100000">
                <a:schemeClr val="bg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Rounded Rectangle 13">
            <a:extLst>
              <a:ext uri="{FF2B5EF4-FFF2-40B4-BE49-F238E27FC236}">
                <a16:creationId xmlns:a16="http://schemas.microsoft.com/office/drawing/2014/main" id="{169A6841-D91F-B748-9B92-D27FA82DB3D6}"/>
              </a:ext>
            </a:extLst>
          </p:cNvPr>
          <p:cNvSpPr/>
          <p:nvPr userDrawn="1"/>
        </p:nvSpPr>
        <p:spPr>
          <a:xfrm rot="18900000">
            <a:off x="4543347" y="1276654"/>
            <a:ext cx="285910" cy="285910"/>
          </a:xfrm>
          <a:prstGeom prst="roundRect">
            <a:avLst/>
          </a:prstGeom>
          <a:gradFill>
            <a:gsLst>
              <a:gs pos="0">
                <a:schemeClr val="bg1"/>
              </a:gs>
              <a:gs pos="100000">
                <a:schemeClr val="bg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ounded Rectangle 14">
            <a:extLst>
              <a:ext uri="{FF2B5EF4-FFF2-40B4-BE49-F238E27FC236}">
                <a16:creationId xmlns:a16="http://schemas.microsoft.com/office/drawing/2014/main" id="{AED0B5ED-D993-9D45-97DA-27F3BF044772}"/>
              </a:ext>
            </a:extLst>
          </p:cNvPr>
          <p:cNvSpPr/>
          <p:nvPr userDrawn="1"/>
        </p:nvSpPr>
        <p:spPr>
          <a:xfrm rot="18900000">
            <a:off x="6990215" y="1276654"/>
            <a:ext cx="285910" cy="285910"/>
          </a:xfrm>
          <a:prstGeom prst="roundRect">
            <a:avLst/>
          </a:prstGeom>
          <a:gradFill>
            <a:gsLst>
              <a:gs pos="0">
                <a:schemeClr val="bg1"/>
              </a:gs>
              <a:gs pos="100000">
                <a:schemeClr val="bg1">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101728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452147"/>
          </a:xfrm>
        </p:spPr>
        <p:txBody>
          <a:bodyPr/>
          <a:lstStyle>
            <a:lvl1pPr>
              <a:buNone/>
              <a:defRPr sz="1800"/>
            </a:lvl1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6109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074664"/>
            <a:ext cx="7886700" cy="994172"/>
          </a:xfrm>
        </p:spPr>
        <p:txBody>
          <a:bodyPr/>
          <a:lstStyle>
            <a:lvl1pPr algn="ct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345913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C95A8FA8-3B12-DF45-A9C8-8BC1D5BF78B3}"/>
              </a:ext>
            </a:extLst>
          </p:cNvPr>
          <p:cNvSpPr/>
          <p:nvPr userDrawn="1"/>
        </p:nvSpPr>
        <p:spPr>
          <a:xfrm rot="18900000">
            <a:off x="-8601" y="-269555"/>
            <a:ext cx="1559142" cy="15591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 name="Title 1"/>
          <p:cNvSpPr>
            <a:spLocks noGrp="1"/>
          </p:cNvSpPr>
          <p:nvPr>
            <p:ph type="ctrTitle"/>
          </p:nvPr>
        </p:nvSpPr>
        <p:spPr>
          <a:xfrm>
            <a:off x="1143000" y="2163336"/>
            <a:ext cx="6858000" cy="469135"/>
          </a:xfrm>
        </p:spPr>
        <p:txBody>
          <a:bodyPr anchor="t"/>
          <a:lstStyle>
            <a:lvl1pPr algn="ctr">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97E02284-2578-9943-BF8E-EBF926012983}"/>
              </a:ext>
            </a:extLst>
          </p:cNvPr>
          <p:cNvSpPr>
            <a:spLocks noGrp="1"/>
          </p:cNvSpPr>
          <p:nvPr>
            <p:ph type="sldNum" sz="quarter" idx="12"/>
          </p:nvPr>
        </p:nvSpPr>
        <p:spPr>
          <a:xfrm>
            <a:off x="6457950" y="4767263"/>
            <a:ext cx="2057400" cy="273844"/>
          </a:xfrm>
        </p:spPr>
        <p:txBody>
          <a:bodyPr/>
          <a:lstStyle/>
          <a:p>
            <a:fld id="{F6E30BEA-BBC6-C64E-B9D0-92F27F189F89}" type="slidenum">
              <a:rPr lang="en-US" smtClean="0"/>
              <a:t>‹#›</a:t>
            </a:fld>
            <a:endParaRPr lang="en-US"/>
          </a:p>
        </p:txBody>
      </p:sp>
      <p:pic>
        <p:nvPicPr>
          <p:cNvPr id="11" name="Picture 10">
            <a:extLst>
              <a:ext uri="{FF2B5EF4-FFF2-40B4-BE49-F238E27FC236}">
                <a16:creationId xmlns:a16="http://schemas.microsoft.com/office/drawing/2014/main" id="{8650D91C-D5EF-D64F-B9BF-2C98902826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2234" y="345411"/>
            <a:ext cx="921879" cy="349162"/>
          </a:xfrm>
          <a:prstGeom prst="rect">
            <a:avLst/>
          </a:prstGeom>
        </p:spPr>
      </p:pic>
    </p:spTree>
    <p:extLst>
      <p:ext uri="{BB962C8B-B14F-4D97-AF65-F5344CB8AC3E}">
        <p14:creationId xmlns:p14="http://schemas.microsoft.com/office/powerpoint/2010/main" val="289334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108297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363474" y="1357884"/>
            <a:ext cx="8250174" cy="312039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8968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63336"/>
            <a:ext cx="6858000" cy="469135"/>
          </a:xfrm>
        </p:spPr>
        <p:txBody>
          <a:bodyPr anchor="t"/>
          <a:lstStyle>
            <a:lvl1pPr algn="ctr">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97E02284-2578-9943-BF8E-EBF926012983}"/>
              </a:ext>
            </a:extLst>
          </p:cNvPr>
          <p:cNvSpPr>
            <a:spLocks noGrp="1"/>
          </p:cNvSpPr>
          <p:nvPr>
            <p:ph type="sldNum" sz="quarter" idx="12"/>
          </p:nvPr>
        </p:nvSpPr>
        <p:spPr>
          <a:xfrm>
            <a:off x="6457950" y="4767263"/>
            <a:ext cx="2057400" cy="273844"/>
          </a:xfrm>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343695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E30BEA-BBC6-C64E-B9D0-92F27F189F89}" type="slidenum">
              <a:rPr lang="en-US" smtClean="0"/>
              <a:t>‹#›</a:t>
            </a:fld>
            <a:endParaRPr lang="en-US"/>
          </a:p>
        </p:txBody>
      </p:sp>
      <p:sp>
        <p:nvSpPr>
          <p:cNvPr id="7" name="Text Placeholder 15">
            <a:extLst>
              <a:ext uri="{FF2B5EF4-FFF2-40B4-BE49-F238E27FC236}">
                <a16:creationId xmlns:a16="http://schemas.microsoft.com/office/drawing/2014/main" id="{B6304A95-640C-2848-9C9E-37975BD96889}"/>
              </a:ext>
            </a:extLst>
          </p:cNvPr>
          <p:cNvSpPr>
            <a:spLocks noGrp="1"/>
          </p:cNvSpPr>
          <p:nvPr>
            <p:ph type="body" sz="quarter" idx="13" hasCustomPrompt="1"/>
          </p:nvPr>
        </p:nvSpPr>
        <p:spPr>
          <a:xfrm>
            <a:off x="1143000"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8" name="Text Placeholder 15">
            <a:extLst>
              <a:ext uri="{FF2B5EF4-FFF2-40B4-BE49-F238E27FC236}">
                <a16:creationId xmlns:a16="http://schemas.microsoft.com/office/drawing/2014/main" id="{5030DED5-371B-C04F-9A0F-230E952F6EC4}"/>
              </a:ext>
            </a:extLst>
          </p:cNvPr>
          <p:cNvSpPr>
            <a:spLocks noGrp="1"/>
          </p:cNvSpPr>
          <p:nvPr>
            <p:ph type="body" sz="quarter" idx="11" hasCustomPrompt="1"/>
          </p:nvPr>
        </p:nvSpPr>
        <p:spPr>
          <a:xfrm>
            <a:off x="3581402"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9" name="Text Placeholder 15">
            <a:extLst>
              <a:ext uri="{FF2B5EF4-FFF2-40B4-BE49-F238E27FC236}">
                <a16:creationId xmlns:a16="http://schemas.microsoft.com/office/drawing/2014/main" id="{5589946C-0D62-B543-937E-218A533AD76C}"/>
              </a:ext>
            </a:extLst>
          </p:cNvPr>
          <p:cNvSpPr>
            <a:spLocks noGrp="1"/>
          </p:cNvSpPr>
          <p:nvPr>
            <p:ph type="body" sz="quarter" idx="14" hasCustomPrompt="1"/>
          </p:nvPr>
        </p:nvSpPr>
        <p:spPr>
          <a:xfrm>
            <a:off x="6019804" y="2501784"/>
            <a:ext cx="2209800" cy="2081212"/>
          </a:xfrm>
          <a:prstGeom prst="rect">
            <a:avLst/>
          </a:prstGeom>
        </p:spPr>
        <p:txBody>
          <a:bodyPr/>
          <a:lstStyle>
            <a:lvl1pPr algn="ctr">
              <a:buNone/>
              <a:defRPr sz="1100">
                <a:solidFill>
                  <a:schemeClr val="tx1"/>
                </a:solidFill>
              </a:defRPr>
            </a:lvl1pPr>
          </a:lstStyle>
          <a:p>
            <a:r>
              <a:rPr lang="en-US" dirty="0">
                <a:effectLst/>
                <a:latin typeface="Helvetica Neue LT Std" panose="020B0604020202020204" pitchFamily="34" charset="0"/>
              </a:rPr>
              <a:t>Mus </a:t>
            </a:r>
            <a:r>
              <a:rPr lang="en-US" dirty="0" err="1">
                <a:effectLst/>
                <a:latin typeface="Helvetica Neue LT Std" panose="020B0604020202020204" pitchFamily="34" charset="0"/>
              </a:rPr>
              <a:t>autem</a:t>
            </a:r>
            <a:r>
              <a:rPr lang="en-US" dirty="0">
                <a:effectLst/>
                <a:latin typeface="Helvetica Neue LT Std" panose="020B0604020202020204" pitchFamily="34" charset="0"/>
              </a:rPr>
              <a:t> </a:t>
            </a:r>
            <a:r>
              <a:rPr lang="en-US" dirty="0" err="1">
                <a:effectLst/>
                <a:latin typeface="Helvetica Neue LT Std" panose="020B0604020202020204" pitchFamily="34" charset="0"/>
              </a:rPr>
              <a:t>fuga</a:t>
            </a:r>
            <a:r>
              <a:rPr lang="en-US" dirty="0">
                <a:effectLst/>
                <a:latin typeface="Helvetica Neue LT Std" panose="020B0604020202020204" pitchFamily="34" charset="0"/>
              </a:rPr>
              <a:t>. </a:t>
            </a:r>
            <a:r>
              <a:rPr lang="en-US" dirty="0" err="1">
                <a:effectLst/>
                <a:latin typeface="Helvetica Neue LT Std" panose="020B0604020202020204" pitchFamily="34" charset="0"/>
              </a:rPr>
              <a:t>Reribusamus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a:t>
            </a:r>
            <a:r>
              <a:rPr lang="en-US" dirty="0">
                <a:effectLst/>
                <a:latin typeface="Helvetica Neue LT Std" panose="020B0604020202020204" pitchFamily="34" charset="0"/>
              </a:rPr>
              <a:t> </a:t>
            </a:r>
            <a:r>
              <a:rPr lang="en-US" dirty="0" err="1">
                <a:effectLst/>
                <a:latin typeface="Helvetica Neue LT Std" panose="020B0604020202020204" pitchFamily="34" charset="0"/>
              </a:rPr>
              <a:t>sitaect</a:t>
            </a:r>
            <a:r>
              <a:rPr lang="en-US" dirty="0">
                <a:effectLst/>
                <a:latin typeface="Helvetica Neue LT Std" panose="020B0604020202020204" pitchFamily="34" charset="0"/>
              </a:rPr>
              <a:t> </a:t>
            </a:r>
            <a:r>
              <a:rPr lang="en-US" dirty="0" err="1">
                <a:effectLst/>
                <a:latin typeface="Helvetica Neue LT Std" panose="020B0604020202020204" pitchFamily="34" charset="0"/>
              </a:rPr>
              <a:t>otatibus</a:t>
            </a:r>
            <a:r>
              <a:rPr lang="en-US" dirty="0">
                <a:effectLst/>
                <a:latin typeface="Helvetica Neue LT Std" panose="020B0604020202020204" pitchFamily="34" charset="0"/>
              </a:rPr>
              <a:t> </a:t>
            </a:r>
            <a:r>
              <a:rPr lang="en-US" dirty="0" err="1">
                <a:effectLst/>
                <a:latin typeface="Helvetica Neue LT Std" panose="020B0604020202020204" pitchFamily="34" charset="0"/>
              </a:rPr>
              <a:t>magnamet</a:t>
            </a:r>
            <a:r>
              <a:rPr lang="en-US" dirty="0">
                <a:effectLst/>
                <a:latin typeface="Helvetica Neue LT Std" panose="020B0604020202020204" pitchFamily="34" charset="0"/>
              </a:rPr>
              <a:t> </a:t>
            </a:r>
            <a:r>
              <a:rPr lang="en-US" dirty="0" err="1">
                <a:effectLst/>
                <a:latin typeface="Helvetica Neue LT Std" panose="020B0604020202020204" pitchFamily="34" charset="0"/>
              </a:rPr>
              <a:t>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quam</a:t>
            </a:r>
            <a:r>
              <a:rPr lang="en-US" dirty="0">
                <a:effectLst/>
                <a:latin typeface="Helvetica Neue LT Std" panose="020B0604020202020204" pitchFamily="34" charset="0"/>
              </a:rPr>
              <a:t>, que </a:t>
            </a:r>
            <a:r>
              <a:rPr lang="en-US" dirty="0" err="1">
                <a:effectLst/>
                <a:latin typeface="Helvetica Neue LT Std" panose="020B0604020202020204" pitchFamily="34" charset="0"/>
              </a:rPr>
              <a:t>dolorum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hillaborum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quidus</a:t>
            </a:r>
            <a:r>
              <a:rPr lang="en-US" dirty="0">
                <a:effectLst/>
                <a:latin typeface="Helvetica Neue LT Std" panose="020B0604020202020204" pitchFamily="34" charset="0"/>
              </a:rPr>
              <a:t> </a:t>
            </a:r>
            <a:r>
              <a:rPr lang="en-US" dirty="0" err="1">
                <a:effectLst/>
                <a:latin typeface="Helvetica Neue LT Std" panose="020B0604020202020204" pitchFamily="34" charset="0"/>
              </a:rPr>
              <a:t>sinietusciae</a:t>
            </a:r>
            <a:r>
              <a:rPr lang="en-US" dirty="0">
                <a:effectLst/>
                <a:latin typeface="Helvetica Neue LT Std" panose="020B0604020202020204" pitchFamily="34" charset="0"/>
              </a:rPr>
              <a:t> et </a:t>
            </a:r>
            <a:r>
              <a:rPr lang="en-US" dirty="0" err="1">
                <a:effectLst/>
                <a:latin typeface="Helvetica Neue LT Std" panose="020B0604020202020204" pitchFamily="34" charset="0"/>
              </a:rPr>
              <a:t>accae</a:t>
            </a:r>
            <a:r>
              <a:rPr lang="en-US" dirty="0">
                <a:effectLst/>
                <a:latin typeface="Helvetica Neue LT Std" panose="020B0604020202020204" pitchFamily="34" charset="0"/>
              </a:rPr>
              <a:t>. </a:t>
            </a:r>
            <a:r>
              <a:rPr lang="en-US" dirty="0" err="1">
                <a:effectLst/>
                <a:latin typeface="Helvetica Neue LT Std" panose="020B0604020202020204" pitchFamily="34" charset="0"/>
              </a:rPr>
              <a:t>Em</a:t>
            </a:r>
            <a:r>
              <a:rPr lang="en-US" dirty="0">
                <a:effectLst/>
                <a:latin typeface="Helvetica Neue LT Std" panose="020B0604020202020204" pitchFamily="34" charset="0"/>
              </a:rPr>
              <a:t> de que et, </a:t>
            </a:r>
            <a:r>
              <a:rPr lang="en-US" dirty="0" err="1">
                <a:effectLst/>
                <a:latin typeface="Helvetica Neue LT Std" panose="020B0604020202020204" pitchFamily="34" charset="0"/>
              </a:rPr>
              <a:t>tendae</a:t>
            </a:r>
            <a:r>
              <a:rPr lang="en-US" dirty="0">
                <a:effectLst/>
                <a:latin typeface="Helvetica Neue LT Std" panose="020B0604020202020204" pitchFamily="34" charset="0"/>
              </a:rPr>
              <a:t>. Ur </a:t>
            </a:r>
            <a:r>
              <a:rPr lang="en-US" dirty="0" err="1">
                <a:effectLst/>
                <a:latin typeface="Helvetica Neue LT Std" panose="020B0604020202020204" pitchFamily="34" charset="0"/>
              </a:rPr>
              <a:t>aperchi</a:t>
            </a:r>
            <a:r>
              <a:rPr lang="en-US" dirty="0">
                <a:effectLst/>
                <a:latin typeface="Helvetica Neue LT Std" panose="020B0604020202020204" pitchFamily="34" charset="0"/>
              </a:rPr>
              <a:t> </a:t>
            </a:r>
            <a:r>
              <a:rPr lang="en-US" dirty="0" err="1">
                <a:effectLst/>
                <a:latin typeface="Helvetica Neue LT Std" panose="020B0604020202020204" pitchFamily="34" charset="0"/>
              </a:rPr>
              <a:t>ciunti</a:t>
            </a:r>
            <a:r>
              <a:rPr lang="en-US" dirty="0">
                <a:effectLst/>
                <a:latin typeface="Helvetica Neue LT Std" panose="020B0604020202020204" pitchFamily="34" charset="0"/>
              </a:rPr>
              <a:t> </a:t>
            </a:r>
            <a:r>
              <a:rPr lang="en-US" dirty="0" err="1">
                <a:effectLst/>
                <a:latin typeface="Helvetica Neue LT Std" panose="020B0604020202020204" pitchFamily="34" charset="0"/>
              </a:rPr>
              <a:t>corum</a:t>
            </a:r>
            <a:r>
              <a:rPr lang="en-US" dirty="0">
                <a:effectLst/>
                <a:latin typeface="Helvetica Neue LT Std" panose="020B0604020202020204" pitchFamily="34" charset="0"/>
              </a:rPr>
              <a:t> </a:t>
            </a:r>
            <a:r>
              <a:rPr lang="en-US" dirty="0" err="1">
                <a:effectLst/>
                <a:latin typeface="Helvetica Neue LT Std" panose="020B0604020202020204" pitchFamily="34" charset="0"/>
              </a:rPr>
              <a:t>quianda</a:t>
            </a:r>
            <a:r>
              <a:rPr lang="en-US" dirty="0">
                <a:effectLst/>
                <a:latin typeface="Helvetica Neue LT Std" panose="020B0604020202020204" pitchFamily="34" charset="0"/>
              </a:rPr>
              <a:t> </a:t>
            </a:r>
            <a:r>
              <a:rPr lang="en-US" dirty="0" err="1">
                <a:effectLst/>
                <a:latin typeface="Helvetica Neue LT Std" panose="020B0604020202020204" pitchFamily="34" charset="0"/>
              </a:rPr>
              <a:t>dolut</a:t>
            </a:r>
            <a:r>
              <a:rPr lang="en-US" dirty="0">
                <a:effectLst/>
                <a:latin typeface="Helvetica Neue LT Std" panose="020B0604020202020204" pitchFamily="34" charset="0"/>
              </a:rPr>
              <a:t> quo </a:t>
            </a:r>
            <a:r>
              <a:rPr lang="en-US" dirty="0" err="1">
                <a:effectLst/>
                <a:latin typeface="Helvetica Neue LT Std" panose="020B0604020202020204" pitchFamily="34" charset="0"/>
              </a:rPr>
              <a:t>vellant</a:t>
            </a:r>
            <a:r>
              <a:rPr lang="en-US" dirty="0">
                <a:effectLst/>
                <a:latin typeface="Helvetica Neue LT Std" panose="020B0604020202020204" pitchFamily="34" charset="0"/>
              </a:rPr>
              <a:t>.</a:t>
            </a:r>
          </a:p>
        </p:txBody>
      </p:sp>
      <p:sp>
        <p:nvSpPr>
          <p:cNvPr id="10" name="Text Placeholder 21">
            <a:extLst>
              <a:ext uri="{FF2B5EF4-FFF2-40B4-BE49-F238E27FC236}">
                <a16:creationId xmlns:a16="http://schemas.microsoft.com/office/drawing/2014/main" id="{F2FC8752-00BD-3849-BA49-745EE41E13A2}"/>
              </a:ext>
            </a:extLst>
          </p:cNvPr>
          <p:cNvSpPr>
            <a:spLocks noGrp="1"/>
          </p:cNvSpPr>
          <p:nvPr>
            <p:ph type="body" sz="quarter" idx="15"/>
          </p:nvPr>
        </p:nvSpPr>
        <p:spPr>
          <a:xfrm>
            <a:off x="3581402" y="1819159"/>
            <a:ext cx="2209800" cy="566736"/>
          </a:xfrm>
          <a:prstGeom prst="rect">
            <a:avLst/>
          </a:prstGeom>
        </p:spPr>
        <p:txBody>
          <a:bodyPr/>
          <a:lstStyle>
            <a:lvl1pPr algn="ctr">
              <a:buNone/>
              <a:defRPr>
                <a:solidFill>
                  <a:schemeClr val="accent1"/>
                </a:solidFill>
              </a:defRPr>
            </a:lvl1pPr>
          </a:lstStyle>
          <a:p>
            <a:pPr lvl="0"/>
            <a:r>
              <a:rPr lang="en-US" sz="1800" dirty="0"/>
              <a:t>Click to edit Master text styles</a:t>
            </a:r>
          </a:p>
        </p:txBody>
      </p:sp>
      <p:sp>
        <p:nvSpPr>
          <p:cNvPr id="11" name="Text Placeholder 21">
            <a:extLst>
              <a:ext uri="{FF2B5EF4-FFF2-40B4-BE49-F238E27FC236}">
                <a16:creationId xmlns:a16="http://schemas.microsoft.com/office/drawing/2014/main" id="{FB26D678-B2F3-E344-A26E-1B695DF0ED37}"/>
              </a:ext>
            </a:extLst>
          </p:cNvPr>
          <p:cNvSpPr>
            <a:spLocks noGrp="1"/>
          </p:cNvSpPr>
          <p:nvPr>
            <p:ph type="body" sz="quarter" idx="16"/>
          </p:nvPr>
        </p:nvSpPr>
        <p:spPr>
          <a:xfrm>
            <a:off x="1143000" y="1819159"/>
            <a:ext cx="2209800" cy="566736"/>
          </a:xfrm>
          <a:prstGeom prst="rect">
            <a:avLst/>
          </a:prstGeom>
        </p:spPr>
        <p:txBody>
          <a:bodyPr/>
          <a:lstStyle>
            <a:lvl1pPr algn="ctr">
              <a:buNone/>
              <a:defRPr sz="1400">
                <a:solidFill>
                  <a:schemeClr val="accent1"/>
                </a:solidFill>
              </a:defRPr>
            </a:lvl1pPr>
          </a:lstStyle>
          <a:p>
            <a:pPr lvl="0"/>
            <a:r>
              <a:rPr lang="en-US" sz="1800" dirty="0"/>
              <a:t>Click to edit Master text styles</a:t>
            </a:r>
          </a:p>
        </p:txBody>
      </p:sp>
      <p:sp>
        <p:nvSpPr>
          <p:cNvPr id="12" name="Text Placeholder 21">
            <a:extLst>
              <a:ext uri="{FF2B5EF4-FFF2-40B4-BE49-F238E27FC236}">
                <a16:creationId xmlns:a16="http://schemas.microsoft.com/office/drawing/2014/main" id="{F48ED3CF-5D28-2D4C-9562-D438F8870422}"/>
              </a:ext>
            </a:extLst>
          </p:cNvPr>
          <p:cNvSpPr>
            <a:spLocks noGrp="1"/>
          </p:cNvSpPr>
          <p:nvPr>
            <p:ph type="body" sz="quarter" idx="17"/>
          </p:nvPr>
        </p:nvSpPr>
        <p:spPr>
          <a:xfrm>
            <a:off x="6028271" y="1819159"/>
            <a:ext cx="2209800" cy="566736"/>
          </a:xfrm>
          <a:prstGeom prst="rect">
            <a:avLst/>
          </a:prstGeom>
        </p:spPr>
        <p:txBody>
          <a:bodyPr/>
          <a:lstStyle>
            <a:lvl1pPr algn="ctr">
              <a:buNone/>
              <a:defRPr/>
            </a:lvl1pPr>
          </a:lstStyle>
          <a:p>
            <a:pPr lvl="0"/>
            <a:r>
              <a:rPr lang="en-US" sz="1800" dirty="0"/>
              <a:t>Click to edit Master text styles</a:t>
            </a:r>
          </a:p>
        </p:txBody>
      </p:sp>
    </p:spTree>
    <p:extLst>
      <p:ext uri="{BB962C8B-B14F-4D97-AF65-F5344CB8AC3E}">
        <p14:creationId xmlns:p14="http://schemas.microsoft.com/office/powerpoint/2010/main" val="270411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452147"/>
          </a:xfrm>
        </p:spPr>
        <p:txBody>
          <a:bodyPr/>
          <a:lstStyle>
            <a:lvl1pPr>
              <a:buNone/>
              <a:defRPr sz="1800"/>
            </a:lvl1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32845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18646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6E30BEA-BBC6-C64E-B9D0-92F27F189F89}" type="slidenum">
              <a:rPr lang="en-US" smtClean="0"/>
              <a:t>‹#›</a:t>
            </a:fld>
            <a:endParaRPr lang="en-US"/>
          </a:p>
        </p:txBody>
      </p:sp>
    </p:spTree>
    <p:extLst>
      <p:ext uri="{BB962C8B-B14F-4D97-AF65-F5344CB8AC3E}">
        <p14:creationId xmlns:p14="http://schemas.microsoft.com/office/powerpoint/2010/main" val="495389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428D48-C3AF-074C-8234-8E08F80482D8}"/>
              </a:ext>
            </a:extLst>
          </p:cNvPr>
          <p:cNvSpPr/>
          <p:nvPr userDrawn="1"/>
        </p:nvSpPr>
        <p:spPr>
          <a:xfrm>
            <a:off x="0" y="0"/>
            <a:ext cx="9144000" cy="5143500"/>
          </a:xfrm>
          <a:prstGeom prst="rect">
            <a:avLst/>
          </a:prstGeom>
          <a:pattFill prst="pct20">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Arial" panose="020B0604020202020204" pitchFamily="34" charset="0"/>
            </a:endParaRPr>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1492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F6E30BEA-BBC6-C64E-B9D0-92F27F189F89}" type="slidenum">
              <a:rPr lang="en-US" smtClean="0"/>
              <a:pPr/>
              <a:t>‹#›</a:t>
            </a:fld>
            <a:endParaRPr lang="en-US" dirty="0"/>
          </a:p>
        </p:txBody>
      </p:sp>
    </p:spTree>
    <p:extLst>
      <p:ext uri="{BB962C8B-B14F-4D97-AF65-F5344CB8AC3E}">
        <p14:creationId xmlns:p14="http://schemas.microsoft.com/office/powerpoint/2010/main" val="4270265446"/>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6" r:id="rId3"/>
    <p:sldLayoutId id="2147483689" r:id="rId4"/>
  </p:sldLayoutIdLst>
  <p:txStyles>
    <p:title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428D48-C3AF-074C-8234-8E08F80482D8}"/>
              </a:ext>
            </a:extLst>
          </p:cNvPr>
          <p:cNvSpPr/>
          <p:nvPr userDrawn="1"/>
        </p:nvSpPr>
        <p:spPr>
          <a:xfrm>
            <a:off x="0" y="0"/>
            <a:ext cx="9144000" cy="994173"/>
          </a:xfrm>
          <a:prstGeom prst="rect">
            <a:avLst/>
          </a:prstGeom>
          <a:pattFill prst="pct20">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Arial" panose="020B0604020202020204" pitchFamily="34" charset="0"/>
            </a:endParaRPr>
          </a:p>
        </p:txBody>
      </p:sp>
      <p:sp>
        <p:nvSpPr>
          <p:cNvPr id="9" name="Rounded Rectangle 8">
            <a:extLst>
              <a:ext uri="{FF2B5EF4-FFF2-40B4-BE49-F238E27FC236}">
                <a16:creationId xmlns:a16="http://schemas.microsoft.com/office/drawing/2014/main" id="{3B472C28-DD38-9A49-A63F-8045D3FE87B7}"/>
              </a:ext>
            </a:extLst>
          </p:cNvPr>
          <p:cNvSpPr/>
          <p:nvPr userDrawn="1"/>
        </p:nvSpPr>
        <p:spPr>
          <a:xfrm rot="18900000">
            <a:off x="-8601" y="-269555"/>
            <a:ext cx="1559142" cy="15591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 name="Title Placeholder 1"/>
          <p:cNvSpPr>
            <a:spLocks noGrp="1"/>
          </p:cNvSpPr>
          <p:nvPr>
            <p:ph type="title"/>
          </p:nvPr>
        </p:nvSpPr>
        <p:spPr>
          <a:xfrm>
            <a:off x="628650" y="195631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051689"/>
            <a:ext cx="7886700" cy="1492927"/>
          </a:xfrm>
          <a:prstGeom prst="rect">
            <a:avLst/>
          </a:prstGeom>
        </p:spPr>
        <p:txBody>
          <a:bodyPr vert="horz" lIns="9144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F6E30BEA-BBC6-C64E-B9D0-92F27F189F89}" type="slidenum">
              <a:rPr lang="en-US" smtClean="0"/>
              <a:pPr/>
              <a:t>‹#›</a:t>
            </a:fld>
            <a:endParaRPr lang="en-US" dirty="0"/>
          </a:p>
        </p:txBody>
      </p:sp>
      <p:pic>
        <p:nvPicPr>
          <p:cNvPr id="10" name="Picture 9">
            <a:extLst>
              <a:ext uri="{FF2B5EF4-FFF2-40B4-BE49-F238E27FC236}">
                <a16:creationId xmlns:a16="http://schemas.microsoft.com/office/drawing/2014/main" id="{0B1B76FE-0247-A340-8C0E-3A853EADE1F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12234" y="345411"/>
            <a:ext cx="921879" cy="349162"/>
          </a:xfrm>
          <a:prstGeom prst="rect">
            <a:avLst/>
          </a:prstGeom>
        </p:spPr>
      </p:pic>
    </p:spTree>
    <p:extLst>
      <p:ext uri="{BB962C8B-B14F-4D97-AF65-F5344CB8AC3E}">
        <p14:creationId xmlns:p14="http://schemas.microsoft.com/office/powerpoint/2010/main" val="38828847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685800" rtl="0" eaLnBrk="1" latinLnBrk="0" hangingPunct="1">
        <a:lnSpc>
          <a:spcPct val="90000"/>
        </a:lnSpc>
        <a:spcBef>
          <a:spcPct val="0"/>
        </a:spcBef>
        <a:buNone/>
        <a:defRPr sz="2400" b="0" i="0" kern="1200">
          <a:solidFill>
            <a:schemeClr val="tx1"/>
          </a:solidFill>
          <a:latin typeface="Arial" panose="020B0604020202020204" pitchFamily="34" charset="0"/>
          <a:ea typeface="+mj-ea"/>
          <a:cs typeface="+mj-cs"/>
        </a:defRPr>
      </a:lvl1pPr>
    </p:titleStyle>
    <p:bodyStyle>
      <a:lvl1pPr marL="0" indent="0" algn="l" defTabSz="685800" rtl="0" eaLnBrk="1" latinLnBrk="0" hangingPunct="1">
        <a:lnSpc>
          <a:spcPct val="90000"/>
        </a:lnSpc>
        <a:spcBef>
          <a:spcPts val="0"/>
        </a:spcBef>
        <a:buFont typeface="Arial" panose="020B0604020202020204" pitchFamily="34" charset="0"/>
        <a:buNone/>
        <a:defRPr sz="1800" b="0" i="0" kern="1200">
          <a:solidFill>
            <a:schemeClr val="accent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5631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051689"/>
            <a:ext cx="7886700" cy="1492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F6E30BEA-BBC6-C64E-B9D0-92F27F189F89}" type="slidenum">
              <a:rPr lang="en-US" smtClean="0"/>
              <a:pPr/>
              <a:t>‹#›</a:t>
            </a:fld>
            <a:endParaRPr lang="en-US" dirty="0"/>
          </a:p>
        </p:txBody>
      </p:sp>
      <p:pic>
        <p:nvPicPr>
          <p:cNvPr id="7" name="Picture 6">
            <a:extLst>
              <a:ext uri="{FF2B5EF4-FFF2-40B4-BE49-F238E27FC236}">
                <a16:creationId xmlns:a16="http://schemas.microsoft.com/office/drawing/2014/main" id="{64C30A7C-EED1-3542-B889-3B6AA58ECE9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2234" y="345411"/>
            <a:ext cx="921879" cy="349162"/>
          </a:xfrm>
          <a:prstGeom prst="rect">
            <a:avLst/>
          </a:prstGeom>
        </p:spPr>
      </p:pic>
    </p:spTree>
    <p:extLst>
      <p:ext uri="{BB962C8B-B14F-4D97-AF65-F5344CB8AC3E}">
        <p14:creationId xmlns:p14="http://schemas.microsoft.com/office/powerpoint/2010/main" val="207927021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5" r:id="rId3"/>
  </p:sldLayoutIdLst>
  <p:txStyles>
    <p:title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3D3496-45BD-154E-A93C-02964875BD89}"/>
              </a:ext>
            </a:extLst>
          </p:cNvPr>
          <p:cNvSpPr/>
          <p:nvPr userDrawn="1"/>
        </p:nvSpPr>
        <p:spPr>
          <a:xfrm>
            <a:off x="0" y="0"/>
            <a:ext cx="1555423" cy="5143500"/>
          </a:xfrm>
          <a:prstGeom prst="rect">
            <a:avLst/>
          </a:prstGeom>
          <a:pattFill prst="pct20">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Rounded Rectangle 8">
            <a:extLst>
              <a:ext uri="{FF2B5EF4-FFF2-40B4-BE49-F238E27FC236}">
                <a16:creationId xmlns:a16="http://schemas.microsoft.com/office/drawing/2014/main" id="{248120E1-597F-DE47-93B7-428ECCEDCBB4}"/>
              </a:ext>
            </a:extLst>
          </p:cNvPr>
          <p:cNvSpPr/>
          <p:nvPr userDrawn="1"/>
        </p:nvSpPr>
        <p:spPr>
          <a:xfrm rot="18900000">
            <a:off x="-8601" y="-269555"/>
            <a:ext cx="1559142" cy="15591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 name="Title Placeholder 1"/>
          <p:cNvSpPr>
            <a:spLocks noGrp="1"/>
          </p:cNvSpPr>
          <p:nvPr>
            <p:ph type="title"/>
          </p:nvPr>
        </p:nvSpPr>
        <p:spPr>
          <a:xfrm>
            <a:off x="628650" y="195631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051689"/>
            <a:ext cx="7886700" cy="1492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F6E30BEA-BBC6-C64E-B9D0-92F27F189F89}" type="slidenum">
              <a:rPr lang="en-US" smtClean="0"/>
              <a:pPr/>
              <a:t>‹#›</a:t>
            </a:fld>
            <a:endParaRPr lang="en-US" dirty="0"/>
          </a:p>
        </p:txBody>
      </p:sp>
      <p:pic>
        <p:nvPicPr>
          <p:cNvPr id="10" name="Picture 9">
            <a:extLst>
              <a:ext uri="{FF2B5EF4-FFF2-40B4-BE49-F238E27FC236}">
                <a16:creationId xmlns:a16="http://schemas.microsoft.com/office/drawing/2014/main" id="{ED3291F0-40CD-F84C-B12E-75F1D54028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2234" y="345411"/>
            <a:ext cx="921879" cy="349162"/>
          </a:xfrm>
          <a:prstGeom prst="rect">
            <a:avLst/>
          </a:prstGeom>
        </p:spPr>
      </p:pic>
    </p:spTree>
    <p:extLst>
      <p:ext uri="{BB962C8B-B14F-4D97-AF65-F5344CB8AC3E}">
        <p14:creationId xmlns:p14="http://schemas.microsoft.com/office/powerpoint/2010/main" val="3388715831"/>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accent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accent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accent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accent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428D48-C3AF-074C-8234-8E08F80482D8}"/>
              </a:ext>
            </a:extLst>
          </p:cNvPr>
          <p:cNvSpPr/>
          <p:nvPr userDrawn="1"/>
        </p:nvSpPr>
        <p:spPr>
          <a:xfrm>
            <a:off x="0" y="0"/>
            <a:ext cx="9144000" cy="5137570"/>
          </a:xfrm>
          <a:prstGeom prst="rect">
            <a:avLst/>
          </a:prstGeom>
          <a:pattFill prst="pct20">
            <a:fgClr>
              <a:schemeClr val="bg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Arial" panose="020B0604020202020204" pitchFamily="34" charset="0"/>
            </a:endParaRPr>
          </a:p>
        </p:txBody>
      </p:sp>
      <p:sp>
        <p:nvSpPr>
          <p:cNvPr id="4" name="Rectangle 3">
            <a:extLst>
              <a:ext uri="{FF2B5EF4-FFF2-40B4-BE49-F238E27FC236}">
                <a16:creationId xmlns:a16="http://schemas.microsoft.com/office/drawing/2014/main" id="{5AC355EF-A8CB-1C49-A255-091D832B2408}"/>
              </a:ext>
            </a:extLst>
          </p:cNvPr>
          <p:cNvSpPr/>
          <p:nvPr userDrawn="1"/>
        </p:nvSpPr>
        <p:spPr>
          <a:xfrm>
            <a:off x="0" y="5930"/>
            <a:ext cx="9144000" cy="513757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Rounded Rectangle 7">
            <a:extLst>
              <a:ext uri="{FF2B5EF4-FFF2-40B4-BE49-F238E27FC236}">
                <a16:creationId xmlns:a16="http://schemas.microsoft.com/office/drawing/2014/main" id="{881753BD-0891-7B49-8660-7B5787495449}"/>
              </a:ext>
            </a:extLst>
          </p:cNvPr>
          <p:cNvSpPr/>
          <p:nvPr userDrawn="1"/>
        </p:nvSpPr>
        <p:spPr>
          <a:xfrm rot="18900000">
            <a:off x="-8601" y="-269555"/>
            <a:ext cx="1559142" cy="15591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 name="Title Placeholder 1"/>
          <p:cNvSpPr>
            <a:spLocks noGrp="1"/>
          </p:cNvSpPr>
          <p:nvPr>
            <p:ph type="title"/>
          </p:nvPr>
        </p:nvSpPr>
        <p:spPr>
          <a:xfrm>
            <a:off x="628650" y="1476375"/>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571750"/>
            <a:ext cx="7886700" cy="1492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bg1"/>
                </a:solidFill>
                <a:latin typeface="Arial" panose="020B0604020202020204" pitchFamily="34" charset="0"/>
              </a:defRPr>
            </a:lvl1pPr>
          </a:lstStyle>
          <a:p>
            <a:fld id="{F6E30BEA-BBC6-C64E-B9D0-92F27F189F89}" type="slidenum">
              <a:rPr lang="en-US" smtClean="0"/>
              <a:pPr/>
              <a:t>‹#›</a:t>
            </a:fld>
            <a:endParaRPr lang="en-US" dirty="0"/>
          </a:p>
        </p:txBody>
      </p:sp>
      <p:pic>
        <p:nvPicPr>
          <p:cNvPr id="14" name="Picture 13">
            <a:extLst>
              <a:ext uri="{FF2B5EF4-FFF2-40B4-BE49-F238E27FC236}">
                <a16:creationId xmlns:a16="http://schemas.microsoft.com/office/drawing/2014/main" id="{628BB52D-62D8-214F-8037-4B0D4E94B3D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12234" y="348603"/>
            <a:ext cx="921879" cy="348445"/>
          </a:xfrm>
          <a:prstGeom prst="rect">
            <a:avLst/>
          </a:prstGeom>
        </p:spPr>
      </p:pic>
    </p:spTree>
    <p:extLst>
      <p:ext uri="{BB962C8B-B14F-4D97-AF65-F5344CB8AC3E}">
        <p14:creationId xmlns:p14="http://schemas.microsoft.com/office/powerpoint/2010/main" val="8511158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l" defTabSz="685800" rtl="0" eaLnBrk="1" latinLnBrk="0" hangingPunct="1">
        <a:lnSpc>
          <a:spcPct val="90000"/>
        </a:lnSpc>
        <a:spcBef>
          <a:spcPct val="0"/>
        </a:spcBef>
        <a:buNone/>
        <a:defRPr sz="3300" b="0" i="0" kern="1200">
          <a:solidFill>
            <a:schemeClr val="bg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Blue_check_PD.sv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Blue_check_PD.sv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Blue_check_PD.sv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BD733-BEBF-EFCA-FD3A-C81BA114135A}"/>
              </a:ext>
            </a:extLst>
          </p:cNvPr>
          <p:cNvSpPr txBox="1"/>
          <p:nvPr/>
        </p:nvSpPr>
        <p:spPr>
          <a:xfrm>
            <a:off x="1938309" y="3471435"/>
            <a:ext cx="5814927" cy="1200329"/>
          </a:xfrm>
          <a:prstGeom prst="rect">
            <a:avLst/>
          </a:prstGeom>
          <a:noFill/>
        </p:spPr>
        <p:txBody>
          <a:bodyPr wrap="square" rtlCol="0">
            <a:spAutoFit/>
          </a:bodyPr>
          <a:lstStyle/>
          <a:p>
            <a:r>
              <a:rPr lang="en-US" b="1" dirty="0"/>
              <a:t>Joseph Gravel MD, FAAFP</a:t>
            </a:r>
          </a:p>
          <a:p>
            <a:r>
              <a:rPr lang="en-US" b="1" dirty="0"/>
              <a:t>Professor &amp; Chair, Medical College of Wisconsin</a:t>
            </a:r>
          </a:p>
          <a:p>
            <a:r>
              <a:rPr lang="en-US" b="1" dirty="0"/>
              <a:t>ADFM Annual Meeting – February 23,2024</a:t>
            </a:r>
          </a:p>
          <a:p>
            <a:r>
              <a:rPr lang="en-US" b="1" dirty="0"/>
              <a:t>(Acknowledgement: Mary </a:t>
            </a:r>
            <a:r>
              <a:rPr lang="en-US" b="1" dirty="0" err="1"/>
              <a:t>Theobald,MBA</a:t>
            </a:r>
            <a:r>
              <a:rPr lang="en-US" b="1" dirty="0"/>
              <a:t>) </a:t>
            </a:r>
          </a:p>
        </p:txBody>
      </p:sp>
    </p:spTree>
    <p:extLst>
      <p:ext uri="{BB962C8B-B14F-4D97-AF65-F5344CB8AC3E}">
        <p14:creationId xmlns:p14="http://schemas.microsoft.com/office/powerpoint/2010/main" val="211411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452487" y="1159495"/>
            <a:ext cx="8062863" cy="664701"/>
          </a:xfrm>
        </p:spPr>
        <p:txBody>
          <a:bodyPr>
            <a:normAutofit fontScale="90000"/>
          </a:bodyPr>
          <a:lstStyle/>
          <a:p>
            <a:pPr algn="ctr"/>
            <a:r>
              <a:rPr lang="en-US" sz="3000" dirty="0">
                <a:solidFill>
                  <a:srgbClr val="0070C0"/>
                </a:solidFill>
              </a:rPr>
              <a:t>Confidence in skills to lead meaningful change within their institution</a:t>
            </a:r>
            <a:br>
              <a:rPr lang="en-US" sz="3000" dirty="0">
                <a:solidFill>
                  <a:srgbClr val="0070C0"/>
                </a:solidFill>
              </a:rPr>
            </a:br>
            <a:endParaRPr lang="en-US" sz="3000" dirty="0">
              <a:solidFill>
                <a:srgbClr val="0070C0"/>
              </a:solidFill>
            </a:endParaRPr>
          </a:p>
        </p:txBody>
      </p:sp>
      <p:graphicFrame>
        <p:nvGraphicFramePr>
          <p:cNvPr id="7" name="Table 6">
            <a:extLst>
              <a:ext uri="{FF2B5EF4-FFF2-40B4-BE49-F238E27FC236}">
                <a16:creationId xmlns:a16="http://schemas.microsoft.com/office/drawing/2014/main" id="{2E61F610-FEAD-623F-98EC-19745EBF8BD5}"/>
              </a:ext>
            </a:extLst>
          </p:cNvPr>
          <p:cNvGraphicFramePr>
            <a:graphicFrameLocks noGrp="1"/>
          </p:cNvGraphicFramePr>
          <p:nvPr>
            <p:extLst>
              <p:ext uri="{D42A27DB-BD31-4B8C-83A1-F6EECF244321}">
                <p14:modId xmlns:p14="http://schemas.microsoft.com/office/powerpoint/2010/main" val="1854881907"/>
              </p:ext>
            </p:extLst>
          </p:nvPr>
        </p:nvGraphicFramePr>
        <p:xfrm>
          <a:off x="1338607" y="1982052"/>
          <a:ext cx="6268824" cy="2682500"/>
        </p:xfrm>
        <a:graphic>
          <a:graphicData uri="http://schemas.openxmlformats.org/drawingml/2006/table">
            <a:tbl>
              <a:tblPr firstRow="1" bandRow="1">
                <a:tableStyleId>{5C22544A-7EE6-4342-B048-85BDC9FD1C3A}</a:tableStyleId>
              </a:tblPr>
              <a:tblGrid>
                <a:gridCol w="3134412">
                  <a:extLst>
                    <a:ext uri="{9D8B030D-6E8A-4147-A177-3AD203B41FA5}">
                      <a16:colId xmlns:a16="http://schemas.microsoft.com/office/drawing/2014/main" val="735117853"/>
                    </a:ext>
                  </a:extLst>
                </a:gridCol>
                <a:gridCol w="3134412">
                  <a:extLst>
                    <a:ext uri="{9D8B030D-6E8A-4147-A177-3AD203B41FA5}">
                      <a16:colId xmlns:a16="http://schemas.microsoft.com/office/drawing/2014/main" val="1333708196"/>
                    </a:ext>
                  </a:extLst>
                </a:gridCol>
              </a:tblGrid>
              <a:tr h="495365">
                <a:tc>
                  <a:txBody>
                    <a:bodyPr/>
                    <a:lstStyle/>
                    <a:p>
                      <a:pPr algn="ctr"/>
                      <a:r>
                        <a:rPr lang="en-US" sz="2000" dirty="0">
                          <a:latin typeface="Arial" panose="020B0604020202020204" pitchFamily="34" charset="0"/>
                          <a:cs typeface="Arial" panose="020B0604020202020204" pitchFamily="34" charset="0"/>
                        </a:rPr>
                        <a:t>Survey</a:t>
                      </a:r>
                    </a:p>
                  </a:txBody>
                  <a:tcPr/>
                </a:tc>
                <a:tc>
                  <a:txBody>
                    <a:bodyPr/>
                    <a:lstStyle/>
                    <a:p>
                      <a:pPr algn="ctr"/>
                      <a:r>
                        <a:rPr lang="en-US" sz="2000" dirty="0">
                          <a:latin typeface="Arial" panose="020B0604020202020204" pitchFamily="34" charset="0"/>
                          <a:cs typeface="Arial" panose="020B0604020202020204" pitchFamily="34" charset="0"/>
                        </a:rPr>
                        <a:t>Mean Likert Scale Rating (0-10)</a:t>
                      </a:r>
                    </a:p>
                  </a:txBody>
                  <a:tcPr/>
                </a:tc>
                <a:extLst>
                  <a:ext uri="{0D108BD9-81ED-4DB2-BD59-A6C34878D82A}">
                    <a16:rowId xmlns:a16="http://schemas.microsoft.com/office/drawing/2014/main" val="3761475748"/>
                  </a:ext>
                </a:extLst>
              </a:tr>
              <a:tr h="495365">
                <a:tc>
                  <a:txBody>
                    <a:bodyPr/>
                    <a:lstStyle/>
                    <a:p>
                      <a:pPr algn="ctr"/>
                      <a:r>
                        <a:rPr lang="en-US" sz="2000" dirty="0">
                          <a:latin typeface="Arial" panose="020B0604020202020204" pitchFamily="34" charset="0"/>
                          <a:cs typeface="Arial" panose="020B0604020202020204" pitchFamily="34" charset="0"/>
                        </a:rPr>
                        <a:t>Baseline</a:t>
                      </a:r>
                    </a:p>
                  </a:txBody>
                  <a:tcPr/>
                </a:tc>
                <a:tc>
                  <a:txBody>
                    <a:bodyPr/>
                    <a:lstStyle/>
                    <a:p>
                      <a:pPr algn="ctr"/>
                      <a:r>
                        <a:rPr lang="en-US" sz="2000" dirty="0">
                          <a:latin typeface="Arial" panose="020B0604020202020204" pitchFamily="34" charset="0"/>
                          <a:cs typeface="Arial" panose="020B0604020202020204" pitchFamily="34" charset="0"/>
                        </a:rPr>
                        <a:t>7.03</a:t>
                      </a:r>
                    </a:p>
                  </a:txBody>
                  <a:tcPr/>
                </a:tc>
                <a:extLst>
                  <a:ext uri="{0D108BD9-81ED-4DB2-BD59-A6C34878D82A}">
                    <a16:rowId xmlns:a16="http://schemas.microsoft.com/office/drawing/2014/main" val="3105502307"/>
                  </a:ext>
                </a:extLst>
              </a:tr>
              <a:tr h="495365">
                <a:tc>
                  <a:txBody>
                    <a:bodyPr/>
                    <a:lstStyle/>
                    <a:p>
                      <a:pPr algn="ctr"/>
                      <a:r>
                        <a:rPr lang="en-US" sz="2000" dirty="0">
                          <a:latin typeface="Arial" panose="020B0604020202020204" pitchFamily="34" charset="0"/>
                          <a:cs typeface="Arial" panose="020B0604020202020204" pitchFamily="34" charset="0"/>
                        </a:rPr>
                        <a:t>7-month</a:t>
                      </a:r>
                    </a:p>
                  </a:txBody>
                  <a:tcPr/>
                </a:tc>
                <a:tc>
                  <a:txBody>
                    <a:bodyPr/>
                    <a:lstStyle/>
                    <a:p>
                      <a:pPr algn="ctr"/>
                      <a:r>
                        <a:rPr lang="en-US" sz="2000" dirty="0">
                          <a:latin typeface="Arial" panose="020B0604020202020204" pitchFamily="34" charset="0"/>
                          <a:cs typeface="Arial" panose="020B0604020202020204" pitchFamily="34" charset="0"/>
                        </a:rPr>
                        <a:t>5.97</a:t>
                      </a:r>
                    </a:p>
                  </a:txBody>
                  <a:tcPr/>
                </a:tc>
                <a:extLst>
                  <a:ext uri="{0D108BD9-81ED-4DB2-BD59-A6C34878D82A}">
                    <a16:rowId xmlns:a16="http://schemas.microsoft.com/office/drawing/2014/main" val="2369733900"/>
                  </a:ext>
                </a:extLst>
              </a:tr>
              <a:tr h="495365">
                <a:tc>
                  <a:txBody>
                    <a:bodyPr/>
                    <a:lstStyle/>
                    <a:p>
                      <a:pPr algn="ctr"/>
                      <a:r>
                        <a:rPr lang="en-US" sz="2000" dirty="0">
                          <a:latin typeface="Arial" panose="020B0604020202020204" pitchFamily="34" charset="0"/>
                          <a:cs typeface="Arial" panose="020B0604020202020204" pitchFamily="34" charset="0"/>
                        </a:rPr>
                        <a:t>14-month</a:t>
                      </a:r>
                    </a:p>
                  </a:txBody>
                  <a:tcPr/>
                </a:tc>
                <a:tc>
                  <a:txBody>
                    <a:bodyPr/>
                    <a:lstStyle/>
                    <a:p>
                      <a:pPr algn="ctr"/>
                      <a:r>
                        <a:rPr lang="en-US" sz="2000" dirty="0">
                          <a:latin typeface="Arial" panose="020B0604020202020204" pitchFamily="34" charset="0"/>
                          <a:cs typeface="Arial" panose="020B0604020202020204" pitchFamily="34" charset="0"/>
                        </a:rPr>
                        <a:t>6.35</a:t>
                      </a:r>
                    </a:p>
                  </a:txBody>
                  <a:tcPr/>
                </a:tc>
                <a:extLst>
                  <a:ext uri="{0D108BD9-81ED-4DB2-BD59-A6C34878D82A}">
                    <a16:rowId xmlns:a16="http://schemas.microsoft.com/office/drawing/2014/main" val="2204231145"/>
                  </a:ext>
                </a:extLst>
              </a:tr>
              <a:tr h="495365">
                <a:tc>
                  <a:txBody>
                    <a:bodyPr/>
                    <a:lstStyle/>
                    <a:p>
                      <a:pPr algn="ctr"/>
                      <a:r>
                        <a:rPr lang="en-US" sz="2000" dirty="0">
                          <a:latin typeface="Arial" panose="020B0604020202020204" pitchFamily="34" charset="0"/>
                          <a:cs typeface="Arial" panose="020B0604020202020204" pitchFamily="34" charset="0"/>
                        </a:rPr>
                        <a:t>20-month</a:t>
                      </a:r>
                    </a:p>
                  </a:txBody>
                  <a:tcPr/>
                </a:tc>
                <a:tc>
                  <a:txBody>
                    <a:bodyPr/>
                    <a:lstStyle/>
                    <a:p>
                      <a:pPr algn="ctr"/>
                      <a:r>
                        <a:rPr lang="en-US" sz="2000" dirty="0">
                          <a:latin typeface="Arial" panose="020B0604020202020204" pitchFamily="34" charset="0"/>
                          <a:cs typeface="Arial" panose="020B0604020202020204" pitchFamily="34" charset="0"/>
                        </a:rPr>
                        <a:t>7.06</a:t>
                      </a:r>
                    </a:p>
                  </a:txBody>
                  <a:tcPr/>
                </a:tc>
                <a:extLst>
                  <a:ext uri="{0D108BD9-81ED-4DB2-BD59-A6C34878D82A}">
                    <a16:rowId xmlns:a16="http://schemas.microsoft.com/office/drawing/2014/main" val="2890208836"/>
                  </a:ext>
                </a:extLst>
              </a:tr>
            </a:tbl>
          </a:graphicData>
        </a:graphic>
      </p:graphicFrame>
    </p:spTree>
    <p:extLst>
      <p:ext uri="{BB962C8B-B14F-4D97-AF65-F5344CB8AC3E}">
        <p14:creationId xmlns:p14="http://schemas.microsoft.com/office/powerpoint/2010/main" val="149794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452487" y="504223"/>
            <a:ext cx="8062863" cy="664701"/>
          </a:xfrm>
        </p:spPr>
        <p:txBody>
          <a:bodyPr>
            <a:normAutofit fontScale="90000"/>
          </a:bodyPr>
          <a:lstStyle/>
          <a:p>
            <a:pPr algn="ctr"/>
            <a:r>
              <a:rPr lang="en-US" sz="3000" dirty="0">
                <a:solidFill>
                  <a:srgbClr val="0070C0"/>
                </a:solidFill>
              </a:rPr>
              <a:t>Where institution fell on Continuum on Becoming an Anti-Racist Multicultural Organization</a:t>
            </a:r>
            <a:br>
              <a:rPr lang="en-US" sz="3000" dirty="0">
                <a:solidFill>
                  <a:srgbClr val="0070C0"/>
                </a:solidFill>
              </a:rPr>
            </a:br>
            <a:endParaRPr lang="en-US" sz="3000" dirty="0">
              <a:solidFill>
                <a:srgbClr val="0070C0"/>
              </a:solidFill>
            </a:endParaRPr>
          </a:p>
        </p:txBody>
      </p:sp>
      <p:pic>
        <p:nvPicPr>
          <p:cNvPr id="3" name="image4.png">
            <a:extLst>
              <a:ext uri="{FF2B5EF4-FFF2-40B4-BE49-F238E27FC236}">
                <a16:creationId xmlns:a16="http://schemas.microsoft.com/office/drawing/2014/main" id="{6420C254-4264-5A8A-58EC-235076AD7895}"/>
              </a:ext>
            </a:extLst>
          </p:cNvPr>
          <p:cNvPicPr/>
          <p:nvPr/>
        </p:nvPicPr>
        <p:blipFill rotWithShape="1">
          <a:blip r:embed="rId3"/>
          <a:srcRect t="9824"/>
          <a:stretch/>
        </p:blipFill>
        <p:spPr>
          <a:xfrm>
            <a:off x="848412" y="1168924"/>
            <a:ext cx="7041823" cy="3874416"/>
          </a:xfrm>
          <a:prstGeom prst="rect">
            <a:avLst/>
          </a:prstGeom>
          <a:ln/>
        </p:spPr>
      </p:pic>
    </p:spTree>
    <p:extLst>
      <p:ext uri="{BB962C8B-B14F-4D97-AF65-F5344CB8AC3E}">
        <p14:creationId xmlns:p14="http://schemas.microsoft.com/office/powerpoint/2010/main" val="168805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452487" y="320511"/>
            <a:ext cx="8062863" cy="848413"/>
          </a:xfrm>
        </p:spPr>
        <p:txBody>
          <a:bodyPr>
            <a:normAutofit fontScale="90000"/>
          </a:bodyPr>
          <a:lstStyle/>
          <a:p>
            <a:pPr algn="ctr"/>
            <a:r>
              <a:rPr lang="en-US" sz="3000" dirty="0">
                <a:solidFill>
                  <a:srgbClr val="0070C0"/>
                </a:solidFill>
              </a:rPr>
              <a:t>Institutional support credited for success</a:t>
            </a:r>
            <a:br>
              <a:rPr lang="en-US" sz="3000" dirty="0">
                <a:solidFill>
                  <a:srgbClr val="0070C0"/>
                </a:solidFill>
              </a:rPr>
            </a:br>
            <a:endParaRPr lang="en-US" sz="3000" dirty="0">
              <a:solidFill>
                <a:srgbClr val="0070C0"/>
              </a:solidFill>
            </a:endParaRPr>
          </a:p>
        </p:txBody>
      </p:sp>
      <p:pic>
        <p:nvPicPr>
          <p:cNvPr id="4" name="image8.png" descr="A graph of support&#10;&#10;Description automatically generated with medium confidence">
            <a:extLst>
              <a:ext uri="{FF2B5EF4-FFF2-40B4-BE49-F238E27FC236}">
                <a16:creationId xmlns:a16="http://schemas.microsoft.com/office/drawing/2014/main" id="{7BD47ABA-90B5-753D-BD7B-DCEE62724D11}"/>
              </a:ext>
            </a:extLst>
          </p:cNvPr>
          <p:cNvPicPr/>
          <p:nvPr/>
        </p:nvPicPr>
        <p:blipFill rotWithShape="1">
          <a:blip r:embed="rId3"/>
          <a:srcRect t="5451"/>
          <a:stretch/>
        </p:blipFill>
        <p:spPr>
          <a:xfrm>
            <a:off x="744718" y="933253"/>
            <a:ext cx="7861954" cy="4087697"/>
          </a:xfrm>
          <a:prstGeom prst="rect">
            <a:avLst/>
          </a:prstGeom>
          <a:ln/>
        </p:spPr>
      </p:pic>
    </p:spTree>
    <p:extLst>
      <p:ext uri="{BB962C8B-B14F-4D97-AF65-F5344CB8AC3E}">
        <p14:creationId xmlns:p14="http://schemas.microsoft.com/office/powerpoint/2010/main" val="258648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452487" y="320511"/>
            <a:ext cx="8062863" cy="848413"/>
          </a:xfrm>
        </p:spPr>
        <p:txBody>
          <a:bodyPr>
            <a:normAutofit fontScale="90000"/>
          </a:bodyPr>
          <a:lstStyle/>
          <a:p>
            <a:pPr algn="ctr"/>
            <a:r>
              <a:rPr lang="en-US" sz="3000" dirty="0">
                <a:solidFill>
                  <a:srgbClr val="0070C0"/>
                </a:solidFill>
              </a:rPr>
              <a:t>Institutional barriers</a:t>
            </a:r>
            <a:br>
              <a:rPr lang="en-US" sz="3000" dirty="0">
                <a:solidFill>
                  <a:srgbClr val="0070C0"/>
                </a:solidFill>
              </a:rPr>
            </a:br>
            <a:endParaRPr lang="en-US" sz="3000" dirty="0">
              <a:solidFill>
                <a:srgbClr val="0070C0"/>
              </a:solidFill>
            </a:endParaRPr>
          </a:p>
        </p:txBody>
      </p:sp>
      <p:pic>
        <p:nvPicPr>
          <p:cNvPr id="3" name="image7.png">
            <a:extLst>
              <a:ext uri="{FF2B5EF4-FFF2-40B4-BE49-F238E27FC236}">
                <a16:creationId xmlns:a16="http://schemas.microsoft.com/office/drawing/2014/main" id="{43685F02-B153-ECA4-5B0A-4F516D6E364A}"/>
              </a:ext>
            </a:extLst>
          </p:cNvPr>
          <p:cNvPicPr/>
          <p:nvPr/>
        </p:nvPicPr>
        <p:blipFill rotWithShape="1">
          <a:blip r:embed="rId3"/>
          <a:srcRect t="6033"/>
          <a:stretch/>
        </p:blipFill>
        <p:spPr>
          <a:xfrm>
            <a:off x="821767" y="876692"/>
            <a:ext cx="7869745" cy="4072379"/>
          </a:xfrm>
          <a:prstGeom prst="rect">
            <a:avLst/>
          </a:prstGeom>
          <a:ln/>
        </p:spPr>
      </p:pic>
    </p:spTree>
    <p:extLst>
      <p:ext uri="{BB962C8B-B14F-4D97-AF65-F5344CB8AC3E}">
        <p14:creationId xmlns:p14="http://schemas.microsoft.com/office/powerpoint/2010/main" val="180694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68D9-45D0-C7A2-368B-6E2F730FAE42}"/>
              </a:ext>
            </a:extLst>
          </p:cNvPr>
          <p:cNvSpPr>
            <a:spLocks noGrp="1"/>
          </p:cNvSpPr>
          <p:nvPr>
            <p:ph type="ctrTitle"/>
          </p:nvPr>
        </p:nvSpPr>
        <p:spPr>
          <a:xfrm>
            <a:off x="1143000" y="1803862"/>
            <a:ext cx="6858000" cy="828609"/>
          </a:xfrm>
        </p:spPr>
        <p:txBody>
          <a:bodyPr>
            <a:noAutofit/>
          </a:bodyPr>
          <a:lstStyle/>
          <a:p>
            <a:r>
              <a:rPr lang="en-US" sz="4800" dirty="0"/>
              <a:t>Did the learning collaborative meet it’s goals?</a:t>
            </a:r>
          </a:p>
        </p:txBody>
      </p:sp>
    </p:spTree>
    <p:extLst>
      <p:ext uri="{BB962C8B-B14F-4D97-AF65-F5344CB8AC3E}">
        <p14:creationId xmlns:p14="http://schemas.microsoft.com/office/powerpoint/2010/main" val="303118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450006" y="661896"/>
            <a:ext cx="8243988" cy="994172"/>
          </a:xfrm>
        </p:spPr>
        <p:txBody>
          <a:bodyPr>
            <a:normAutofit fontScale="90000"/>
          </a:bodyPr>
          <a:lstStyle/>
          <a:p>
            <a:r>
              <a:rPr lang="en-US" sz="3000" dirty="0">
                <a:solidFill>
                  <a:srgbClr val="0070C0"/>
                </a:solidFill>
              </a:rPr>
              <a:t>Goal: Empower and educate participants to identify racist structures and behaviors within their academic institutions and become leaders for change</a:t>
            </a:r>
            <a:br>
              <a:rPr lang="en-US" sz="3000" dirty="0">
                <a:solidFill>
                  <a:srgbClr val="0070C0"/>
                </a:solidFill>
              </a:rPr>
            </a:br>
            <a:endParaRPr lang="en-US" sz="3000" dirty="0">
              <a:solidFill>
                <a:srgbClr val="0070C0"/>
              </a:solidFill>
            </a:endParaRPr>
          </a:p>
        </p:txBody>
      </p:sp>
      <p:pic>
        <p:nvPicPr>
          <p:cNvPr id="9" name="Picture 8" descr="A blue check mark on a black background&#10;&#10;Description automatically generated">
            <a:extLst>
              <a:ext uri="{FF2B5EF4-FFF2-40B4-BE49-F238E27FC236}">
                <a16:creationId xmlns:a16="http://schemas.microsoft.com/office/drawing/2014/main" id="{A1DF564F-DC25-A887-2D8B-C78E805ED3FB}"/>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51628" y="2852786"/>
            <a:ext cx="2215299" cy="2215299"/>
          </a:xfrm>
          <a:prstGeom prst="rect">
            <a:avLst/>
          </a:prstGeom>
        </p:spPr>
      </p:pic>
      <p:sp>
        <p:nvSpPr>
          <p:cNvPr id="10" name="TextBox 9">
            <a:extLst>
              <a:ext uri="{FF2B5EF4-FFF2-40B4-BE49-F238E27FC236}">
                <a16:creationId xmlns:a16="http://schemas.microsoft.com/office/drawing/2014/main" id="{C313EE9D-CAD8-C9E3-F034-73165F402334}"/>
              </a:ext>
            </a:extLst>
          </p:cNvPr>
          <p:cNvSpPr txBox="1"/>
          <p:nvPr/>
        </p:nvSpPr>
        <p:spPr>
          <a:xfrm>
            <a:off x="6270592" y="5227580"/>
            <a:ext cx="2496336" cy="369332"/>
          </a:xfrm>
          <a:prstGeom prst="rect">
            <a:avLst/>
          </a:prstGeom>
          <a:noFill/>
        </p:spPr>
        <p:txBody>
          <a:bodyPr wrap="square" rtlCol="0">
            <a:spAutoFit/>
          </a:bodyPr>
          <a:lstStyle/>
          <a:p>
            <a:r>
              <a:rPr lang="en-US" sz="900">
                <a:hlinkClick r:id="rId4" tooltip="https://commons.wikimedia.org/wiki/File:Blue_check_PD.svg"/>
              </a:rPr>
              <a:t>This Photo</a:t>
            </a:r>
            <a:r>
              <a:rPr lang="en-US" sz="900"/>
              <a:t> by Unknown Author is licensed under </a:t>
            </a:r>
            <a:r>
              <a:rPr lang="en-US" sz="900">
                <a:hlinkClick r:id="rId5" tooltip="https://creativecommons.org/licenses/by-sa/3.0/"/>
              </a:rPr>
              <a:t>CC BY-SA</a:t>
            </a:r>
            <a:endParaRPr lang="en-US" sz="900"/>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450006" y="1763486"/>
            <a:ext cx="8316922" cy="3091317"/>
          </a:xfrm>
        </p:spPr>
        <p:txBody>
          <a:bodyPr>
            <a:noAutofit/>
          </a:bodyPr>
          <a:lstStyle/>
          <a:p>
            <a:pPr marL="0" marR="0" indent="0">
              <a:lnSpc>
                <a:spcPct val="107000"/>
              </a:lnSpc>
              <a:spcBef>
                <a:spcPts val="0"/>
              </a:spcBef>
              <a:spcAft>
                <a:spcPts val="800"/>
              </a:spcAft>
              <a:buNone/>
            </a:pPr>
            <a:r>
              <a:rPr lang="en-US" sz="1800" dirty="0">
                <a:solidFill>
                  <a:schemeClr val="tx1">
                    <a:lumMod val="50000"/>
                  </a:schemeClr>
                </a:solidFill>
                <a:effectLst/>
                <a:ea typeface="Calibri" panose="020F0502020204030204" pitchFamily="34" charset="0"/>
                <a:cs typeface="Arial" panose="020B0604020202020204" pitchFamily="34" charset="0"/>
              </a:rPr>
              <a:t>The training and resources, in addition to the practical experience of implementing projects to reduce racism, enhanced participants' ability to identify racist structures and behaviors within their academic institutions and become leaders for change. </a:t>
            </a:r>
          </a:p>
          <a:p>
            <a:pPr>
              <a:lnSpc>
                <a:spcPct val="107000"/>
              </a:lnSpc>
              <a:spcBef>
                <a:spcPts val="0"/>
              </a:spcBef>
              <a:spcAft>
                <a:spcPts val="800"/>
              </a:spcAft>
            </a:pPr>
            <a:r>
              <a:rPr lang="en-US" sz="1800" dirty="0">
                <a:solidFill>
                  <a:schemeClr val="tx1">
                    <a:lumMod val="50000"/>
                  </a:schemeClr>
                </a:solidFill>
                <a:effectLst/>
                <a:ea typeface="Calibri" panose="020F0502020204030204" pitchFamily="34" charset="0"/>
                <a:cs typeface="Arial" panose="020B0604020202020204" pitchFamily="34" charset="0"/>
              </a:rPr>
              <a:t>38% of participants noted increased confidence in their skills to lead </a:t>
            </a:r>
            <a:br>
              <a:rPr lang="en-US" sz="1800" dirty="0">
                <a:solidFill>
                  <a:schemeClr val="tx1">
                    <a:lumMod val="50000"/>
                  </a:schemeClr>
                </a:solidFill>
                <a:effectLst/>
                <a:ea typeface="Calibri" panose="020F0502020204030204" pitchFamily="34" charset="0"/>
                <a:cs typeface="Arial" panose="020B0604020202020204" pitchFamily="34" charset="0"/>
              </a:rPr>
            </a:br>
            <a:r>
              <a:rPr lang="en-US" sz="1800" dirty="0">
                <a:solidFill>
                  <a:schemeClr val="tx1">
                    <a:lumMod val="50000"/>
                  </a:schemeClr>
                </a:solidFill>
                <a:effectLst/>
                <a:ea typeface="Calibri" panose="020F0502020204030204" pitchFamily="34" charset="0"/>
                <a:cs typeface="Arial" panose="020B0604020202020204" pitchFamily="34" charset="0"/>
              </a:rPr>
              <a:t>meaningful change in their institution.</a:t>
            </a:r>
          </a:p>
          <a:p>
            <a:pPr>
              <a:lnSpc>
                <a:spcPct val="107000"/>
              </a:lnSpc>
              <a:spcBef>
                <a:spcPts val="0"/>
              </a:spcBef>
              <a:spcAft>
                <a:spcPts val="800"/>
              </a:spcAft>
            </a:pPr>
            <a:r>
              <a:rPr lang="en-US" sz="1800" dirty="0">
                <a:solidFill>
                  <a:srgbClr val="1F1F1F"/>
                </a:solidFill>
                <a:effectLst/>
                <a:highlight>
                  <a:srgbClr val="FFFFFF"/>
                </a:highlight>
                <a:ea typeface="Calibri" panose="020F0502020204030204" pitchFamily="34" charset="0"/>
                <a:cs typeface="Arial" panose="020B0604020202020204" pitchFamily="34" charset="0"/>
              </a:rPr>
              <a:t>100% of participants believed they incorporated </a:t>
            </a:r>
            <a:br>
              <a:rPr lang="en-US" sz="1800" dirty="0">
                <a:solidFill>
                  <a:srgbClr val="1F1F1F"/>
                </a:solidFill>
                <a:effectLst/>
                <a:highlight>
                  <a:srgbClr val="FFFFFF"/>
                </a:highlight>
                <a:ea typeface="Calibri" panose="020F0502020204030204" pitchFamily="34" charset="0"/>
                <a:cs typeface="Arial" panose="020B0604020202020204" pitchFamily="34" charset="0"/>
              </a:rPr>
            </a:br>
            <a:r>
              <a:rPr lang="en-US" sz="1800" dirty="0">
                <a:solidFill>
                  <a:srgbClr val="1F1F1F"/>
                </a:solidFill>
                <a:effectLst/>
                <a:highlight>
                  <a:srgbClr val="FFFFFF"/>
                </a:highlight>
                <a:ea typeface="Calibri" panose="020F0502020204030204" pitchFamily="34" charset="0"/>
                <a:cs typeface="Arial" panose="020B0604020202020204" pitchFamily="34" charset="0"/>
              </a:rPr>
              <a:t>strategies that led to positive outcomes when </a:t>
            </a:r>
            <a:br>
              <a:rPr lang="en-US" sz="1800" dirty="0">
                <a:solidFill>
                  <a:srgbClr val="1F1F1F"/>
                </a:solidFill>
                <a:effectLst/>
                <a:highlight>
                  <a:srgbClr val="FFFFFF"/>
                </a:highlight>
                <a:ea typeface="Calibri" panose="020F0502020204030204" pitchFamily="34" charset="0"/>
                <a:cs typeface="Arial" panose="020B0604020202020204" pitchFamily="34" charset="0"/>
              </a:rPr>
            </a:br>
            <a:r>
              <a:rPr lang="en-US" sz="1800" dirty="0">
                <a:solidFill>
                  <a:srgbClr val="1F1F1F"/>
                </a:solidFill>
                <a:effectLst/>
                <a:highlight>
                  <a:srgbClr val="FFFFFF"/>
                </a:highlight>
                <a:ea typeface="Calibri" panose="020F0502020204030204" pitchFamily="34" charset="0"/>
                <a:cs typeface="Arial" panose="020B0604020202020204" pitchFamily="34" charset="0"/>
              </a:rPr>
              <a:t>implementing their projects. </a:t>
            </a: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9849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450006" y="661896"/>
            <a:ext cx="8243988" cy="994172"/>
          </a:xfrm>
        </p:spPr>
        <p:txBody>
          <a:bodyPr>
            <a:normAutofit/>
          </a:bodyPr>
          <a:lstStyle/>
          <a:p>
            <a:r>
              <a:rPr lang="en-US" sz="3000" dirty="0">
                <a:solidFill>
                  <a:srgbClr val="0070C0"/>
                </a:solidFill>
              </a:rPr>
              <a:t>Goal: Promote allyship</a:t>
            </a:r>
            <a:br>
              <a:rPr lang="en-US" sz="3000" dirty="0">
                <a:solidFill>
                  <a:srgbClr val="0070C0"/>
                </a:solidFill>
              </a:rPr>
            </a:br>
            <a:endParaRPr lang="en-US" sz="3000" dirty="0">
              <a:solidFill>
                <a:srgbClr val="0070C0"/>
              </a:solidFill>
            </a:endParaRPr>
          </a:p>
        </p:txBody>
      </p:sp>
      <p:pic>
        <p:nvPicPr>
          <p:cNvPr id="9" name="Picture 8" descr="A blue check mark on a black background&#10;&#10;Description automatically generated">
            <a:extLst>
              <a:ext uri="{FF2B5EF4-FFF2-40B4-BE49-F238E27FC236}">
                <a16:creationId xmlns:a16="http://schemas.microsoft.com/office/drawing/2014/main" id="{A1DF564F-DC25-A887-2D8B-C78E805ED3FB}"/>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51628" y="2852786"/>
            <a:ext cx="2215299" cy="2215299"/>
          </a:xfrm>
          <a:prstGeom prst="rect">
            <a:avLst/>
          </a:prstGeom>
        </p:spPr>
      </p:pic>
      <p:sp>
        <p:nvSpPr>
          <p:cNvPr id="10" name="TextBox 9">
            <a:extLst>
              <a:ext uri="{FF2B5EF4-FFF2-40B4-BE49-F238E27FC236}">
                <a16:creationId xmlns:a16="http://schemas.microsoft.com/office/drawing/2014/main" id="{C313EE9D-CAD8-C9E3-F034-73165F402334}"/>
              </a:ext>
            </a:extLst>
          </p:cNvPr>
          <p:cNvSpPr txBox="1"/>
          <p:nvPr/>
        </p:nvSpPr>
        <p:spPr>
          <a:xfrm>
            <a:off x="6270592" y="5227580"/>
            <a:ext cx="2496336" cy="369332"/>
          </a:xfrm>
          <a:prstGeom prst="rect">
            <a:avLst/>
          </a:prstGeom>
          <a:noFill/>
        </p:spPr>
        <p:txBody>
          <a:bodyPr wrap="square" rtlCol="0">
            <a:spAutoFit/>
          </a:bodyPr>
          <a:lstStyle/>
          <a:p>
            <a:r>
              <a:rPr lang="en-US" sz="900">
                <a:hlinkClick r:id="rId4" tooltip="https://commons.wikimedia.org/wiki/File:Blue_check_PD.svg"/>
              </a:rPr>
              <a:t>This Photo</a:t>
            </a:r>
            <a:r>
              <a:rPr lang="en-US" sz="900"/>
              <a:t> by Unknown Author is licensed under </a:t>
            </a:r>
            <a:r>
              <a:rPr lang="en-US" sz="900">
                <a:hlinkClick r:id="rId5" tooltip="https://creativecommons.org/licenses/by-sa/3.0/"/>
              </a:rPr>
              <a:t>CC BY-SA</a:t>
            </a:r>
            <a:endParaRPr lang="en-US" sz="900"/>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450006" y="1357460"/>
            <a:ext cx="8316922" cy="3497343"/>
          </a:xfrm>
        </p:spPr>
        <p:txBody>
          <a:bodyPr>
            <a:noAutofit/>
          </a:bodyPr>
          <a:lstStyle/>
          <a:p>
            <a:pPr marL="0" marR="0" indent="0">
              <a:lnSpc>
                <a:spcPct val="107000"/>
              </a:lnSpc>
              <a:spcBef>
                <a:spcPts val="0"/>
              </a:spcBef>
              <a:spcAft>
                <a:spcPts val="800"/>
              </a:spcAft>
              <a:buNone/>
            </a:pPr>
            <a:r>
              <a:rPr lang="en-US" sz="2800" dirty="0">
                <a:solidFill>
                  <a:schemeClr val="tx1">
                    <a:lumMod val="50000"/>
                  </a:schemeClr>
                </a:solidFill>
                <a:effectLst/>
                <a:ea typeface="Calibri" panose="020F0502020204030204" pitchFamily="34" charset="0"/>
                <a:cs typeface="Arial" panose="020B0604020202020204" pitchFamily="34" charset="0"/>
              </a:rPr>
              <a:t>The learning collaborative promoted allyship in program activities and encouraged the use of allies in individual projects. </a:t>
            </a:r>
          </a:p>
          <a:p>
            <a:pPr>
              <a:lnSpc>
                <a:spcPct val="107000"/>
              </a:lnSpc>
              <a:spcBef>
                <a:spcPts val="0"/>
              </a:spcBef>
              <a:spcAft>
                <a:spcPts val="800"/>
              </a:spcAft>
            </a:pPr>
            <a:r>
              <a:rPr lang="en-US" sz="2800" dirty="0">
                <a:solidFill>
                  <a:schemeClr val="tx1">
                    <a:lumMod val="50000"/>
                  </a:schemeClr>
                </a:solidFill>
                <a:effectLst/>
                <a:ea typeface="Calibri" panose="020F0502020204030204" pitchFamily="34" charset="0"/>
                <a:cs typeface="Arial" panose="020B0604020202020204" pitchFamily="34" charset="0"/>
              </a:rPr>
              <a:t>94% of participants said the ALC met its goal </a:t>
            </a:r>
            <a:br>
              <a:rPr lang="en-US" sz="2800" dirty="0">
                <a:solidFill>
                  <a:schemeClr val="tx1">
                    <a:lumMod val="50000"/>
                  </a:schemeClr>
                </a:solidFill>
                <a:effectLst/>
                <a:ea typeface="Calibri" panose="020F0502020204030204" pitchFamily="34" charset="0"/>
                <a:cs typeface="Arial" panose="020B0604020202020204" pitchFamily="34" charset="0"/>
              </a:rPr>
            </a:br>
            <a:r>
              <a:rPr lang="en-US" sz="2800" dirty="0">
                <a:solidFill>
                  <a:schemeClr val="tx1">
                    <a:lumMod val="50000"/>
                  </a:schemeClr>
                </a:solidFill>
                <a:effectLst/>
                <a:ea typeface="Calibri" panose="020F0502020204030204" pitchFamily="34" charset="0"/>
                <a:cs typeface="Arial" panose="020B0604020202020204" pitchFamily="34" charset="0"/>
              </a:rPr>
              <a:t>to promote allyship. </a:t>
            </a:r>
          </a:p>
        </p:txBody>
      </p:sp>
    </p:spTree>
    <p:extLst>
      <p:ext uri="{BB962C8B-B14F-4D97-AF65-F5344CB8AC3E}">
        <p14:creationId xmlns:p14="http://schemas.microsoft.com/office/powerpoint/2010/main" val="37247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450006" y="661896"/>
            <a:ext cx="8243988" cy="994172"/>
          </a:xfrm>
        </p:spPr>
        <p:txBody>
          <a:bodyPr>
            <a:normAutofit/>
          </a:bodyPr>
          <a:lstStyle/>
          <a:p>
            <a:r>
              <a:rPr lang="en-US" sz="3000" dirty="0">
                <a:solidFill>
                  <a:srgbClr val="0070C0"/>
                </a:solidFill>
              </a:rPr>
              <a:t>Goal: Spread effective change strategies</a:t>
            </a:r>
            <a:br>
              <a:rPr lang="en-US" sz="3000" dirty="0">
                <a:solidFill>
                  <a:srgbClr val="0070C0"/>
                </a:solidFill>
              </a:rPr>
            </a:br>
            <a:endParaRPr lang="en-US" sz="3000" dirty="0">
              <a:solidFill>
                <a:srgbClr val="0070C0"/>
              </a:solidFill>
            </a:endParaRPr>
          </a:p>
        </p:txBody>
      </p:sp>
      <p:pic>
        <p:nvPicPr>
          <p:cNvPr id="9" name="Picture 8" descr="A blue check mark on a black background&#10;&#10;Description automatically generated">
            <a:extLst>
              <a:ext uri="{FF2B5EF4-FFF2-40B4-BE49-F238E27FC236}">
                <a16:creationId xmlns:a16="http://schemas.microsoft.com/office/drawing/2014/main" id="{A1DF564F-DC25-A887-2D8B-C78E805ED3FB}"/>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51628" y="2852786"/>
            <a:ext cx="2215299" cy="2215299"/>
          </a:xfrm>
          <a:prstGeom prst="rect">
            <a:avLst/>
          </a:prstGeom>
        </p:spPr>
      </p:pic>
      <p:sp>
        <p:nvSpPr>
          <p:cNvPr id="10" name="TextBox 9">
            <a:extLst>
              <a:ext uri="{FF2B5EF4-FFF2-40B4-BE49-F238E27FC236}">
                <a16:creationId xmlns:a16="http://schemas.microsoft.com/office/drawing/2014/main" id="{C313EE9D-CAD8-C9E3-F034-73165F402334}"/>
              </a:ext>
            </a:extLst>
          </p:cNvPr>
          <p:cNvSpPr txBox="1"/>
          <p:nvPr/>
        </p:nvSpPr>
        <p:spPr>
          <a:xfrm>
            <a:off x="6270592" y="5227580"/>
            <a:ext cx="2496336" cy="369332"/>
          </a:xfrm>
          <a:prstGeom prst="rect">
            <a:avLst/>
          </a:prstGeom>
          <a:noFill/>
        </p:spPr>
        <p:txBody>
          <a:bodyPr wrap="square" rtlCol="0">
            <a:spAutoFit/>
          </a:bodyPr>
          <a:lstStyle/>
          <a:p>
            <a:r>
              <a:rPr lang="en-US" sz="900">
                <a:hlinkClick r:id="rId4" tooltip="https://commons.wikimedia.org/wiki/File:Blue_check_PD.svg"/>
              </a:rPr>
              <a:t>This Photo</a:t>
            </a:r>
            <a:r>
              <a:rPr lang="en-US" sz="900"/>
              <a:t> by Unknown Author is licensed under </a:t>
            </a:r>
            <a:r>
              <a:rPr lang="en-US" sz="900">
                <a:hlinkClick r:id="rId5" tooltip="https://creativecommons.org/licenses/by-sa/3.0/"/>
              </a:rPr>
              <a:t>CC BY-SA</a:t>
            </a:r>
            <a:endParaRPr lang="en-US" sz="900"/>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450006" y="1357460"/>
            <a:ext cx="8316922" cy="3497343"/>
          </a:xfrm>
        </p:spPr>
        <p:txBody>
          <a:bodyPr>
            <a:noAutofit/>
          </a:bodyPr>
          <a:lstStyle/>
          <a:p>
            <a:pPr>
              <a:lnSpc>
                <a:spcPct val="107000"/>
              </a:lnSpc>
              <a:spcBef>
                <a:spcPts val="0"/>
              </a:spcBef>
              <a:spcAft>
                <a:spcPts val="800"/>
              </a:spcAft>
            </a:pPr>
            <a:r>
              <a:rPr lang="en-US" sz="2800" dirty="0">
                <a:solidFill>
                  <a:schemeClr val="tx1">
                    <a:lumMod val="50000"/>
                  </a:schemeClr>
                </a:solidFill>
                <a:effectLst/>
                <a:ea typeface="Calibri" panose="020F0502020204030204" pitchFamily="34" charset="0"/>
                <a:cs typeface="Arial" panose="020B0604020202020204" pitchFamily="34" charset="0"/>
              </a:rPr>
              <a:t>Participants received faculty development on implementing change.</a:t>
            </a:r>
          </a:p>
          <a:p>
            <a:pPr>
              <a:lnSpc>
                <a:spcPct val="107000"/>
              </a:lnSpc>
              <a:spcBef>
                <a:spcPts val="0"/>
              </a:spcBef>
              <a:spcAft>
                <a:spcPts val="800"/>
              </a:spcAft>
            </a:pPr>
            <a:r>
              <a:rPr lang="en-US" sz="2800" dirty="0">
                <a:solidFill>
                  <a:schemeClr val="tx1">
                    <a:lumMod val="50000"/>
                  </a:schemeClr>
                </a:solidFill>
                <a:effectLst/>
                <a:ea typeface="Calibri" panose="020F0502020204030204" pitchFamily="34" charset="0"/>
                <a:cs typeface="Arial" panose="020B0604020202020204" pitchFamily="34" charset="0"/>
              </a:rPr>
              <a:t>The learning collaborative provided participants opportunities to present their projects/findings. </a:t>
            </a:r>
          </a:p>
          <a:p>
            <a:pPr>
              <a:lnSpc>
                <a:spcPct val="107000"/>
              </a:lnSpc>
              <a:spcBef>
                <a:spcPts val="0"/>
              </a:spcBef>
              <a:spcAft>
                <a:spcPts val="800"/>
              </a:spcAft>
            </a:pPr>
            <a:r>
              <a:rPr lang="en-US" sz="2800" dirty="0">
                <a:solidFill>
                  <a:schemeClr val="tx1">
                    <a:lumMod val="50000"/>
                  </a:schemeClr>
                </a:solidFill>
                <a:effectLst/>
                <a:ea typeface="Calibri" panose="020F0502020204030204" pitchFamily="34" charset="0"/>
                <a:cs typeface="Arial" panose="020B0604020202020204" pitchFamily="34" charset="0"/>
              </a:rPr>
              <a:t>Participants were encouraged to publish </a:t>
            </a:r>
            <a:br>
              <a:rPr lang="en-US" sz="2800" dirty="0">
                <a:solidFill>
                  <a:schemeClr val="tx1">
                    <a:lumMod val="50000"/>
                  </a:schemeClr>
                </a:solidFill>
                <a:effectLst/>
                <a:ea typeface="Calibri" panose="020F0502020204030204" pitchFamily="34" charset="0"/>
                <a:cs typeface="Arial" panose="020B0604020202020204" pitchFamily="34" charset="0"/>
              </a:rPr>
            </a:br>
            <a:r>
              <a:rPr lang="en-US" sz="2800" dirty="0">
                <a:solidFill>
                  <a:schemeClr val="tx1">
                    <a:lumMod val="50000"/>
                  </a:schemeClr>
                </a:solidFill>
                <a:effectLst/>
                <a:ea typeface="Calibri" panose="020F0502020204030204" pitchFamily="34" charset="0"/>
                <a:cs typeface="Arial" panose="020B0604020202020204" pitchFamily="34" charset="0"/>
              </a:rPr>
              <a:t>and present their project results.</a:t>
            </a:r>
          </a:p>
        </p:txBody>
      </p:sp>
    </p:spTree>
    <p:extLst>
      <p:ext uri="{BB962C8B-B14F-4D97-AF65-F5344CB8AC3E}">
        <p14:creationId xmlns:p14="http://schemas.microsoft.com/office/powerpoint/2010/main" val="182245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68D9-45D0-C7A2-368B-6E2F730FAE42}"/>
              </a:ext>
            </a:extLst>
          </p:cNvPr>
          <p:cNvSpPr>
            <a:spLocks noGrp="1"/>
          </p:cNvSpPr>
          <p:nvPr>
            <p:ph type="ctrTitle"/>
          </p:nvPr>
        </p:nvSpPr>
        <p:spPr>
          <a:xfrm>
            <a:off x="1143000" y="1803862"/>
            <a:ext cx="6858000" cy="828609"/>
          </a:xfrm>
        </p:spPr>
        <p:txBody>
          <a:bodyPr>
            <a:noAutofit/>
          </a:bodyPr>
          <a:lstStyle/>
          <a:p>
            <a:r>
              <a:rPr lang="en-US" sz="4800" dirty="0"/>
              <a:t>Lessons learned</a:t>
            </a:r>
          </a:p>
        </p:txBody>
      </p:sp>
    </p:spTree>
    <p:extLst>
      <p:ext uri="{BB962C8B-B14F-4D97-AF65-F5344CB8AC3E}">
        <p14:creationId xmlns:p14="http://schemas.microsoft.com/office/powerpoint/2010/main" val="357419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450006" y="397946"/>
            <a:ext cx="8243988" cy="994172"/>
          </a:xfrm>
        </p:spPr>
        <p:txBody>
          <a:bodyPr>
            <a:normAutofit/>
          </a:bodyPr>
          <a:lstStyle/>
          <a:p>
            <a:r>
              <a:rPr lang="en-US" sz="3000" dirty="0">
                <a:solidFill>
                  <a:srgbClr val="0070C0"/>
                </a:solidFill>
              </a:rPr>
              <a:t>What worked well:</a:t>
            </a:r>
            <a:br>
              <a:rPr lang="en-US" sz="3000" dirty="0">
                <a:solidFill>
                  <a:srgbClr val="0070C0"/>
                </a:solidFill>
              </a:rPr>
            </a:br>
            <a:endParaRPr lang="en-US" sz="3000" dirty="0">
              <a:solidFill>
                <a:srgbClr val="0070C0"/>
              </a:solidFill>
            </a:endParaRPr>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450006" y="1027522"/>
            <a:ext cx="8316922" cy="3827282"/>
          </a:xfrm>
        </p:spPr>
        <p:txBody>
          <a:bodyPr>
            <a:noAutofit/>
          </a:bodyPr>
          <a:lstStyle/>
          <a:p>
            <a:pPr>
              <a:lnSpc>
                <a:spcPct val="107000"/>
              </a:lnSpc>
              <a:spcBef>
                <a:spcPts val="0"/>
              </a:spcBef>
              <a:spcAft>
                <a:spcPts val="800"/>
              </a:spcAft>
            </a:pPr>
            <a:r>
              <a:rPr lang="en-US" sz="2400" dirty="0">
                <a:solidFill>
                  <a:schemeClr val="tx1">
                    <a:lumMod val="50000"/>
                  </a:schemeClr>
                </a:solidFill>
                <a:effectLst/>
                <a:ea typeface="Calibri" panose="020F0502020204030204" pitchFamily="34" charset="0"/>
                <a:cs typeface="Arial" panose="020B0604020202020204" pitchFamily="34" charset="0"/>
              </a:rPr>
              <a:t>Dedicated staff</a:t>
            </a:r>
          </a:p>
          <a:p>
            <a:pPr>
              <a:lnSpc>
                <a:spcPct val="107000"/>
              </a:lnSpc>
              <a:spcBef>
                <a:spcPts val="0"/>
              </a:spcBef>
              <a:spcAft>
                <a:spcPts val="800"/>
              </a:spcAft>
            </a:pPr>
            <a:r>
              <a:rPr lang="en-US" sz="2400" dirty="0">
                <a:solidFill>
                  <a:schemeClr val="tx1">
                    <a:lumMod val="50000"/>
                  </a:schemeClr>
                </a:solidFill>
                <a:ea typeface="Calibri" panose="020F0502020204030204" pitchFamily="34" charset="0"/>
                <a:cs typeface="Arial" panose="020B0604020202020204" pitchFamily="34" charset="0"/>
              </a:rPr>
              <a:t>Leadership of task force</a:t>
            </a:r>
          </a:p>
          <a:p>
            <a:pPr>
              <a:lnSpc>
                <a:spcPct val="107000"/>
              </a:lnSpc>
              <a:spcBef>
                <a:spcPts val="0"/>
              </a:spcBef>
              <a:spcAft>
                <a:spcPts val="800"/>
              </a:spcAft>
            </a:pPr>
            <a:r>
              <a:rPr lang="en-US" sz="2400" dirty="0">
                <a:solidFill>
                  <a:schemeClr val="tx1">
                    <a:lumMod val="50000"/>
                  </a:schemeClr>
                </a:solidFill>
                <a:ea typeface="Calibri" panose="020F0502020204030204" pitchFamily="34" charset="0"/>
                <a:cs typeface="Arial" panose="020B0604020202020204" pitchFamily="34" charset="0"/>
              </a:rPr>
              <a:t>In-person meetings</a:t>
            </a:r>
          </a:p>
          <a:p>
            <a:pPr>
              <a:lnSpc>
                <a:spcPct val="107000"/>
              </a:lnSpc>
              <a:spcBef>
                <a:spcPts val="0"/>
              </a:spcBef>
              <a:spcAft>
                <a:spcPts val="800"/>
              </a:spcAft>
            </a:pPr>
            <a:r>
              <a:rPr lang="en-US" sz="2400" dirty="0">
                <a:solidFill>
                  <a:schemeClr val="tx1">
                    <a:lumMod val="50000"/>
                  </a:schemeClr>
                </a:solidFill>
                <a:ea typeface="Calibri" panose="020F0502020204030204" pitchFamily="34" charset="0"/>
                <a:cs typeface="Arial" panose="020B0604020202020204" pitchFamily="34" charset="0"/>
              </a:rPr>
              <a:t>Resources: Shared platform for </a:t>
            </a:r>
            <a:br>
              <a:rPr lang="en-US" sz="2400" dirty="0">
                <a:solidFill>
                  <a:schemeClr val="tx1">
                    <a:lumMod val="50000"/>
                  </a:schemeClr>
                </a:solidFill>
                <a:ea typeface="Calibri" panose="020F0502020204030204" pitchFamily="34" charset="0"/>
                <a:cs typeface="Arial" panose="020B0604020202020204" pitchFamily="34" charset="0"/>
              </a:rPr>
            </a:br>
            <a:r>
              <a:rPr lang="en-US" sz="2400" dirty="0">
                <a:solidFill>
                  <a:schemeClr val="tx1">
                    <a:lumMod val="50000"/>
                  </a:schemeClr>
                </a:solidFill>
                <a:ea typeface="Calibri" panose="020F0502020204030204" pitchFamily="34" charset="0"/>
                <a:cs typeface="Arial" panose="020B0604020202020204" pitchFamily="34" charset="0"/>
              </a:rPr>
              <a:t>communication; subject matter experts</a:t>
            </a:r>
          </a:p>
          <a:p>
            <a:pPr>
              <a:lnSpc>
                <a:spcPct val="107000"/>
              </a:lnSpc>
              <a:spcBef>
                <a:spcPts val="0"/>
              </a:spcBef>
              <a:spcAft>
                <a:spcPts val="800"/>
              </a:spcAft>
            </a:pPr>
            <a:r>
              <a:rPr lang="en-US" sz="2400" dirty="0">
                <a:solidFill>
                  <a:schemeClr val="tx1">
                    <a:lumMod val="50000"/>
                  </a:schemeClr>
                </a:solidFill>
                <a:ea typeface="Calibri" panose="020F0502020204030204" pitchFamily="34" charset="0"/>
                <a:cs typeface="Arial" panose="020B0604020202020204" pitchFamily="34" charset="0"/>
              </a:rPr>
              <a:t>Agility</a:t>
            </a:r>
          </a:p>
          <a:p>
            <a:pPr>
              <a:lnSpc>
                <a:spcPct val="107000"/>
              </a:lnSpc>
              <a:spcBef>
                <a:spcPts val="0"/>
              </a:spcBef>
              <a:spcAft>
                <a:spcPts val="800"/>
              </a:spcAft>
            </a:pPr>
            <a:r>
              <a:rPr lang="en-US" sz="2400" dirty="0">
                <a:solidFill>
                  <a:schemeClr val="tx1">
                    <a:lumMod val="50000"/>
                  </a:schemeClr>
                </a:solidFill>
                <a:ea typeface="Calibri" panose="020F0502020204030204" pitchFamily="34" charset="0"/>
                <a:cs typeface="Arial" panose="020B0604020202020204" pitchFamily="34" charset="0"/>
              </a:rPr>
              <a:t>Dyad structure? </a:t>
            </a:r>
          </a:p>
          <a:p>
            <a:pPr>
              <a:lnSpc>
                <a:spcPct val="107000"/>
              </a:lnSpc>
              <a:spcBef>
                <a:spcPts val="0"/>
              </a:spcBef>
              <a:spcAft>
                <a:spcPts val="800"/>
              </a:spcAft>
            </a:pPr>
            <a:r>
              <a:rPr lang="en-US" sz="2400" dirty="0">
                <a:solidFill>
                  <a:schemeClr val="tx1">
                    <a:lumMod val="50000"/>
                  </a:schemeClr>
                </a:solidFill>
                <a:ea typeface="Calibri" panose="020F0502020204030204" pitchFamily="34" charset="0"/>
                <a:cs typeface="Arial" panose="020B0604020202020204" pitchFamily="34" charset="0"/>
              </a:rPr>
              <a:t>Mentors?</a:t>
            </a:r>
          </a:p>
          <a:p>
            <a:pPr>
              <a:lnSpc>
                <a:spcPct val="107000"/>
              </a:lnSpc>
              <a:spcBef>
                <a:spcPts val="0"/>
              </a:spcBef>
              <a:spcAft>
                <a:spcPts val="800"/>
              </a:spcAft>
            </a:pPr>
            <a:endParaRPr lang="en-US" sz="2800" dirty="0">
              <a:solidFill>
                <a:schemeClr val="tx1">
                  <a:lumMod val="50000"/>
                </a:schemeClr>
              </a:solidFill>
              <a:effectLst/>
              <a:ea typeface="Calibri" panose="020F0502020204030204" pitchFamily="34" charset="0"/>
              <a:cs typeface="Arial" panose="020B0604020202020204" pitchFamily="34" charset="0"/>
            </a:endParaRPr>
          </a:p>
        </p:txBody>
      </p:sp>
      <p:pic>
        <p:nvPicPr>
          <p:cNvPr id="7" name="Picture 6" descr="A person wearing glasses and a mask&#10;&#10;Description automatically generated">
            <a:extLst>
              <a:ext uri="{FF2B5EF4-FFF2-40B4-BE49-F238E27FC236}">
                <a16:creationId xmlns:a16="http://schemas.microsoft.com/office/drawing/2014/main" id="{D4FB4D3E-2753-528C-4E66-DEAC0F8AD78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19093"/>
          <a:stretch/>
        </p:blipFill>
        <p:spPr>
          <a:xfrm rot="5400000">
            <a:off x="5011704" y="1011204"/>
            <a:ext cx="5143500" cy="3121093"/>
          </a:xfrm>
          <a:prstGeom prst="rect">
            <a:avLst/>
          </a:prstGeom>
        </p:spPr>
      </p:pic>
    </p:spTree>
    <p:extLst>
      <p:ext uri="{BB962C8B-B14F-4D97-AF65-F5344CB8AC3E}">
        <p14:creationId xmlns:p14="http://schemas.microsoft.com/office/powerpoint/2010/main" val="333210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68D9-45D0-C7A2-368B-6E2F730FAE42}"/>
              </a:ext>
            </a:extLst>
          </p:cNvPr>
          <p:cNvSpPr>
            <a:spLocks noGrp="1"/>
          </p:cNvSpPr>
          <p:nvPr>
            <p:ph type="ctrTitle"/>
          </p:nvPr>
        </p:nvSpPr>
        <p:spPr>
          <a:xfrm>
            <a:off x="1143000" y="1803862"/>
            <a:ext cx="6858000" cy="828609"/>
          </a:xfrm>
        </p:spPr>
        <p:txBody>
          <a:bodyPr>
            <a:noAutofit/>
          </a:bodyPr>
          <a:lstStyle/>
          <a:p>
            <a:r>
              <a:rPr lang="en-US" sz="4800" dirty="0"/>
              <a:t>STFM Antiracism Learning Collaborative</a:t>
            </a:r>
            <a:br>
              <a:rPr lang="en-US" sz="4800" dirty="0"/>
            </a:br>
            <a:endParaRPr lang="en-US" sz="4800" dirty="0"/>
          </a:p>
        </p:txBody>
      </p:sp>
    </p:spTree>
    <p:extLst>
      <p:ext uri="{BB962C8B-B14F-4D97-AF65-F5344CB8AC3E}">
        <p14:creationId xmlns:p14="http://schemas.microsoft.com/office/powerpoint/2010/main" val="1675659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450006" y="397946"/>
            <a:ext cx="8243988" cy="994172"/>
          </a:xfrm>
        </p:spPr>
        <p:txBody>
          <a:bodyPr>
            <a:normAutofit/>
          </a:bodyPr>
          <a:lstStyle/>
          <a:p>
            <a:r>
              <a:rPr lang="en-US" sz="3000" dirty="0">
                <a:solidFill>
                  <a:srgbClr val="0070C0"/>
                </a:solidFill>
              </a:rPr>
              <a:t>Future considerations:</a:t>
            </a:r>
            <a:br>
              <a:rPr lang="en-US" sz="3000" dirty="0">
                <a:solidFill>
                  <a:srgbClr val="0070C0"/>
                </a:solidFill>
              </a:rPr>
            </a:br>
            <a:endParaRPr lang="en-US" sz="3000" dirty="0">
              <a:solidFill>
                <a:srgbClr val="0070C0"/>
              </a:solidFill>
            </a:endParaRPr>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450006" y="904973"/>
            <a:ext cx="8316922" cy="3949831"/>
          </a:xfrm>
        </p:spPr>
        <p:txBody>
          <a:bodyPr>
            <a:noAutofit/>
          </a:bodyPr>
          <a:lstStyle/>
          <a:p>
            <a:pPr>
              <a:lnSpc>
                <a:spcPct val="107000"/>
              </a:lnSpc>
              <a:spcBef>
                <a:spcPts val="0"/>
              </a:spcBef>
              <a:spcAft>
                <a:spcPts val="800"/>
              </a:spcAft>
            </a:pPr>
            <a:r>
              <a:rPr lang="en-US" sz="2800" dirty="0">
                <a:solidFill>
                  <a:schemeClr val="tx1">
                    <a:lumMod val="50000"/>
                  </a:schemeClr>
                </a:solidFill>
                <a:effectLst/>
                <a:ea typeface="Calibri" panose="020F0502020204030204" pitchFamily="34" charset="0"/>
                <a:cs typeface="Arial" panose="020B0604020202020204" pitchFamily="34" charset="0"/>
              </a:rPr>
              <a:t>Funding and strategies for protected time</a:t>
            </a:r>
          </a:p>
          <a:p>
            <a:pPr>
              <a:lnSpc>
                <a:spcPct val="107000"/>
              </a:lnSpc>
              <a:spcBef>
                <a:spcPts val="0"/>
              </a:spcBef>
              <a:spcAft>
                <a:spcPts val="800"/>
              </a:spcAft>
            </a:pPr>
            <a:r>
              <a:rPr lang="en-US" sz="2800" dirty="0">
                <a:solidFill>
                  <a:schemeClr val="tx1">
                    <a:lumMod val="50000"/>
                  </a:schemeClr>
                </a:solidFill>
                <a:effectLst/>
                <a:ea typeface="Calibri" panose="020F0502020204030204" pitchFamily="34" charset="0"/>
                <a:cs typeface="Arial" panose="020B0604020202020204" pitchFamily="34" charset="0"/>
              </a:rPr>
              <a:t>More opportunities for collaboration, communication, and structured networking among dyads in between sessions</a:t>
            </a:r>
          </a:p>
          <a:p>
            <a:pPr>
              <a:lnSpc>
                <a:spcPct val="107000"/>
              </a:lnSpc>
              <a:spcBef>
                <a:spcPts val="0"/>
              </a:spcBef>
              <a:spcAft>
                <a:spcPts val="800"/>
              </a:spcAft>
            </a:pPr>
            <a:r>
              <a:rPr lang="en-US" sz="2800" dirty="0">
                <a:solidFill>
                  <a:schemeClr val="tx1">
                    <a:lumMod val="50000"/>
                  </a:schemeClr>
                </a:solidFill>
                <a:effectLst/>
                <a:ea typeface="Calibri" panose="020F0502020204030204" pitchFamily="34" charset="0"/>
                <a:cs typeface="Arial" panose="020B0604020202020204" pitchFamily="34" charset="0"/>
              </a:rPr>
              <a:t>Increase the number of in-person sessions</a:t>
            </a:r>
          </a:p>
          <a:p>
            <a:pPr>
              <a:lnSpc>
                <a:spcPct val="107000"/>
              </a:lnSpc>
              <a:spcBef>
                <a:spcPts val="0"/>
              </a:spcBef>
              <a:spcAft>
                <a:spcPts val="800"/>
              </a:spcAft>
            </a:pPr>
            <a:r>
              <a:rPr lang="en-US" sz="2800" dirty="0">
                <a:solidFill>
                  <a:schemeClr val="tx1">
                    <a:lumMod val="50000"/>
                  </a:schemeClr>
                </a:solidFill>
                <a:effectLst/>
                <a:ea typeface="Calibri" panose="020F0502020204030204" pitchFamily="34" charset="0"/>
                <a:cs typeface="Arial" panose="020B0604020202020204" pitchFamily="34" charset="0"/>
              </a:rPr>
              <a:t>Decrease program duration from 21 to 12 months.</a:t>
            </a:r>
          </a:p>
          <a:p>
            <a:pPr>
              <a:lnSpc>
                <a:spcPct val="107000"/>
              </a:lnSpc>
              <a:spcBef>
                <a:spcPts val="0"/>
              </a:spcBef>
              <a:spcAft>
                <a:spcPts val="800"/>
              </a:spcAft>
            </a:pPr>
            <a:r>
              <a:rPr lang="en-US" sz="2800" dirty="0">
                <a:solidFill>
                  <a:schemeClr val="tx1">
                    <a:lumMod val="50000"/>
                  </a:schemeClr>
                </a:solidFill>
                <a:effectLst/>
                <a:ea typeface="Calibri" panose="020F0502020204030204" pitchFamily="34" charset="0"/>
                <a:cs typeface="Arial" panose="020B0604020202020204" pitchFamily="34" charset="0"/>
              </a:rPr>
              <a:t>Encourage mentees to prepare specific questions for their mentors to achieve better input</a:t>
            </a:r>
          </a:p>
          <a:p>
            <a:pPr marL="0" indent="0">
              <a:lnSpc>
                <a:spcPct val="107000"/>
              </a:lnSpc>
              <a:spcBef>
                <a:spcPts val="0"/>
              </a:spcBef>
              <a:spcAft>
                <a:spcPts val="800"/>
              </a:spcAft>
              <a:buNone/>
            </a:pPr>
            <a:endParaRPr lang="en-US" sz="2800" dirty="0">
              <a:solidFill>
                <a:schemeClr val="tx1">
                  <a:lumMod val="50000"/>
                </a:schemeClr>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7222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450006" y="397946"/>
            <a:ext cx="8243988" cy="994172"/>
          </a:xfrm>
        </p:spPr>
        <p:txBody>
          <a:bodyPr>
            <a:normAutofit/>
          </a:bodyPr>
          <a:lstStyle/>
          <a:p>
            <a:r>
              <a:rPr lang="en-US" sz="3000" dirty="0">
                <a:solidFill>
                  <a:srgbClr val="0070C0"/>
                </a:solidFill>
              </a:rPr>
              <a:t>Future considerations:</a:t>
            </a:r>
            <a:br>
              <a:rPr lang="en-US" sz="3000" dirty="0">
                <a:solidFill>
                  <a:srgbClr val="0070C0"/>
                </a:solidFill>
              </a:rPr>
            </a:br>
            <a:endParaRPr lang="en-US" sz="3000" dirty="0">
              <a:solidFill>
                <a:srgbClr val="0070C0"/>
              </a:solidFill>
            </a:endParaRPr>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450006" y="1027522"/>
            <a:ext cx="8316922" cy="3827282"/>
          </a:xfrm>
        </p:spPr>
        <p:txBody>
          <a:bodyPr>
            <a:noAutofit/>
          </a:bodyPr>
          <a:lstStyle/>
          <a:p>
            <a:pPr>
              <a:lnSpc>
                <a:spcPct val="107000"/>
              </a:lnSpc>
              <a:spcBef>
                <a:spcPts val="0"/>
              </a:spcBef>
              <a:spcAft>
                <a:spcPts val="800"/>
              </a:spcAft>
            </a:pPr>
            <a:r>
              <a:rPr lang="en-US" sz="2800" dirty="0">
                <a:solidFill>
                  <a:schemeClr val="tx1">
                    <a:lumMod val="50000"/>
                  </a:schemeClr>
                </a:solidFill>
                <a:effectLst/>
                <a:ea typeface="Calibri" panose="020F0502020204030204" pitchFamily="34" charset="0"/>
                <a:cs typeface="Arial" panose="020B0604020202020204" pitchFamily="34" charset="0"/>
              </a:rPr>
              <a:t>Revisit mentor/mentee matching process</a:t>
            </a:r>
          </a:p>
          <a:p>
            <a:pPr>
              <a:lnSpc>
                <a:spcPct val="107000"/>
              </a:lnSpc>
              <a:spcBef>
                <a:spcPts val="0"/>
              </a:spcBef>
              <a:spcAft>
                <a:spcPts val="800"/>
              </a:spcAft>
            </a:pPr>
            <a:r>
              <a:rPr lang="en-US" sz="2800" dirty="0">
                <a:solidFill>
                  <a:schemeClr val="tx1">
                    <a:lumMod val="50000"/>
                  </a:schemeClr>
                </a:solidFill>
                <a:effectLst/>
                <a:ea typeface="Calibri" panose="020F0502020204030204" pitchFamily="34" charset="0"/>
                <a:cs typeface="Arial" panose="020B0604020202020204" pitchFamily="34" charset="0"/>
              </a:rPr>
              <a:t>Encourage participants when developing their project proposals to incorporate existing initiatives or work with local programs </a:t>
            </a:r>
            <a:br>
              <a:rPr lang="en-US" sz="2800" dirty="0">
                <a:solidFill>
                  <a:schemeClr val="tx1">
                    <a:lumMod val="50000"/>
                  </a:schemeClr>
                </a:solidFill>
                <a:effectLst/>
                <a:ea typeface="Calibri" panose="020F0502020204030204" pitchFamily="34" charset="0"/>
                <a:cs typeface="Arial" panose="020B0604020202020204" pitchFamily="34" charset="0"/>
              </a:rPr>
            </a:br>
            <a:r>
              <a:rPr lang="en-US" sz="2800" dirty="0">
                <a:solidFill>
                  <a:schemeClr val="tx1">
                    <a:lumMod val="50000"/>
                  </a:schemeClr>
                </a:solidFill>
                <a:effectLst/>
                <a:ea typeface="Calibri" panose="020F0502020204030204" pitchFamily="34" charset="0"/>
                <a:cs typeface="Arial" panose="020B0604020202020204" pitchFamily="34" charset="0"/>
              </a:rPr>
              <a:t>at their institution, i.e., </a:t>
            </a:r>
            <a:br>
              <a:rPr lang="en-US" sz="2800" dirty="0">
                <a:solidFill>
                  <a:schemeClr val="tx1">
                    <a:lumMod val="50000"/>
                  </a:schemeClr>
                </a:solidFill>
                <a:effectLst/>
                <a:ea typeface="Calibri" panose="020F0502020204030204" pitchFamily="34" charset="0"/>
                <a:cs typeface="Arial" panose="020B0604020202020204" pitchFamily="34" charset="0"/>
              </a:rPr>
            </a:br>
            <a:r>
              <a:rPr lang="en-US" sz="2800" dirty="0">
                <a:solidFill>
                  <a:schemeClr val="tx1">
                    <a:lumMod val="50000"/>
                  </a:schemeClr>
                </a:solidFill>
                <a:effectLst/>
                <a:ea typeface="Calibri" panose="020F0502020204030204" pitchFamily="34" charset="0"/>
                <a:cs typeface="Arial" panose="020B0604020202020204" pitchFamily="34" charset="0"/>
              </a:rPr>
              <a:t>a DEI office</a:t>
            </a:r>
          </a:p>
        </p:txBody>
      </p:sp>
      <p:pic>
        <p:nvPicPr>
          <p:cNvPr id="5" name="Picture 4" descr="A group of people wearing face masks&#10;&#10;Description automatically generated">
            <a:extLst>
              <a:ext uri="{FF2B5EF4-FFF2-40B4-BE49-F238E27FC236}">
                <a16:creationId xmlns:a16="http://schemas.microsoft.com/office/drawing/2014/main" id="{AEC041A7-ACBE-0A27-8523-FAD6BB05F34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226" r="2304"/>
          <a:stretch/>
        </p:blipFill>
        <p:spPr>
          <a:xfrm>
            <a:off x="5184743" y="2562556"/>
            <a:ext cx="3864990" cy="2557021"/>
          </a:xfrm>
          <a:prstGeom prst="rect">
            <a:avLst/>
          </a:prstGeom>
        </p:spPr>
      </p:pic>
    </p:spTree>
    <p:extLst>
      <p:ext uri="{BB962C8B-B14F-4D97-AF65-F5344CB8AC3E}">
        <p14:creationId xmlns:p14="http://schemas.microsoft.com/office/powerpoint/2010/main" val="428074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F8971-B9BA-13AF-D2FF-D23BB3743D0E}"/>
              </a:ext>
            </a:extLst>
          </p:cNvPr>
          <p:cNvSpPr>
            <a:spLocks noGrp="1"/>
          </p:cNvSpPr>
          <p:nvPr>
            <p:ph type="title"/>
          </p:nvPr>
        </p:nvSpPr>
        <p:spPr/>
        <p:txBody>
          <a:bodyPr>
            <a:normAutofit/>
          </a:bodyPr>
          <a:lstStyle/>
          <a:p>
            <a:r>
              <a:rPr lang="en-US" sz="4400" dirty="0"/>
              <a:t>Questions?</a:t>
            </a:r>
          </a:p>
        </p:txBody>
      </p:sp>
    </p:spTree>
    <p:extLst>
      <p:ext uri="{BB962C8B-B14F-4D97-AF65-F5344CB8AC3E}">
        <p14:creationId xmlns:p14="http://schemas.microsoft.com/office/powerpoint/2010/main" val="279366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530352" y="273844"/>
            <a:ext cx="7984998" cy="994172"/>
          </a:xfrm>
        </p:spPr>
        <p:txBody>
          <a:bodyPr/>
          <a:lstStyle/>
          <a:p>
            <a:r>
              <a:rPr lang="en-US" sz="3000" dirty="0">
                <a:solidFill>
                  <a:srgbClr val="0070C0"/>
                </a:solidFill>
              </a:rPr>
              <a:t>Learning Collaborative Highlights</a:t>
            </a:r>
            <a:br>
              <a:rPr lang="en-US" sz="3000" dirty="0">
                <a:solidFill>
                  <a:srgbClr val="0070C0"/>
                </a:solidFill>
              </a:rPr>
            </a:br>
            <a:endParaRPr lang="en-US" sz="3000" dirty="0">
              <a:solidFill>
                <a:srgbClr val="0070C0"/>
              </a:solidFill>
            </a:endParaRPr>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263951" y="952107"/>
            <a:ext cx="8502977" cy="4191394"/>
          </a:xfrm>
        </p:spPr>
        <p:txBody>
          <a:bodyPr>
            <a:noAutofit/>
          </a:bodyPr>
          <a:lstStyle/>
          <a:p>
            <a:pPr algn="l">
              <a:lnSpc>
                <a:spcPct val="120000"/>
              </a:lnSpc>
              <a:spcBef>
                <a:spcPts val="600"/>
              </a:spcBef>
              <a:buFont typeface="Arial" panose="020B0604020202020204" pitchFamily="34" charset="0"/>
              <a:buChar char="•"/>
            </a:pPr>
            <a:r>
              <a:rPr lang="en-US" sz="2800" b="0" i="0" dirty="0">
                <a:solidFill>
                  <a:schemeClr val="tx1"/>
                </a:solidFill>
                <a:effectLst/>
                <a:cs typeface="Arial" panose="020B0604020202020204" pitchFamily="34" charset="0"/>
              </a:rPr>
              <a:t>September 2021-September 2023</a:t>
            </a:r>
          </a:p>
          <a:p>
            <a:pPr algn="l">
              <a:lnSpc>
                <a:spcPct val="120000"/>
              </a:lnSpc>
              <a:spcBef>
                <a:spcPts val="600"/>
              </a:spcBef>
              <a:buFont typeface="Arial" panose="020B0604020202020204" pitchFamily="34" charset="0"/>
              <a:buChar char="•"/>
            </a:pPr>
            <a:r>
              <a:rPr lang="en-US" sz="2800" dirty="0">
                <a:solidFill>
                  <a:schemeClr val="tx1"/>
                </a:solidFill>
                <a:cs typeface="Arial" panose="020B0604020202020204" pitchFamily="34" charset="0"/>
              </a:rPr>
              <a:t>Funded by </a:t>
            </a:r>
            <a:r>
              <a:rPr lang="en-US" sz="2800" dirty="0" err="1">
                <a:solidFill>
                  <a:schemeClr val="tx1"/>
                </a:solidFill>
                <a:cs typeface="Arial" panose="020B0604020202020204" pitchFamily="34" charset="0"/>
              </a:rPr>
              <a:t>Adtalem</a:t>
            </a:r>
            <a:r>
              <a:rPr lang="en-US" sz="2800" dirty="0">
                <a:solidFill>
                  <a:schemeClr val="tx1"/>
                </a:solidFill>
                <a:cs typeface="Arial" panose="020B0604020202020204" pitchFamily="34" charset="0"/>
              </a:rPr>
              <a:t> Global Education Foundation </a:t>
            </a:r>
            <a:endParaRPr lang="en-US" sz="2800" dirty="0">
              <a:solidFill>
                <a:schemeClr val="tx1"/>
              </a:solidFill>
              <a:effectLst/>
              <a:latin typeface="Arial" panose="020B0604020202020204" pitchFamily="34" charset="0"/>
              <a:ea typeface="Calibri" panose="020F0502020204030204" pitchFamily="34" charset="0"/>
            </a:endParaRPr>
          </a:p>
          <a:p>
            <a:pPr algn="l">
              <a:lnSpc>
                <a:spcPct val="120000"/>
              </a:lnSpc>
              <a:spcBef>
                <a:spcPts val="600"/>
              </a:spcBef>
              <a:buFont typeface="Arial" panose="020B0604020202020204" pitchFamily="34" charset="0"/>
              <a:buChar char="•"/>
            </a:pPr>
            <a:r>
              <a:rPr lang="en-US" sz="2800" b="0" i="0" dirty="0">
                <a:solidFill>
                  <a:schemeClr val="tx1"/>
                </a:solidFill>
                <a:ea typeface="Calibri" panose="020F0502020204030204" pitchFamily="34" charset="0"/>
                <a:cs typeface="Arial" panose="020B0604020202020204" pitchFamily="34" charset="0"/>
              </a:rPr>
              <a:t>Developed and led by STFM Antiracism Task Force</a:t>
            </a:r>
          </a:p>
          <a:p>
            <a:pPr algn="l">
              <a:lnSpc>
                <a:spcPct val="120000"/>
              </a:lnSpc>
              <a:spcBef>
                <a:spcPts val="600"/>
              </a:spcBef>
              <a:buFont typeface="Arial" panose="020B0604020202020204" pitchFamily="34" charset="0"/>
              <a:buChar char="•"/>
            </a:pPr>
            <a:r>
              <a:rPr lang="en-US" sz="2800" dirty="0">
                <a:solidFill>
                  <a:schemeClr val="tx1"/>
                </a:solidFill>
                <a:effectLst/>
                <a:ea typeface="Calibri" panose="020F0502020204030204" pitchFamily="34" charset="0"/>
                <a:cs typeface="Arial" panose="020B0604020202020204" pitchFamily="34" charset="0"/>
              </a:rPr>
              <a:t>Evaluated by R</a:t>
            </a:r>
            <a:r>
              <a:rPr lang="en-US" sz="2800" dirty="0">
                <a:solidFill>
                  <a:schemeClr val="tx1"/>
                </a:solidFill>
                <a:ea typeface="Calibri" panose="020F0502020204030204" pitchFamily="34" charset="0"/>
                <a:cs typeface="Arial" panose="020B0604020202020204" pitchFamily="34" charset="0"/>
              </a:rPr>
              <a:t>obert Graham Center</a:t>
            </a:r>
            <a:endParaRPr lang="en-US" sz="2800" b="0" i="0" dirty="0">
              <a:solidFill>
                <a:schemeClr val="tx1"/>
              </a:solidFill>
              <a:effectLst/>
              <a:cs typeface="Arial" panose="020B0604020202020204" pitchFamily="34" charset="0"/>
            </a:endParaRPr>
          </a:p>
        </p:txBody>
      </p:sp>
    </p:spTree>
    <p:extLst>
      <p:ext uri="{BB962C8B-B14F-4D97-AF65-F5344CB8AC3E}">
        <p14:creationId xmlns:p14="http://schemas.microsoft.com/office/powerpoint/2010/main" val="209098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68D9-45D0-C7A2-368B-6E2F730FAE42}"/>
              </a:ext>
            </a:extLst>
          </p:cNvPr>
          <p:cNvSpPr>
            <a:spLocks noGrp="1"/>
          </p:cNvSpPr>
          <p:nvPr>
            <p:ph type="ctrTitle"/>
          </p:nvPr>
        </p:nvSpPr>
        <p:spPr>
          <a:xfrm>
            <a:off x="516835" y="3855106"/>
            <a:ext cx="7881730" cy="590027"/>
          </a:xfrm>
        </p:spPr>
        <p:txBody>
          <a:bodyPr>
            <a:normAutofit fontScale="90000"/>
          </a:bodyPr>
          <a:lstStyle/>
          <a:p>
            <a:r>
              <a:rPr lang="en-US" sz="2700" dirty="0"/>
              <a:t>Cool things to know about what the task force has accomplished…</a:t>
            </a:r>
          </a:p>
        </p:txBody>
      </p:sp>
      <p:grpSp>
        <p:nvGrpSpPr>
          <p:cNvPr id="14" name="Group 13">
            <a:extLst>
              <a:ext uri="{FF2B5EF4-FFF2-40B4-BE49-F238E27FC236}">
                <a16:creationId xmlns:a16="http://schemas.microsoft.com/office/drawing/2014/main" id="{FB7FB62D-DD5B-C587-F53F-679128D41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9" y="3394333"/>
            <a:ext cx="9155399" cy="92522"/>
            <a:chOff x="-5025" y="6737718"/>
            <a:chExt cx="12207200" cy="123363"/>
          </a:xfrm>
        </p:grpSpPr>
        <p:sp>
          <p:nvSpPr>
            <p:cNvPr id="15" name="Rectangle 14">
              <a:extLst>
                <a:ext uri="{FF2B5EF4-FFF2-40B4-BE49-F238E27FC236}">
                  <a16:creationId xmlns:a16="http://schemas.microsoft.com/office/drawing/2014/main" id="{D474BA53-241B-ACB6-E742-B074F40EB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97B091-2608-7480-FE24-507CC5333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people posing for a photo&#10;&#10;Description automatically generated">
            <a:extLst>
              <a:ext uri="{FF2B5EF4-FFF2-40B4-BE49-F238E27FC236}">
                <a16:creationId xmlns:a16="http://schemas.microsoft.com/office/drawing/2014/main" id="{A2D2C84F-FC87-FF61-8A03-4B4E187F43A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71" y="-1079197"/>
            <a:ext cx="9150571" cy="6864346"/>
          </a:xfrm>
          <a:prstGeom prst="rect">
            <a:avLst/>
          </a:prstGeom>
        </p:spPr>
      </p:pic>
    </p:spTree>
    <p:extLst>
      <p:ext uri="{BB962C8B-B14F-4D97-AF65-F5344CB8AC3E}">
        <p14:creationId xmlns:p14="http://schemas.microsoft.com/office/powerpoint/2010/main" val="47146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D1F413-6511-0393-76F6-F2C8DB18590F}"/>
              </a:ext>
            </a:extLst>
          </p:cNvPr>
          <p:cNvSpPr>
            <a:spLocks noGrp="1"/>
          </p:cNvSpPr>
          <p:nvPr>
            <p:ph type="body" sz="quarter" idx="13"/>
          </p:nvPr>
        </p:nvSpPr>
        <p:spPr>
          <a:xfrm>
            <a:off x="414779" y="1677971"/>
            <a:ext cx="3166623" cy="2905025"/>
          </a:xfrm>
        </p:spPr>
        <p:txBody>
          <a:bodyPr/>
          <a:lstStyle/>
          <a:p>
            <a:r>
              <a:rPr lang="en-US" sz="2300" dirty="0">
                <a:solidFill>
                  <a:schemeClr val="tx1">
                    <a:lumMod val="50000"/>
                  </a:schemeClr>
                </a:solidFill>
              </a:rPr>
              <a:t>Empower and educate participants to identify racist structures and behaviors within their academic institutions and become leaders for change</a:t>
            </a:r>
          </a:p>
        </p:txBody>
      </p:sp>
      <p:sp>
        <p:nvSpPr>
          <p:cNvPr id="3" name="Text Placeholder 2">
            <a:extLst>
              <a:ext uri="{FF2B5EF4-FFF2-40B4-BE49-F238E27FC236}">
                <a16:creationId xmlns:a16="http://schemas.microsoft.com/office/drawing/2014/main" id="{8615220E-84CE-14CD-0F76-43299547E23F}"/>
              </a:ext>
            </a:extLst>
          </p:cNvPr>
          <p:cNvSpPr>
            <a:spLocks noGrp="1"/>
          </p:cNvSpPr>
          <p:nvPr>
            <p:ph type="body" sz="quarter" idx="11"/>
          </p:nvPr>
        </p:nvSpPr>
        <p:spPr>
          <a:xfrm>
            <a:off x="3746124" y="1677971"/>
            <a:ext cx="2045078" cy="2905025"/>
          </a:xfrm>
        </p:spPr>
        <p:txBody>
          <a:bodyPr/>
          <a:lstStyle/>
          <a:p>
            <a:r>
              <a:rPr lang="en-US" sz="3200" dirty="0">
                <a:solidFill>
                  <a:srgbClr val="000000"/>
                </a:solidFill>
                <a:effectLst/>
                <a:latin typeface="Helvetica" panose="020B0604020202020204" pitchFamily="34" charset="0"/>
                <a:ea typeface="Times New Roman" panose="02020603050405020304" pitchFamily="18" charset="0"/>
              </a:rPr>
              <a:t>Promote allyship</a:t>
            </a:r>
            <a:endParaRPr lang="en-US" sz="3200" dirty="0">
              <a:effectLst/>
              <a:latin typeface="Times New Roman" panose="02020603050405020304" pitchFamily="18" charset="0"/>
              <a:ea typeface="Times New Roman" panose="02020603050405020304" pitchFamily="18" charset="0"/>
            </a:endParaRPr>
          </a:p>
          <a:p>
            <a:endParaRPr lang="en-US" sz="3200" dirty="0"/>
          </a:p>
        </p:txBody>
      </p:sp>
      <p:sp>
        <p:nvSpPr>
          <p:cNvPr id="4" name="Text Placeholder 3">
            <a:extLst>
              <a:ext uri="{FF2B5EF4-FFF2-40B4-BE49-F238E27FC236}">
                <a16:creationId xmlns:a16="http://schemas.microsoft.com/office/drawing/2014/main" id="{22EA9D1C-7E69-BF49-9127-82B9390443D1}"/>
              </a:ext>
            </a:extLst>
          </p:cNvPr>
          <p:cNvSpPr>
            <a:spLocks noGrp="1"/>
          </p:cNvSpPr>
          <p:nvPr>
            <p:ph type="body" sz="quarter" idx="14"/>
          </p:nvPr>
        </p:nvSpPr>
        <p:spPr>
          <a:xfrm>
            <a:off x="6019804" y="1677971"/>
            <a:ext cx="2209800" cy="2905025"/>
          </a:xfrm>
        </p:spPr>
        <p:txBody>
          <a:bodyPr/>
          <a:lstStyle/>
          <a:p>
            <a:r>
              <a:rPr lang="en-US" sz="3200" dirty="0">
                <a:solidFill>
                  <a:srgbClr val="000000"/>
                </a:solidFill>
                <a:effectLst/>
                <a:latin typeface="Helvetica" panose="020B0604020202020204" pitchFamily="34" charset="0"/>
                <a:ea typeface="Times New Roman" panose="02020603050405020304" pitchFamily="18" charset="0"/>
              </a:rPr>
              <a:t>Spread effective change strategies</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8" name="Title 1">
            <a:extLst>
              <a:ext uri="{FF2B5EF4-FFF2-40B4-BE49-F238E27FC236}">
                <a16:creationId xmlns:a16="http://schemas.microsoft.com/office/drawing/2014/main" id="{B3F34C7A-8991-E22D-A0AF-E445F82966B4}"/>
              </a:ext>
            </a:extLst>
          </p:cNvPr>
          <p:cNvSpPr txBox="1">
            <a:spLocks/>
          </p:cNvSpPr>
          <p:nvPr/>
        </p:nvSpPr>
        <p:spPr>
          <a:xfrm>
            <a:off x="579501" y="678730"/>
            <a:ext cx="7984998" cy="1268024"/>
          </a:xfrm>
          <a:prstGeom prst="rect">
            <a:avLst/>
          </a:prstGeom>
        </p:spPr>
        <p:txBody>
          <a:bodyPr/>
          <a:lstStyle>
            <a:lvl1pPr algn="l" defTabSz="685800" rtl="0" eaLnBrk="1" latinLnBrk="0" hangingPunct="1">
              <a:lnSpc>
                <a:spcPct val="90000"/>
              </a:lnSpc>
              <a:spcBef>
                <a:spcPct val="0"/>
              </a:spcBef>
              <a:buNone/>
              <a:defRPr sz="2400" b="0" i="0" kern="1200">
                <a:solidFill>
                  <a:schemeClr val="tx1"/>
                </a:solidFill>
                <a:latin typeface="Arial" panose="020B0604020202020204" pitchFamily="34" charset="0"/>
                <a:ea typeface="+mj-ea"/>
                <a:cs typeface="+mj-cs"/>
              </a:defRPr>
            </a:lvl1pPr>
          </a:lstStyle>
          <a:p>
            <a:pPr algn="ctr"/>
            <a:r>
              <a:rPr lang="en-US" sz="3000" dirty="0">
                <a:solidFill>
                  <a:srgbClr val="0070C0"/>
                </a:solidFill>
              </a:rPr>
              <a:t>Learning Collaborative Goals</a:t>
            </a:r>
            <a:br>
              <a:rPr lang="en-US" sz="3000" dirty="0">
                <a:solidFill>
                  <a:srgbClr val="0070C0"/>
                </a:solidFill>
              </a:rPr>
            </a:br>
            <a:endParaRPr lang="en-US" sz="3000" dirty="0">
              <a:solidFill>
                <a:srgbClr val="0070C0"/>
              </a:solidFill>
            </a:endParaRPr>
          </a:p>
        </p:txBody>
      </p:sp>
    </p:spTree>
    <p:extLst>
      <p:ext uri="{BB962C8B-B14F-4D97-AF65-F5344CB8AC3E}">
        <p14:creationId xmlns:p14="http://schemas.microsoft.com/office/powerpoint/2010/main" val="29025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728B-7692-DA11-9BF1-885AEBB1010F}"/>
              </a:ext>
            </a:extLst>
          </p:cNvPr>
          <p:cNvSpPr>
            <a:spLocks noGrp="1"/>
          </p:cNvSpPr>
          <p:nvPr>
            <p:ph type="title"/>
          </p:nvPr>
        </p:nvSpPr>
        <p:spPr/>
        <p:txBody>
          <a:bodyPr>
            <a:normAutofit/>
          </a:bodyPr>
          <a:lstStyle/>
          <a:p>
            <a:pPr algn="ctr"/>
            <a:r>
              <a:rPr lang="en-US" sz="4400" dirty="0">
                <a:solidFill>
                  <a:srgbClr val="0070C0"/>
                </a:solidFill>
                <a:cs typeface="Helvetica" panose="020B0604020202020204" pitchFamily="34" charset="0"/>
              </a:rPr>
              <a:t>Who participated:</a:t>
            </a:r>
            <a:endParaRPr lang="en-US" sz="4100" dirty="0"/>
          </a:p>
        </p:txBody>
      </p:sp>
      <p:sp>
        <p:nvSpPr>
          <p:cNvPr id="4" name="Content Placeholder 3">
            <a:extLst>
              <a:ext uri="{FF2B5EF4-FFF2-40B4-BE49-F238E27FC236}">
                <a16:creationId xmlns:a16="http://schemas.microsoft.com/office/drawing/2014/main" id="{DC1D7863-245B-4397-A3C7-C7FF37C9543C}"/>
              </a:ext>
            </a:extLst>
          </p:cNvPr>
          <p:cNvSpPr>
            <a:spLocks noGrp="1"/>
          </p:cNvSpPr>
          <p:nvPr>
            <p:ph sz="half" idx="2"/>
          </p:nvPr>
        </p:nvSpPr>
        <p:spPr>
          <a:xfrm>
            <a:off x="629841" y="1396182"/>
            <a:ext cx="8002881" cy="3321482"/>
          </a:xfrm>
        </p:spPr>
        <p:txBody>
          <a:bodyPr/>
          <a:lstStyle/>
          <a:p>
            <a:pPr algn="ctr">
              <a:spcAft>
                <a:spcPts val="600"/>
              </a:spcAft>
            </a:pPr>
            <a:r>
              <a:rPr lang="en-US" sz="2400" b="0" i="0" u="none" strike="noStrike" baseline="0" dirty="0">
                <a:solidFill>
                  <a:schemeClr val="tx1"/>
                </a:solidFill>
                <a:cs typeface="Arial" panose="020B0604020202020204" pitchFamily="34" charset="0"/>
              </a:rPr>
              <a:t>20 dyads from family medicine departments and residency programs: </a:t>
            </a:r>
          </a:p>
          <a:p>
            <a:pPr algn="l">
              <a:spcAft>
                <a:spcPts val="600"/>
              </a:spcAft>
            </a:pPr>
            <a:endParaRPr lang="en-US" sz="3200" b="0" i="0" u="none" strike="noStrike" baseline="0" dirty="0">
              <a:solidFill>
                <a:schemeClr val="tx1"/>
              </a:solidFill>
              <a:cs typeface="Arial" panose="020B0604020202020204" pitchFamily="34" charset="0"/>
            </a:endParaRPr>
          </a:p>
          <a:p>
            <a:pPr algn="l">
              <a:spcAft>
                <a:spcPts val="600"/>
              </a:spcAft>
            </a:pPr>
            <a:endParaRPr lang="en-US" sz="2400" b="0" i="0" u="none" strike="noStrike" baseline="0" dirty="0">
              <a:solidFill>
                <a:schemeClr val="tx1"/>
              </a:solidFill>
              <a:cs typeface="Arial" panose="020B0604020202020204" pitchFamily="34" charset="0"/>
            </a:endParaRPr>
          </a:p>
          <a:p>
            <a:pPr algn="l">
              <a:spcAft>
                <a:spcPts val="600"/>
              </a:spcAft>
            </a:pPr>
            <a:r>
              <a:rPr lang="en-US" sz="3600" b="0" i="0" u="none" strike="noStrike" baseline="0" dirty="0">
                <a:solidFill>
                  <a:schemeClr val="tx1"/>
                </a:solidFill>
                <a:cs typeface="Arial" panose="020B0604020202020204" pitchFamily="34" charset="0"/>
              </a:rPr>
              <a:t>        Dyad  </a:t>
            </a:r>
            <a:r>
              <a:rPr lang="en-US" sz="3600" b="1" u="none" strike="noStrike" baseline="0" dirty="0">
                <a:solidFill>
                  <a:srgbClr val="00B0F0"/>
                </a:solidFill>
                <a:cs typeface="Arial" panose="020B0604020202020204" pitchFamily="34" charset="0"/>
              </a:rPr>
              <a:t>=</a:t>
            </a:r>
            <a:endParaRPr lang="en-US" sz="3600" b="1" dirty="0">
              <a:solidFill>
                <a:schemeClr val="tx1"/>
              </a:solidFill>
              <a:cs typeface="Arial" panose="020B0604020202020204" pitchFamily="34" charset="0"/>
            </a:endParaRPr>
          </a:p>
        </p:txBody>
      </p:sp>
      <p:sp>
        <p:nvSpPr>
          <p:cNvPr id="8" name="TextBox 7">
            <a:extLst>
              <a:ext uri="{FF2B5EF4-FFF2-40B4-BE49-F238E27FC236}">
                <a16:creationId xmlns:a16="http://schemas.microsoft.com/office/drawing/2014/main" id="{9392842D-3155-AAAA-907D-E84B1767509A}"/>
              </a:ext>
            </a:extLst>
          </p:cNvPr>
          <p:cNvSpPr txBox="1"/>
          <p:nvPr/>
        </p:nvSpPr>
        <p:spPr>
          <a:xfrm>
            <a:off x="3026004" y="4365955"/>
            <a:ext cx="1216058" cy="369332"/>
          </a:xfrm>
          <a:prstGeom prst="rect">
            <a:avLst/>
          </a:prstGeom>
          <a:noFill/>
        </p:spPr>
        <p:txBody>
          <a:bodyPr wrap="square" rtlCol="0">
            <a:spAutoFit/>
          </a:bodyPr>
          <a:lstStyle/>
          <a:p>
            <a:r>
              <a:rPr lang="en-US" sz="1800" b="0" i="0" u="none" strike="noStrike" baseline="0" dirty="0">
                <a:solidFill>
                  <a:schemeClr val="bg1"/>
                </a:solidFill>
                <a:latin typeface="ArialMT"/>
              </a:rPr>
              <a:t>$185,808</a:t>
            </a:r>
            <a:endParaRPr lang="en-US" dirty="0">
              <a:solidFill>
                <a:schemeClr val="bg1"/>
              </a:solidFill>
            </a:endParaRPr>
          </a:p>
        </p:txBody>
      </p:sp>
      <p:sp>
        <p:nvSpPr>
          <p:cNvPr id="20" name="TextBox 19">
            <a:extLst>
              <a:ext uri="{FF2B5EF4-FFF2-40B4-BE49-F238E27FC236}">
                <a16:creationId xmlns:a16="http://schemas.microsoft.com/office/drawing/2014/main" id="{1E41B348-7B1B-EED8-FBD1-66C5690EA775}"/>
              </a:ext>
            </a:extLst>
          </p:cNvPr>
          <p:cNvSpPr txBox="1"/>
          <p:nvPr/>
        </p:nvSpPr>
        <p:spPr>
          <a:xfrm>
            <a:off x="3103726" y="2377013"/>
            <a:ext cx="4456571" cy="2173608"/>
          </a:xfrm>
          <a:prstGeom prst="rect">
            <a:avLst/>
          </a:prstGeom>
          <a:noFill/>
        </p:spPr>
        <p:txBody>
          <a:bodyPr wrap="square" rtlCol="0">
            <a:spAutoFit/>
          </a:bodyPr>
          <a:lstStyle/>
          <a:p>
            <a:pPr algn="ctr">
              <a:lnSpc>
                <a:spcPts val="4300"/>
              </a:lnSpc>
            </a:pPr>
            <a:r>
              <a:rPr lang="en-US" sz="3600" b="0" i="0" u="none" strike="noStrike" baseline="0" dirty="0">
                <a:solidFill>
                  <a:schemeClr val="tx1"/>
                </a:solidFill>
                <a:latin typeface="Arial" panose="020B0604020202020204" pitchFamily="34" charset="0"/>
                <a:cs typeface="Arial" panose="020B0604020202020204" pitchFamily="34" charset="0"/>
              </a:rPr>
              <a:t>1 URM </a:t>
            </a:r>
            <a:br>
              <a:rPr lang="en-US" sz="3600" b="0" i="0" u="none" strike="noStrike" baseline="0" dirty="0">
                <a:solidFill>
                  <a:schemeClr val="tx1"/>
                </a:solidFill>
                <a:latin typeface="Arial" panose="020B0604020202020204" pitchFamily="34" charset="0"/>
                <a:cs typeface="Arial" panose="020B0604020202020204" pitchFamily="34" charset="0"/>
              </a:rPr>
            </a:br>
            <a:r>
              <a:rPr lang="en-US" sz="3600" b="0" i="0" u="none" strike="noStrike" baseline="0" dirty="0">
                <a:solidFill>
                  <a:schemeClr val="tx1"/>
                </a:solidFill>
                <a:latin typeface="Arial" panose="020B0604020202020204" pitchFamily="34" charset="0"/>
                <a:cs typeface="Arial" panose="020B0604020202020204" pitchFamily="34" charset="0"/>
              </a:rPr>
              <a:t>faculty member </a:t>
            </a:r>
            <a:br>
              <a:rPr lang="en-US" sz="3600" b="0" i="0" u="none" strike="noStrike" baseline="0" dirty="0">
                <a:solidFill>
                  <a:schemeClr val="tx1"/>
                </a:solidFill>
                <a:latin typeface="Arial" panose="020B0604020202020204" pitchFamily="34" charset="0"/>
                <a:cs typeface="Arial" panose="020B0604020202020204" pitchFamily="34" charset="0"/>
              </a:rPr>
            </a:br>
            <a:r>
              <a:rPr lang="en-US" sz="5400" b="0" i="0" u="none" strike="noStrike" baseline="0" dirty="0">
                <a:solidFill>
                  <a:srgbClr val="00B0F0"/>
                </a:solidFill>
                <a:latin typeface="Arial" panose="020B0604020202020204" pitchFamily="34" charset="0"/>
                <a:cs typeface="Arial" panose="020B0604020202020204" pitchFamily="34" charset="0"/>
              </a:rPr>
              <a:t>+</a:t>
            </a:r>
          </a:p>
          <a:p>
            <a:pPr algn="ctr">
              <a:lnSpc>
                <a:spcPts val="2800"/>
              </a:lnSpc>
            </a:pPr>
            <a:r>
              <a:rPr lang="en-US" sz="5400" b="0" i="0" u="none" strike="noStrike" baseline="0" dirty="0">
                <a:solidFill>
                  <a:schemeClr val="tx1"/>
                </a:solidFill>
                <a:latin typeface="Arial" panose="020B0604020202020204" pitchFamily="34" charset="0"/>
                <a:cs typeface="Arial" panose="020B0604020202020204" pitchFamily="34" charset="0"/>
              </a:rPr>
              <a:t> </a:t>
            </a:r>
            <a:r>
              <a:rPr lang="en-US" sz="3600" b="0" i="0" u="none" strike="noStrike" baseline="0" dirty="0">
                <a:solidFill>
                  <a:schemeClr val="tx1"/>
                </a:solidFill>
                <a:latin typeface="Arial" panose="020B0604020202020204" pitchFamily="34" charset="0"/>
                <a:cs typeface="Arial" panose="020B0604020202020204" pitchFamily="34" charset="0"/>
              </a:rPr>
              <a:t>1 ally</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96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and person wearing face masks&#10;&#10;Description automatically generated">
            <a:extLst>
              <a:ext uri="{FF2B5EF4-FFF2-40B4-BE49-F238E27FC236}">
                <a16:creationId xmlns:a16="http://schemas.microsoft.com/office/drawing/2014/main" id="{25C6670F-B917-D9C4-2566-343F0131AC2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714" r="-3" b="-3"/>
          <a:stretch/>
        </p:blipFill>
        <p:spPr>
          <a:xfrm rot="5400000">
            <a:off x="-308697" y="967888"/>
            <a:ext cx="4307712" cy="3207717"/>
          </a:xfrm>
          <a:prstGeom prst="rect">
            <a:avLst/>
          </a:prstGeom>
        </p:spPr>
      </p:pic>
      <p:pic>
        <p:nvPicPr>
          <p:cNvPr id="6" name="Picture 5" descr="A group of people sitting at tables in a room&#10;&#10;Description automatically generated">
            <a:extLst>
              <a:ext uri="{FF2B5EF4-FFF2-40B4-BE49-F238E27FC236}">
                <a16:creationId xmlns:a16="http://schemas.microsoft.com/office/drawing/2014/main" id="{2F3946DF-4870-0142-F35E-D5C29130A96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854" r="6463"/>
          <a:stretch/>
        </p:blipFill>
        <p:spPr>
          <a:xfrm>
            <a:off x="3579393" y="417891"/>
            <a:ext cx="5323307" cy="4307712"/>
          </a:xfrm>
          <a:prstGeom prst="rect">
            <a:avLst/>
          </a:prstGeom>
        </p:spPr>
      </p:pic>
    </p:spTree>
    <p:extLst>
      <p:ext uri="{BB962C8B-B14F-4D97-AF65-F5344CB8AC3E}">
        <p14:creationId xmlns:p14="http://schemas.microsoft.com/office/powerpoint/2010/main" val="109668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728B-7692-DA11-9BF1-885AEBB1010F}"/>
              </a:ext>
            </a:extLst>
          </p:cNvPr>
          <p:cNvSpPr>
            <a:spLocks noGrp="1"/>
          </p:cNvSpPr>
          <p:nvPr>
            <p:ph type="title"/>
          </p:nvPr>
        </p:nvSpPr>
        <p:spPr/>
        <p:txBody>
          <a:bodyPr>
            <a:normAutofit/>
          </a:bodyPr>
          <a:lstStyle/>
          <a:p>
            <a:pPr algn="ctr"/>
            <a:r>
              <a:rPr lang="en-US" sz="4400" dirty="0">
                <a:solidFill>
                  <a:srgbClr val="0070C0"/>
                </a:solidFill>
                <a:cs typeface="Helvetica" panose="020B0604020202020204" pitchFamily="34" charset="0"/>
              </a:rPr>
              <a:t>What participants did:</a:t>
            </a:r>
            <a:endParaRPr lang="en-US" sz="4100" dirty="0"/>
          </a:p>
        </p:txBody>
      </p:sp>
      <p:sp>
        <p:nvSpPr>
          <p:cNvPr id="4" name="Content Placeholder 3">
            <a:extLst>
              <a:ext uri="{FF2B5EF4-FFF2-40B4-BE49-F238E27FC236}">
                <a16:creationId xmlns:a16="http://schemas.microsoft.com/office/drawing/2014/main" id="{DC1D7863-245B-4397-A3C7-C7FF37C9543C}"/>
              </a:ext>
            </a:extLst>
          </p:cNvPr>
          <p:cNvSpPr>
            <a:spLocks noGrp="1"/>
          </p:cNvSpPr>
          <p:nvPr>
            <p:ph sz="half" idx="2"/>
          </p:nvPr>
        </p:nvSpPr>
        <p:spPr>
          <a:xfrm>
            <a:off x="629841" y="1268016"/>
            <a:ext cx="8193648" cy="3449648"/>
          </a:xfrm>
        </p:spPr>
        <p:txBody>
          <a:bodyPr/>
          <a:lstStyle/>
          <a:p>
            <a:pPr marL="285750" indent="-285750" algn="l">
              <a:lnSpc>
                <a:spcPct val="100000"/>
              </a:lnSpc>
              <a:spcAft>
                <a:spcPts val="1200"/>
              </a:spcAft>
              <a:buFont typeface="Arial" panose="020B0604020202020204" pitchFamily="34" charset="0"/>
              <a:buChar char="•"/>
            </a:pPr>
            <a:r>
              <a:rPr lang="en-US" sz="2000" b="0" i="0" dirty="0">
                <a:solidFill>
                  <a:schemeClr val="tx1">
                    <a:lumMod val="50000"/>
                  </a:schemeClr>
                </a:solidFill>
                <a:effectLst/>
                <a:cs typeface="Arial" panose="020B0604020202020204" pitchFamily="34" charset="0"/>
              </a:rPr>
              <a:t>Attended virtual and in-person meetings</a:t>
            </a:r>
          </a:p>
          <a:p>
            <a:pPr marL="285750" indent="-285750" algn="l">
              <a:lnSpc>
                <a:spcPct val="100000"/>
              </a:lnSpc>
              <a:spcAft>
                <a:spcPts val="1200"/>
              </a:spcAft>
              <a:buFont typeface="Arial" panose="020B0604020202020204" pitchFamily="34" charset="0"/>
              <a:buChar char="•"/>
            </a:pPr>
            <a:r>
              <a:rPr lang="en-US" sz="2000" b="0" i="0" dirty="0">
                <a:solidFill>
                  <a:schemeClr val="tx1">
                    <a:lumMod val="50000"/>
                  </a:schemeClr>
                </a:solidFill>
                <a:effectLst/>
                <a:cs typeface="Arial" panose="020B0604020202020204" pitchFamily="34" charset="0"/>
              </a:rPr>
              <a:t>Created detailed plans for creating change within their institutions</a:t>
            </a:r>
          </a:p>
          <a:p>
            <a:pPr marL="285750" indent="-285750" algn="l">
              <a:lnSpc>
                <a:spcPct val="100000"/>
              </a:lnSpc>
              <a:spcAft>
                <a:spcPts val="1200"/>
              </a:spcAft>
              <a:buFont typeface="Arial" panose="020B0604020202020204" pitchFamily="34" charset="0"/>
              <a:buChar char="•"/>
            </a:pPr>
            <a:r>
              <a:rPr lang="en-US" sz="2000" b="0" i="0" dirty="0">
                <a:solidFill>
                  <a:schemeClr val="tx1">
                    <a:lumMod val="50000"/>
                  </a:schemeClr>
                </a:solidFill>
                <a:effectLst/>
                <a:cs typeface="Arial" panose="020B0604020202020204" pitchFamily="34" charset="0"/>
              </a:rPr>
              <a:t>Refined plans over time, worked on projects, tracked results</a:t>
            </a:r>
          </a:p>
          <a:p>
            <a:pPr marL="285750" indent="-285750" algn="l">
              <a:lnSpc>
                <a:spcPct val="100000"/>
              </a:lnSpc>
              <a:spcAft>
                <a:spcPts val="1200"/>
              </a:spcAft>
              <a:buFont typeface="Arial" panose="020B0604020202020204" pitchFamily="34" charset="0"/>
              <a:buChar char="•"/>
            </a:pPr>
            <a:r>
              <a:rPr lang="en-US" sz="2000" b="0" i="0" dirty="0">
                <a:solidFill>
                  <a:schemeClr val="tx1">
                    <a:lumMod val="50000"/>
                  </a:schemeClr>
                </a:solidFill>
                <a:effectLst/>
                <a:cs typeface="Arial" panose="020B0604020202020204" pitchFamily="34" charset="0"/>
              </a:rPr>
              <a:t>Completed surveys: pre-project, 7 months, 14 months, 20 months</a:t>
            </a:r>
          </a:p>
          <a:p>
            <a:pPr marL="285750" indent="-285750" algn="l">
              <a:lnSpc>
                <a:spcPct val="100000"/>
              </a:lnSpc>
              <a:spcAft>
                <a:spcPts val="1200"/>
              </a:spcAft>
              <a:buFont typeface="Arial" panose="020B0604020202020204" pitchFamily="34" charset="0"/>
              <a:buChar char="•"/>
            </a:pPr>
            <a:r>
              <a:rPr lang="en-US" sz="2000" b="0" i="0" dirty="0">
                <a:solidFill>
                  <a:schemeClr val="tx1">
                    <a:lumMod val="50000"/>
                  </a:schemeClr>
                </a:solidFill>
                <a:effectLst/>
                <a:cs typeface="Arial" panose="020B0604020202020204" pitchFamily="34" charset="0"/>
              </a:rPr>
              <a:t>Communicated regularly with mentors</a:t>
            </a:r>
          </a:p>
          <a:p>
            <a:pPr marL="285750" indent="-285750" algn="l">
              <a:lnSpc>
                <a:spcPct val="100000"/>
              </a:lnSpc>
              <a:spcAft>
                <a:spcPts val="1200"/>
              </a:spcAft>
              <a:buFont typeface="Arial" panose="020B0604020202020204" pitchFamily="34" charset="0"/>
              <a:buChar char="•"/>
            </a:pPr>
            <a:r>
              <a:rPr lang="en-US" sz="2000" b="0" i="0" dirty="0">
                <a:solidFill>
                  <a:schemeClr val="tx1">
                    <a:lumMod val="50000"/>
                  </a:schemeClr>
                </a:solidFill>
                <a:effectLst/>
                <a:cs typeface="Arial" panose="020B0604020202020204" pitchFamily="34" charset="0"/>
              </a:rPr>
              <a:t>Presented progress and challenges at the virtual sessions</a:t>
            </a:r>
          </a:p>
          <a:p>
            <a:pPr marL="285750" indent="-285750" algn="l">
              <a:lnSpc>
                <a:spcPct val="100000"/>
              </a:lnSpc>
              <a:spcAft>
                <a:spcPts val="800"/>
              </a:spcAft>
              <a:buFont typeface="Arial" panose="020B0604020202020204" pitchFamily="34" charset="0"/>
              <a:buChar char="•"/>
            </a:pPr>
            <a:r>
              <a:rPr lang="en-US" sz="2000" b="0" i="0" dirty="0">
                <a:solidFill>
                  <a:schemeClr val="tx1">
                    <a:lumMod val="50000"/>
                  </a:schemeClr>
                </a:solidFill>
                <a:effectLst/>
                <a:cs typeface="Arial" panose="020B0604020202020204" pitchFamily="34" charset="0"/>
              </a:rPr>
              <a:t>Disseminated results at the final meeting and through poster presentations</a:t>
            </a:r>
          </a:p>
        </p:txBody>
      </p:sp>
      <p:sp>
        <p:nvSpPr>
          <p:cNvPr id="8" name="TextBox 7">
            <a:extLst>
              <a:ext uri="{FF2B5EF4-FFF2-40B4-BE49-F238E27FC236}">
                <a16:creationId xmlns:a16="http://schemas.microsoft.com/office/drawing/2014/main" id="{9392842D-3155-AAAA-907D-E84B1767509A}"/>
              </a:ext>
            </a:extLst>
          </p:cNvPr>
          <p:cNvSpPr txBox="1"/>
          <p:nvPr/>
        </p:nvSpPr>
        <p:spPr>
          <a:xfrm>
            <a:off x="3026004" y="4365955"/>
            <a:ext cx="1216058" cy="369332"/>
          </a:xfrm>
          <a:prstGeom prst="rect">
            <a:avLst/>
          </a:prstGeom>
          <a:noFill/>
        </p:spPr>
        <p:txBody>
          <a:bodyPr wrap="square" rtlCol="0">
            <a:spAutoFit/>
          </a:bodyPr>
          <a:lstStyle/>
          <a:p>
            <a:r>
              <a:rPr lang="en-US" sz="1800" b="0" i="0" u="none" strike="noStrike" baseline="0" dirty="0">
                <a:solidFill>
                  <a:schemeClr val="bg1"/>
                </a:solidFill>
                <a:latin typeface="ArialMT"/>
              </a:rPr>
              <a:t>$185,808</a:t>
            </a:r>
            <a:endParaRPr lang="en-US" dirty="0">
              <a:solidFill>
                <a:schemeClr val="bg1"/>
              </a:solidFill>
            </a:endParaRPr>
          </a:p>
        </p:txBody>
      </p:sp>
    </p:spTree>
    <p:extLst>
      <p:ext uri="{BB962C8B-B14F-4D97-AF65-F5344CB8AC3E}">
        <p14:creationId xmlns:p14="http://schemas.microsoft.com/office/powerpoint/2010/main" val="160236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68D9-45D0-C7A2-368B-6E2F730FAE42}"/>
              </a:ext>
            </a:extLst>
          </p:cNvPr>
          <p:cNvSpPr>
            <a:spLocks noGrp="1"/>
          </p:cNvSpPr>
          <p:nvPr>
            <p:ph type="ctrTitle"/>
          </p:nvPr>
        </p:nvSpPr>
        <p:spPr>
          <a:xfrm>
            <a:off x="1143000" y="1803862"/>
            <a:ext cx="6858000" cy="828609"/>
          </a:xfrm>
        </p:spPr>
        <p:txBody>
          <a:bodyPr>
            <a:noAutofit/>
          </a:bodyPr>
          <a:lstStyle/>
          <a:p>
            <a:r>
              <a:rPr lang="en-US" sz="4800" dirty="0"/>
              <a:t>The results…</a:t>
            </a:r>
          </a:p>
        </p:txBody>
      </p:sp>
    </p:spTree>
    <p:extLst>
      <p:ext uri="{BB962C8B-B14F-4D97-AF65-F5344CB8AC3E}">
        <p14:creationId xmlns:p14="http://schemas.microsoft.com/office/powerpoint/2010/main" val="1391320814"/>
      </p:ext>
    </p:extLst>
  </p:cSld>
  <p:clrMapOvr>
    <a:masterClrMapping/>
  </p:clrMapOvr>
</p:sld>
</file>

<file path=ppt/theme/theme1.xml><?xml version="1.0" encoding="utf-8"?>
<a:theme xmlns:a="http://schemas.openxmlformats.org/drawingml/2006/main" name="Office Theme">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3421</TotalTime>
  <Words>1248</Words>
  <Application>Microsoft Office PowerPoint</Application>
  <PresentationFormat>On-screen Show (16:9)</PresentationFormat>
  <Paragraphs>116</Paragraphs>
  <Slides>22</Slides>
  <Notes>21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Arial</vt:lpstr>
      <vt:lpstr>ArialMT</vt:lpstr>
      <vt:lpstr>Calibri</vt:lpstr>
      <vt:lpstr>Helvetica</vt:lpstr>
      <vt:lpstr>Helvetica Neue LT Std</vt:lpstr>
      <vt:lpstr>Symbol</vt:lpstr>
      <vt:lpstr>Times New Roman</vt:lpstr>
      <vt:lpstr>Trebuchet MS</vt:lpstr>
      <vt:lpstr>Office Theme</vt:lpstr>
      <vt:lpstr>1_Office Theme</vt:lpstr>
      <vt:lpstr>3_Office Theme</vt:lpstr>
      <vt:lpstr>4_Office Theme</vt:lpstr>
      <vt:lpstr>2_Office Theme</vt:lpstr>
      <vt:lpstr>PowerPoint Presentation</vt:lpstr>
      <vt:lpstr>STFM Antiracism Learning Collaborative </vt:lpstr>
      <vt:lpstr>Learning Collaborative Highlights </vt:lpstr>
      <vt:lpstr>Cool things to know about what the task force has accomplished…</vt:lpstr>
      <vt:lpstr>PowerPoint Presentation</vt:lpstr>
      <vt:lpstr>Who participated:</vt:lpstr>
      <vt:lpstr>PowerPoint Presentation</vt:lpstr>
      <vt:lpstr>What participants did:</vt:lpstr>
      <vt:lpstr>The results…</vt:lpstr>
      <vt:lpstr>Confidence in skills to lead meaningful change within their institution </vt:lpstr>
      <vt:lpstr>Where institution fell on Continuum on Becoming an Anti-Racist Multicultural Organization </vt:lpstr>
      <vt:lpstr>Institutional support credited for success </vt:lpstr>
      <vt:lpstr>Institutional barriers </vt:lpstr>
      <vt:lpstr>Did the learning collaborative meet it’s goals?</vt:lpstr>
      <vt:lpstr>Goal: Empower and educate participants to identify racist structures and behaviors within their academic institutions and become leaders for change </vt:lpstr>
      <vt:lpstr>Goal: Promote allyship </vt:lpstr>
      <vt:lpstr>Goal: Spread effective change strategies </vt:lpstr>
      <vt:lpstr>Lessons learned</vt:lpstr>
      <vt:lpstr>What worked well: </vt:lpstr>
      <vt:lpstr>Future considerations: </vt:lpstr>
      <vt:lpstr>Future considerations: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Gravel, Joseph</cp:lastModifiedBy>
  <cp:revision>46</cp:revision>
  <cp:lastPrinted>2023-08-03T23:46:00Z</cp:lastPrinted>
  <dcterms:created xsi:type="dcterms:W3CDTF">2020-09-29T13:51:43Z</dcterms:created>
  <dcterms:modified xsi:type="dcterms:W3CDTF">2024-02-03T21:29:06Z</dcterms:modified>
</cp:coreProperties>
</file>