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j2FNsGAtJzWRnf/HByLbI4V6Z3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1FA44C-F228-4F5C-8731-3195737316C6}">
  <a:tblStyle styleId="{481FA44C-F228-4F5C-8731-3195737316C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16c3dc0cd6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 name="Google Shape;59;g116c3dc0cd6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 name="Google Shape;60;g116c3dc0cd6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2294e8de1e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22294e8de1e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42" name="Google Shape;142;g22294e8de1e_0_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294e8de1e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22294e8de1e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53" name="Google Shape;153;g22294e8de1e_0_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2294e8de1e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22294e8de1e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g22294e8de1e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2294e8de1e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22294e8de1e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22294e8de1e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2294e8de1e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22294e8de1e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lang="en-US">
                <a:latin typeface="Arial"/>
                <a:ea typeface="Arial"/>
                <a:cs typeface="Arial"/>
                <a:sym typeface="Arial"/>
              </a:rPr>
              <a:t>Top row lists organizations. First column lists key audiences. Caveat that most of you in this room will spend a portion of your time seeing patients. Practicing physician means someone whose primary role is patient care and may only be involved in teaching as a volunteer preceptor.</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98" name="Google Shape;98;g22294e8de1e_0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2294e8de1e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22294e8de1e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lang="en-US">
                <a:latin typeface="Arial"/>
                <a:ea typeface="Arial"/>
                <a:cs typeface="Arial"/>
                <a:sym typeface="Arial"/>
              </a:rPr>
              <a:t>Advocacy is a relatively new priority for ABFM. Won’t be involved in lobbying but definitely have an interest in shaping policy related to workforce and quality.</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07" name="Google Shape;107;g22294e8de1e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2294e8de1e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22294e8de1e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22294e8de1e_0_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2294e8de1e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22294e8de1e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lang="en-US">
                <a:latin typeface="Arial"/>
                <a:ea typeface="Arial"/>
                <a:cs typeface="Arial"/>
                <a:sym typeface="Arial"/>
              </a:rPr>
              <a:t>Discuss how we operate jointly for legislative </a:t>
            </a:r>
            <a:r>
              <a:rPr lang="en-US">
                <a:latin typeface="Arial"/>
                <a:ea typeface="Arial"/>
                <a:cs typeface="Arial"/>
                <a:sym typeface="Arial"/>
              </a:rPr>
              <a:t>policies</a:t>
            </a:r>
            <a:r>
              <a:rPr lang="en-US">
                <a:latin typeface="Arial"/>
                <a:ea typeface="Arial"/>
                <a:cs typeface="Arial"/>
                <a:sym typeface="Arial"/>
              </a:rPr>
              <a:t> related to academic FM. Imagine how we would look to Hill staff if we were lobbying for the same things but had different stances? Not very effective. ABFM just joined AFMAC.</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lang="en-US">
                <a:latin typeface="Arial"/>
                <a:ea typeface="Arial"/>
                <a:cs typeface="Arial"/>
                <a:sym typeface="Arial"/>
              </a:rPr>
              <a:t>AAFP has its own legislative priorities beyond academic issues – payment reform, RUC, FamMedPac</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24" name="Google Shape;124;g22294e8de1e_0_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2294e8de1e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22294e8de1e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33" name="Google Shape;133;g22294e8de1e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5"/>
          <p:cNvSpPr txBox="1"/>
          <p:nvPr>
            <p:ph type="title"/>
          </p:nvPr>
        </p:nvSpPr>
        <p:spPr>
          <a:xfrm>
            <a:off x="2709042" y="412532"/>
            <a:ext cx="10239704" cy="64124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body"/>
          </p:nvPr>
        </p:nvSpPr>
        <p:spPr>
          <a:xfrm>
            <a:off x="838200" y="1253331"/>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 name="Shape 18"/>
        <p:cNvGrpSpPr/>
        <p:nvPr/>
      </p:nvGrpSpPr>
      <p:grpSpPr>
        <a:xfrm>
          <a:off x="0" y="0"/>
          <a:ext cx="0" cy="0"/>
          <a:chOff x="0" y="0"/>
          <a:chExt cx="0" cy="0"/>
        </a:xfrm>
      </p:grpSpPr>
      <p:sp>
        <p:nvSpPr>
          <p:cNvPr id="19" name="Google Shape;19;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 name="Google Shape;21;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 name="Google Shape;23;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 name="Shape 31"/>
        <p:cNvGrpSpPr/>
        <p:nvPr/>
      </p:nvGrpSpPr>
      <p:grpSpPr>
        <a:xfrm>
          <a:off x="0" y="0"/>
          <a:ext cx="0" cy="0"/>
          <a:chOff x="0" y="0"/>
          <a:chExt cx="0" cy="0"/>
        </a:xfrm>
      </p:grpSpPr>
      <p:sp>
        <p:nvSpPr>
          <p:cNvPr id="32" name="Google Shape;32;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4" name="Google Shape;34;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 name="Google Shape;3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 name="Google Shape;3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 name="Google Shape;3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8" name="Shape 38"/>
        <p:cNvGrpSpPr/>
        <p:nvPr/>
      </p:nvGrpSpPr>
      <p:grpSpPr>
        <a:xfrm>
          <a:off x="0" y="0"/>
          <a:ext cx="0" cy="0"/>
          <a:chOff x="0" y="0"/>
          <a:chExt cx="0" cy="0"/>
        </a:xfrm>
      </p:grpSpPr>
      <p:sp>
        <p:nvSpPr>
          <p:cNvPr id="39" name="Google Shape;3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2"/>
          <p:cNvSpPr/>
          <p:nvPr>
            <p:ph idx="2" type="pic"/>
          </p:nvPr>
        </p:nvSpPr>
        <p:spPr>
          <a:xfrm>
            <a:off x="5183188" y="987425"/>
            <a:ext cx="6172200" cy="4873625"/>
          </a:xfrm>
          <a:prstGeom prst="rect">
            <a:avLst/>
          </a:prstGeom>
          <a:noFill/>
          <a:ln>
            <a:noFill/>
          </a:ln>
        </p:spPr>
      </p:sp>
      <p:sp>
        <p:nvSpPr>
          <p:cNvPr id="41" name="Google Shape;41;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2" name="Google Shape;4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 name="Google Shape;4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 name="Google Shape;4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5" name="Shape 45"/>
        <p:cNvGrpSpPr/>
        <p:nvPr/>
      </p:nvGrpSpPr>
      <p:grpSpPr>
        <a:xfrm>
          <a:off x="0" y="0"/>
          <a:ext cx="0" cy="0"/>
          <a:chOff x="0" y="0"/>
          <a:chExt cx="0" cy="0"/>
        </a:xfrm>
      </p:grpSpPr>
      <p:sp>
        <p:nvSpPr>
          <p:cNvPr id="46" name="Google Shape;4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9" name="Google Shape;4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 name="Shape 51"/>
        <p:cNvGrpSpPr/>
        <p:nvPr/>
      </p:nvGrpSpPr>
      <p:grpSpPr>
        <a:xfrm>
          <a:off x="0" y="0"/>
          <a:ext cx="0" cy="0"/>
          <a:chOff x="0" y="0"/>
          <a:chExt cx="0" cy="0"/>
        </a:xfrm>
      </p:grpSpPr>
      <p:sp>
        <p:nvSpPr>
          <p:cNvPr id="52" name="Google Shape;52;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idx="1" type="body"/>
          </p:nvPr>
        </p:nvSpPr>
        <p:spPr>
          <a:xfrm>
            <a:off x="838200" y="1508741"/>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11"/>
          <p:cNvSpPr/>
          <p:nvPr/>
        </p:nvSpPr>
        <p:spPr>
          <a:xfrm>
            <a:off x="2709350" y="483800"/>
            <a:ext cx="9264900" cy="532200"/>
          </a:xfrm>
          <a:prstGeom prst="rect">
            <a:avLst/>
          </a:prstGeom>
          <a:solidFill>
            <a:srgbClr val="3585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 name="Google Shape;12;p11"/>
          <p:cNvCxnSpPr/>
          <p:nvPr/>
        </p:nvCxnSpPr>
        <p:spPr>
          <a:xfrm flipH="1" rot="10800000">
            <a:off x="640925" y="6156625"/>
            <a:ext cx="10982700" cy="19200"/>
          </a:xfrm>
          <a:prstGeom prst="straightConnector1">
            <a:avLst/>
          </a:prstGeom>
          <a:noFill/>
          <a:ln cap="flat" cmpd="sng" w="19050">
            <a:solidFill>
              <a:srgbClr val="366E51"/>
            </a:solidFill>
            <a:prstDash val="solid"/>
            <a:round/>
            <a:headEnd len="sm" w="sm" type="none"/>
            <a:tailEnd len="sm" w="sm" type="none"/>
          </a:ln>
        </p:spPr>
      </p:cxnSp>
      <p:pic>
        <p:nvPicPr>
          <p:cNvPr id="13" name="Google Shape;13;p11"/>
          <p:cNvPicPr preferRelativeResize="0"/>
          <p:nvPr/>
        </p:nvPicPr>
        <p:blipFill rotWithShape="1">
          <a:blip r:embed="rId1">
            <a:alphaModFix/>
          </a:blip>
          <a:srcRect b="0" l="0" r="0" t="0"/>
          <a:stretch/>
        </p:blipFill>
        <p:spPr>
          <a:xfrm>
            <a:off x="141898" y="136848"/>
            <a:ext cx="2497500" cy="879150"/>
          </a:xfrm>
          <a:prstGeom prst="rect">
            <a:avLst/>
          </a:prstGeom>
          <a:noFill/>
          <a:ln>
            <a:noFill/>
          </a:ln>
        </p:spPr>
      </p:pic>
      <p:sp>
        <p:nvSpPr>
          <p:cNvPr id="14" name="Google Shape;14;p11"/>
          <p:cNvSpPr txBox="1"/>
          <p:nvPr>
            <p:ph type="title"/>
          </p:nvPr>
        </p:nvSpPr>
        <p:spPr>
          <a:xfrm>
            <a:off x="2709350" y="365126"/>
            <a:ext cx="8644450" cy="748972"/>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116c3dc0cd6_0_6"/>
          <p:cNvSpPr txBox="1"/>
          <p:nvPr/>
        </p:nvSpPr>
        <p:spPr>
          <a:xfrm>
            <a:off x="955475" y="2127200"/>
            <a:ext cx="10525800" cy="277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0"/>
              <a:buFont typeface="Arial"/>
              <a:buNone/>
            </a:pPr>
            <a:r>
              <a:rPr b="1" lang="en-US" sz="5600">
                <a:solidFill>
                  <a:srgbClr val="366E51"/>
                </a:solidFill>
                <a:latin typeface="Times New Roman"/>
                <a:ea typeface="Times New Roman"/>
                <a:cs typeface="Times New Roman"/>
                <a:sym typeface="Times New Roman"/>
              </a:rPr>
              <a:t>Alphabet Soup: Who Are All of These Family Medicine Organizations</a:t>
            </a:r>
            <a:endParaRPr b="1" sz="8100" u="none" cap="none" strike="noStrike">
              <a:solidFill>
                <a:srgbClr val="366E51"/>
              </a:solidFill>
              <a:latin typeface="Times New Roman"/>
              <a:ea typeface="Times New Roman"/>
              <a:cs typeface="Times New Roman"/>
              <a:sym typeface="Times New Roman"/>
            </a:endParaRPr>
          </a:p>
        </p:txBody>
      </p:sp>
      <p:cxnSp>
        <p:nvCxnSpPr>
          <p:cNvPr id="63" name="Google Shape;63;g116c3dc0cd6_0_6"/>
          <p:cNvCxnSpPr/>
          <p:nvPr/>
        </p:nvCxnSpPr>
        <p:spPr>
          <a:xfrm flipH="1" rot="10800000">
            <a:off x="640925" y="6156625"/>
            <a:ext cx="10982700" cy="19200"/>
          </a:xfrm>
          <a:prstGeom prst="straightConnector1">
            <a:avLst/>
          </a:prstGeom>
          <a:noFill/>
          <a:ln cap="flat" cmpd="sng" w="19050">
            <a:solidFill>
              <a:srgbClr val="366E51"/>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2294e8de1e_0_98"/>
          <p:cNvSpPr/>
          <p:nvPr/>
        </p:nvSpPr>
        <p:spPr>
          <a:xfrm>
            <a:off x="2709350" y="483800"/>
            <a:ext cx="9264900" cy="532200"/>
          </a:xfrm>
          <a:prstGeom prst="rect">
            <a:avLst/>
          </a:prstGeom>
          <a:solidFill>
            <a:srgbClr val="3585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g22294e8de1e_0_98"/>
          <p:cNvSpPr txBox="1"/>
          <p:nvPr>
            <p:ph type="title"/>
          </p:nvPr>
        </p:nvSpPr>
        <p:spPr>
          <a:xfrm>
            <a:off x="-229350" y="1016000"/>
            <a:ext cx="12650700" cy="8793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4000">
                <a:solidFill>
                  <a:srgbClr val="366E51"/>
                </a:solidFill>
                <a:latin typeface="Times New Roman"/>
                <a:ea typeface="Times New Roman"/>
                <a:cs typeface="Times New Roman"/>
                <a:sym typeface="Times New Roman"/>
              </a:rPr>
              <a:t>ADFM Advocacy - </a:t>
            </a:r>
            <a:r>
              <a:rPr b="1" i="1" lang="en-US" sz="4000">
                <a:solidFill>
                  <a:srgbClr val="366E51"/>
                </a:solidFill>
                <a:latin typeface="Times New Roman"/>
                <a:ea typeface="Times New Roman"/>
                <a:cs typeface="Times New Roman"/>
                <a:sym typeface="Times New Roman"/>
              </a:rPr>
              <a:t>Working Together</a:t>
            </a:r>
            <a:r>
              <a:rPr b="1" i="1" lang="en-US" sz="4000">
                <a:solidFill>
                  <a:srgbClr val="366E51"/>
                </a:solidFill>
                <a:latin typeface="Times New Roman"/>
                <a:ea typeface="Times New Roman"/>
                <a:cs typeface="Times New Roman"/>
                <a:sym typeface="Times New Roman"/>
              </a:rPr>
              <a:t> </a:t>
            </a:r>
            <a:endParaRPr b="1" i="1" sz="4000">
              <a:solidFill>
                <a:srgbClr val="366E51"/>
              </a:solidFill>
              <a:latin typeface="Times New Roman"/>
              <a:ea typeface="Times New Roman"/>
              <a:cs typeface="Times New Roman"/>
              <a:sym typeface="Times New Roman"/>
            </a:endParaRPr>
          </a:p>
        </p:txBody>
      </p:sp>
      <p:pic>
        <p:nvPicPr>
          <p:cNvPr id="146" name="Google Shape;146;g22294e8de1e_0_98"/>
          <p:cNvPicPr preferRelativeResize="0"/>
          <p:nvPr/>
        </p:nvPicPr>
        <p:blipFill rotWithShape="1">
          <a:blip r:embed="rId3">
            <a:alphaModFix/>
          </a:blip>
          <a:srcRect b="0" l="0" r="0" t="0"/>
          <a:stretch/>
        </p:blipFill>
        <p:spPr>
          <a:xfrm>
            <a:off x="141898" y="136848"/>
            <a:ext cx="2497500" cy="879150"/>
          </a:xfrm>
          <a:prstGeom prst="rect">
            <a:avLst/>
          </a:prstGeom>
          <a:noFill/>
          <a:ln>
            <a:noFill/>
          </a:ln>
        </p:spPr>
      </p:pic>
      <p:sp>
        <p:nvSpPr>
          <p:cNvPr id="147" name="Google Shape;147;g22294e8de1e_0_98"/>
          <p:cNvSpPr txBox="1"/>
          <p:nvPr/>
        </p:nvSpPr>
        <p:spPr>
          <a:xfrm>
            <a:off x="838525" y="2714725"/>
            <a:ext cx="3073200" cy="2130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1600">
                <a:latin typeface="Times New Roman"/>
                <a:ea typeface="Times New Roman"/>
                <a:cs typeface="Times New Roman"/>
                <a:sym typeface="Times New Roman"/>
              </a:rPr>
              <a:t>ADFM supports the CAFM Washington office; Nina DeJonghe is Director of Government Relations, representing ADFM and the other CAFM organizations on key academic family medicine issues.</a:t>
            </a:r>
            <a:endParaRPr sz="1600">
              <a:latin typeface="Times New Roman"/>
              <a:ea typeface="Times New Roman"/>
              <a:cs typeface="Times New Roman"/>
              <a:sym typeface="Times New Roman"/>
            </a:endParaRPr>
          </a:p>
        </p:txBody>
      </p:sp>
      <p:sp>
        <p:nvSpPr>
          <p:cNvPr id="148" name="Google Shape;148;g22294e8de1e_0_98"/>
          <p:cNvSpPr txBox="1"/>
          <p:nvPr/>
        </p:nvSpPr>
        <p:spPr>
          <a:xfrm>
            <a:off x="4178050" y="2714725"/>
            <a:ext cx="3073200" cy="2130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6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en-US" sz="1600">
                <a:latin typeface="Times New Roman"/>
                <a:ea typeface="Times New Roman"/>
                <a:cs typeface="Times New Roman"/>
                <a:sym typeface="Times New Roman"/>
              </a:rPr>
              <a:t>ADFM supports our departments to help them develop their advocacy efforts and skills in this area.</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600">
              <a:latin typeface="Times New Roman"/>
              <a:ea typeface="Times New Roman"/>
              <a:cs typeface="Times New Roman"/>
              <a:sym typeface="Times New Roman"/>
            </a:endParaRPr>
          </a:p>
        </p:txBody>
      </p:sp>
      <p:sp>
        <p:nvSpPr>
          <p:cNvPr id="149" name="Google Shape;149;g22294e8de1e_0_98"/>
          <p:cNvSpPr txBox="1"/>
          <p:nvPr/>
        </p:nvSpPr>
        <p:spPr>
          <a:xfrm>
            <a:off x="7517575" y="2714725"/>
            <a:ext cx="3073200" cy="2130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sz="16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en-US" sz="1600">
                <a:latin typeface="Times New Roman"/>
                <a:ea typeface="Times New Roman"/>
                <a:cs typeface="Times New Roman"/>
                <a:sym typeface="Times New Roman"/>
              </a:rPr>
              <a:t>Works as part of AFMAC to develop unified family medicine policy on key academic family medicine issues.</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6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2294e8de1e_0_81"/>
          <p:cNvSpPr/>
          <p:nvPr/>
        </p:nvSpPr>
        <p:spPr>
          <a:xfrm>
            <a:off x="2709350" y="483800"/>
            <a:ext cx="9264900" cy="532200"/>
          </a:xfrm>
          <a:prstGeom prst="rect">
            <a:avLst/>
          </a:prstGeom>
          <a:solidFill>
            <a:srgbClr val="3585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22294e8de1e_0_81"/>
          <p:cNvSpPr txBox="1"/>
          <p:nvPr>
            <p:ph type="title"/>
          </p:nvPr>
        </p:nvSpPr>
        <p:spPr>
          <a:xfrm>
            <a:off x="-229350" y="1016000"/>
            <a:ext cx="12650700" cy="8793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4000">
                <a:solidFill>
                  <a:srgbClr val="366E51"/>
                </a:solidFill>
                <a:latin typeface="Times New Roman"/>
                <a:ea typeface="Times New Roman"/>
                <a:cs typeface="Times New Roman"/>
                <a:sym typeface="Times New Roman"/>
              </a:rPr>
              <a:t>Other Collaborative Efforts </a:t>
            </a:r>
            <a:endParaRPr b="1" sz="4000">
              <a:solidFill>
                <a:srgbClr val="366E51"/>
              </a:solidFill>
              <a:latin typeface="Times New Roman"/>
              <a:ea typeface="Times New Roman"/>
              <a:cs typeface="Times New Roman"/>
              <a:sym typeface="Times New Roman"/>
            </a:endParaRPr>
          </a:p>
        </p:txBody>
      </p:sp>
      <p:pic>
        <p:nvPicPr>
          <p:cNvPr id="157" name="Google Shape;157;g22294e8de1e_0_81"/>
          <p:cNvPicPr preferRelativeResize="0"/>
          <p:nvPr/>
        </p:nvPicPr>
        <p:blipFill rotWithShape="1">
          <a:blip r:embed="rId3">
            <a:alphaModFix/>
          </a:blip>
          <a:srcRect b="0" l="0" r="0" t="0"/>
          <a:stretch/>
        </p:blipFill>
        <p:spPr>
          <a:xfrm>
            <a:off x="141898" y="136848"/>
            <a:ext cx="2497500" cy="879150"/>
          </a:xfrm>
          <a:prstGeom prst="rect">
            <a:avLst/>
          </a:prstGeom>
          <a:noFill/>
          <a:ln>
            <a:noFill/>
          </a:ln>
        </p:spPr>
      </p:pic>
      <p:sp>
        <p:nvSpPr>
          <p:cNvPr id="158" name="Google Shape;158;g22294e8de1e_0_81"/>
          <p:cNvSpPr txBox="1"/>
          <p:nvPr>
            <p:ph idx="1" type="body"/>
          </p:nvPr>
        </p:nvSpPr>
        <p:spPr>
          <a:xfrm>
            <a:off x="328800" y="1946425"/>
            <a:ext cx="11534400" cy="4382400"/>
          </a:xfrm>
          <a:prstGeom prst="rect">
            <a:avLst/>
          </a:prstGeom>
        </p:spPr>
        <p:txBody>
          <a:bodyPr anchorCtr="0" anchor="t" bIns="45700" lIns="91425" spcFirstLastPara="1" rIns="91425" wrap="square" tIns="45700">
            <a:normAutofit/>
          </a:bodyPr>
          <a:lstStyle/>
          <a:p>
            <a:pPr indent="-387350" lvl="0" marL="457200" rtl="0" algn="l">
              <a:spcBef>
                <a:spcPts val="800"/>
              </a:spcBef>
              <a:spcAft>
                <a:spcPts val="0"/>
              </a:spcAft>
              <a:buSzPts val="2500"/>
              <a:buFont typeface="Times New Roman"/>
              <a:buChar char="•"/>
            </a:pPr>
            <a:r>
              <a:rPr b="1" lang="en-US" sz="2500">
                <a:latin typeface="Times New Roman"/>
                <a:ea typeface="Times New Roman"/>
                <a:cs typeface="Times New Roman"/>
                <a:sym typeface="Times New Roman"/>
              </a:rPr>
              <a:t>Family Medicine for America’s Health</a:t>
            </a:r>
            <a:endParaRPr b="1" sz="2500">
              <a:latin typeface="Times New Roman"/>
              <a:ea typeface="Times New Roman"/>
              <a:cs typeface="Times New Roman"/>
              <a:sym typeface="Times New Roman"/>
            </a:endParaRPr>
          </a:p>
          <a:p>
            <a:pPr indent="-361950" lvl="1" marL="914400" rtl="0" algn="l">
              <a:spcBef>
                <a:spcPts val="0"/>
              </a:spcBef>
              <a:spcAft>
                <a:spcPts val="0"/>
              </a:spcAft>
              <a:buSzPts val="2100"/>
              <a:buFont typeface="Times New Roman"/>
              <a:buChar char="•"/>
            </a:pPr>
            <a:r>
              <a:rPr lang="en-US" sz="2100">
                <a:latin typeface="Times New Roman"/>
                <a:ea typeface="Times New Roman"/>
                <a:cs typeface="Times New Roman"/>
                <a:sym typeface="Times New Roman"/>
              </a:rPr>
              <a:t>Cosponsored by STFM, AAFP, AAFP Foundation, ABFM, ADFM, AFMRD, NAPCRG, and the American College of Osteopathic Family Physicians</a:t>
            </a:r>
            <a:endParaRPr sz="2100">
              <a:latin typeface="Times New Roman"/>
              <a:ea typeface="Times New Roman"/>
              <a:cs typeface="Times New Roman"/>
              <a:sym typeface="Times New Roman"/>
            </a:endParaRPr>
          </a:p>
          <a:p>
            <a:pPr indent="-361950" lvl="1" marL="914400" rtl="0" algn="l">
              <a:spcBef>
                <a:spcPts val="0"/>
              </a:spcBef>
              <a:spcAft>
                <a:spcPts val="0"/>
              </a:spcAft>
              <a:buSzPts val="2100"/>
              <a:buFont typeface="Times New Roman"/>
              <a:buChar char="•"/>
            </a:pPr>
            <a:r>
              <a:rPr lang="en-US" sz="2100">
                <a:latin typeface="Times New Roman"/>
                <a:ea typeface="Times New Roman"/>
                <a:cs typeface="Times New Roman"/>
                <a:sym typeface="Times New Roman"/>
              </a:rPr>
              <a:t>5-year initiative (ended May 2019) to drive continued improvement of the US health care system and demonstrate the value of true primary care.</a:t>
            </a:r>
            <a:endParaRPr sz="2100">
              <a:latin typeface="Times New Roman"/>
              <a:ea typeface="Times New Roman"/>
              <a:cs typeface="Times New Roman"/>
              <a:sym typeface="Times New Roman"/>
            </a:endParaRPr>
          </a:p>
          <a:p>
            <a:pPr indent="-387350" lvl="0" marL="457200" rtl="0" algn="l">
              <a:spcBef>
                <a:spcPts val="0"/>
              </a:spcBef>
              <a:spcAft>
                <a:spcPts val="0"/>
              </a:spcAft>
              <a:buSzPts val="2500"/>
              <a:buFont typeface="Times New Roman"/>
              <a:buChar char="•"/>
            </a:pPr>
            <a:r>
              <a:rPr b="1" i="1" lang="en-US" sz="2500">
                <a:latin typeface="Times New Roman"/>
                <a:ea typeface="Times New Roman"/>
                <a:cs typeface="Times New Roman"/>
                <a:sym typeface="Times New Roman"/>
              </a:rPr>
              <a:t>Annals of Family Medicine</a:t>
            </a:r>
            <a:endParaRPr b="1" i="1" sz="2500">
              <a:latin typeface="Times New Roman"/>
              <a:ea typeface="Times New Roman"/>
              <a:cs typeface="Times New Roman"/>
              <a:sym typeface="Times New Roman"/>
            </a:endParaRPr>
          </a:p>
          <a:p>
            <a:pPr indent="-361950" lvl="1" marL="914400" rtl="0" algn="l">
              <a:spcBef>
                <a:spcPts val="0"/>
              </a:spcBef>
              <a:spcAft>
                <a:spcPts val="0"/>
              </a:spcAft>
              <a:buSzPts val="2100"/>
              <a:buFont typeface="Times New Roman"/>
              <a:buChar char="•"/>
            </a:pPr>
            <a:r>
              <a:rPr lang="en-US" sz="2100">
                <a:solidFill>
                  <a:srgbClr val="44546A"/>
                </a:solidFill>
                <a:latin typeface="Times New Roman"/>
                <a:ea typeface="Times New Roman"/>
                <a:cs typeface="Times New Roman"/>
                <a:sym typeface="Times New Roman"/>
              </a:rPr>
              <a:t>C</a:t>
            </a:r>
            <a:r>
              <a:rPr lang="en-US" sz="2100">
                <a:latin typeface="Times New Roman"/>
                <a:ea typeface="Times New Roman"/>
                <a:cs typeface="Times New Roman"/>
                <a:sym typeface="Times New Roman"/>
              </a:rPr>
              <a:t>osponsored by STFM, AAFP, ABFM, ADFM, AFMRD, NAPCRG, and the College of FP of Canada</a:t>
            </a:r>
            <a:endParaRPr b="1" sz="21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p:nvPr/>
        </p:nvSpPr>
        <p:spPr>
          <a:xfrm>
            <a:off x="2709350" y="483800"/>
            <a:ext cx="9264900" cy="532200"/>
          </a:xfrm>
          <a:prstGeom prst="rect">
            <a:avLst/>
          </a:prstGeom>
          <a:solidFill>
            <a:srgbClr val="3585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3"/>
          <p:cNvSpPr txBox="1"/>
          <p:nvPr>
            <p:ph type="title"/>
          </p:nvPr>
        </p:nvSpPr>
        <p:spPr>
          <a:xfrm>
            <a:off x="838200" y="1158625"/>
            <a:ext cx="10515600" cy="532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35897"/>
              <a:buFont typeface="Calibri"/>
              <a:buNone/>
            </a:pPr>
            <a:r>
              <a:rPr b="1" lang="en-US" sz="3900">
                <a:solidFill>
                  <a:srgbClr val="366E51"/>
                </a:solidFill>
                <a:latin typeface="Times New Roman"/>
                <a:ea typeface="Times New Roman"/>
                <a:cs typeface="Times New Roman"/>
                <a:sym typeface="Times New Roman"/>
              </a:rPr>
              <a:t>The Family Missions…(not including Foundations)</a:t>
            </a:r>
            <a:endParaRPr b="1" sz="3900">
              <a:solidFill>
                <a:srgbClr val="366E51"/>
              </a:solidFill>
              <a:latin typeface="Times New Roman"/>
              <a:ea typeface="Times New Roman"/>
              <a:cs typeface="Times New Roman"/>
              <a:sym typeface="Times New Roman"/>
            </a:endParaRPr>
          </a:p>
        </p:txBody>
      </p:sp>
      <p:cxnSp>
        <p:nvCxnSpPr>
          <p:cNvPr id="71" name="Google Shape;71;p3"/>
          <p:cNvCxnSpPr/>
          <p:nvPr/>
        </p:nvCxnSpPr>
        <p:spPr>
          <a:xfrm flipH="1" rot="10800000">
            <a:off x="640925" y="6156625"/>
            <a:ext cx="10982700" cy="19200"/>
          </a:xfrm>
          <a:prstGeom prst="straightConnector1">
            <a:avLst/>
          </a:prstGeom>
          <a:noFill/>
          <a:ln cap="flat" cmpd="sng" w="19050">
            <a:solidFill>
              <a:srgbClr val="366E51"/>
            </a:solidFill>
            <a:prstDash val="solid"/>
            <a:round/>
            <a:headEnd len="sm" w="sm" type="none"/>
            <a:tailEnd len="sm" w="sm" type="none"/>
          </a:ln>
        </p:spPr>
      </p:cxnSp>
      <p:pic>
        <p:nvPicPr>
          <p:cNvPr id="72" name="Google Shape;72;p3"/>
          <p:cNvPicPr preferRelativeResize="0"/>
          <p:nvPr/>
        </p:nvPicPr>
        <p:blipFill rotWithShape="1">
          <a:blip r:embed="rId3">
            <a:alphaModFix/>
          </a:blip>
          <a:srcRect b="0" l="0" r="0" t="0"/>
          <a:stretch/>
        </p:blipFill>
        <p:spPr>
          <a:xfrm>
            <a:off x="141898" y="136848"/>
            <a:ext cx="2497500" cy="879150"/>
          </a:xfrm>
          <a:prstGeom prst="rect">
            <a:avLst/>
          </a:prstGeom>
          <a:noFill/>
          <a:ln>
            <a:noFill/>
          </a:ln>
        </p:spPr>
      </p:pic>
      <p:sp>
        <p:nvSpPr>
          <p:cNvPr id="73" name="Google Shape;73;p3"/>
          <p:cNvSpPr txBox="1"/>
          <p:nvPr>
            <p:ph idx="1" type="body"/>
          </p:nvPr>
        </p:nvSpPr>
        <p:spPr>
          <a:xfrm>
            <a:off x="640925" y="2201175"/>
            <a:ext cx="10358400" cy="31023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800"/>
              </a:spcBef>
              <a:spcAft>
                <a:spcPts val="0"/>
              </a:spcAft>
              <a:buClr>
                <a:schemeClr val="dk1"/>
              </a:buClr>
              <a:buSzPts val="1100"/>
              <a:buFont typeface="Arial"/>
              <a:buNone/>
            </a:pPr>
            <a:r>
              <a:rPr lang="en-US" sz="2200">
                <a:solidFill>
                  <a:srgbClr val="44546A"/>
                </a:solidFill>
                <a:latin typeface="Times New Roman"/>
                <a:ea typeface="Times New Roman"/>
                <a:cs typeface="Times New Roman"/>
                <a:sym typeface="Times New Roman"/>
              </a:rPr>
              <a:t>•</a:t>
            </a:r>
            <a:r>
              <a:rPr b="1" lang="en-US" sz="2200">
                <a:latin typeface="Times New Roman"/>
                <a:ea typeface="Times New Roman"/>
                <a:cs typeface="Times New Roman"/>
                <a:sym typeface="Times New Roman"/>
              </a:rPr>
              <a:t>American Academy of Family Physicians (AAFP):</a:t>
            </a:r>
            <a:r>
              <a:rPr lang="en-US" sz="2200">
                <a:latin typeface="Times New Roman"/>
                <a:ea typeface="Times New Roman"/>
                <a:cs typeface="Times New Roman"/>
                <a:sym typeface="Times New Roman"/>
              </a:rPr>
              <a:t> </a:t>
            </a:r>
            <a:r>
              <a:rPr lang="en-US" sz="2200">
                <a:solidFill>
                  <a:srgbClr val="C00000"/>
                </a:solidFill>
                <a:latin typeface="Times New Roman"/>
                <a:ea typeface="Times New Roman"/>
                <a:cs typeface="Times New Roman"/>
                <a:sym typeface="Times New Roman"/>
              </a:rPr>
              <a:t>To improve the health of patients, families, and communities </a:t>
            </a:r>
            <a:r>
              <a:rPr lang="en-US" sz="2200">
                <a:latin typeface="Times New Roman"/>
                <a:ea typeface="Times New Roman"/>
                <a:cs typeface="Times New Roman"/>
                <a:sym typeface="Times New Roman"/>
              </a:rPr>
              <a:t>by serving the needs of members with professionalism and creativity</a:t>
            </a:r>
            <a:endParaRPr sz="2200">
              <a:latin typeface="Times New Roman"/>
              <a:ea typeface="Times New Roman"/>
              <a:cs typeface="Times New Roman"/>
              <a:sym typeface="Times New Roman"/>
            </a:endParaRPr>
          </a:p>
          <a:p>
            <a:pPr indent="0" lvl="0" marL="0" rtl="0" algn="l">
              <a:lnSpc>
                <a:spcPct val="80000"/>
              </a:lnSpc>
              <a:spcBef>
                <a:spcPts val="800"/>
              </a:spcBef>
              <a:spcAft>
                <a:spcPts val="0"/>
              </a:spcAft>
              <a:buClr>
                <a:schemeClr val="dk1"/>
              </a:buClr>
              <a:buSzPts val="1100"/>
              <a:buFont typeface="Arial"/>
              <a:buNone/>
            </a:pPr>
            <a:r>
              <a:rPr lang="en-US" sz="2200">
                <a:solidFill>
                  <a:srgbClr val="44546A"/>
                </a:solidFill>
                <a:latin typeface="Times New Roman"/>
                <a:ea typeface="Times New Roman"/>
                <a:cs typeface="Times New Roman"/>
                <a:sym typeface="Times New Roman"/>
              </a:rPr>
              <a:t>•</a:t>
            </a:r>
            <a:r>
              <a:rPr b="1" lang="en-US" sz="2200">
                <a:latin typeface="Times New Roman"/>
                <a:ea typeface="Times New Roman"/>
                <a:cs typeface="Times New Roman"/>
                <a:sym typeface="Times New Roman"/>
              </a:rPr>
              <a:t>American Board of Family Medicine (ABFM): </a:t>
            </a:r>
            <a:r>
              <a:rPr lang="en-US" sz="2200">
                <a:solidFill>
                  <a:srgbClr val="C00000"/>
                </a:solidFill>
                <a:latin typeface="Times New Roman"/>
                <a:ea typeface="Times New Roman"/>
                <a:cs typeface="Times New Roman"/>
                <a:sym typeface="Times New Roman"/>
              </a:rPr>
              <a:t>To promote excellence in medical care through educational and scientific initiatives. </a:t>
            </a:r>
            <a:r>
              <a:rPr lang="en-US" sz="2200">
                <a:latin typeface="Times New Roman"/>
                <a:ea typeface="Times New Roman"/>
                <a:cs typeface="Times New Roman"/>
                <a:sym typeface="Times New Roman"/>
              </a:rPr>
              <a:t>Through certification and maintenance of certification programs, the ABFM pursues its mission by establishing, maintaining, and measuring high standards of excellence in the specialty of family medicine.</a:t>
            </a:r>
            <a:endParaRPr sz="2200">
              <a:latin typeface="Times New Roman"/>
              <a:ea typeface="Times New Roman"/>
              <a:cs typeface="Times New Roman"/>
              <a:sym typeface="Times New Roman"/>
            </a:endParaRPr>
          </a:p>
          <a:p>
            <a:pPr indent="0" lvl="0" marL="0" rtl="0" algn="l">
              <a:lnSpc>
                <a:spcPct val="80000"/>
              </a:lnSpc>
              <a:spcBef>
                <a:spcPts val="800"/>
              </a:spcBef>
              <a:spcAft>
                <a:spcPts val="0"/>
              </a:spcAft>
              <a:buClr>
                <a:schemeClr val="dk1"/>
              </a:buClr>
              <a:buSzPts val="1100"/>
              <a:buFont typeface="Arial"/>
              <a:buNone/>
            </a:pPr>
            <a:r>
              <a:rPr lang="en-US" sz="2200">
                <a:solidFill>
                  <a:srgbClr val="44546A"/>
                </a:solidFill>
                <a:highlight>
                  <a:srgbClr val="FFF2CC"/>
                </a:highlight>
                <a:latin typeface="Times New Roman"/>
                <a:ea typeface="Times New Roman"/>
                <a:cs typeface="Times New Roman"/>
                <a:sym typeface="Times New Roman"/>
              </a:rPr>
              <a:t>•</a:t>
            </a:r>
            <a:r>
              <a:rPr b="1" lang="en-US" sz="2200">
                <a:highlight>
                  <a:srgbClr val="FFF2CC"/>
                </a:highlight>
                <a:latin typeface="Times New Roman"/>
                <a:ea typeface="Times New Roman"/>
                <a:cs typeface="Times New Roman"/>
                <a:sym typeface="Times New Roman"/>
              </a:rPr>
              <a:t>Association of Departments of Family Medicine (ADFM): </a:t>
            </a:r>
            <a:r>
              <a:rPr lang="en-US" sz="2200">
                <a:highlight>
                  <a:srgbClr val="FFF2CC"/>
                </a:highlight>
                <a:latin typeface="Times New Roman"/>
                <a:ea typeface="Times New Roman"/>
                <a:cs typeface="Times New Roman"/>
                <a:sym typeface="Times New Roman"/>
              </a:rPr>
              <a:t>ADFM is the </a:t>
            </a:r>
            <a:r>
              <a:rPr lang="en-US" sz="2200">
                <a:solidFill>
                  <a:srgbClr val="C00000"/>
                </a:solidFill>
                <a:highlight>
                  <a:srgbClr val="FFF2CC"/>
                </a:highlight>
                <a:latin typeface="Times New Roman"/>
                <a:ea typeface="Times New Roman"/>
                <a:cs typeface="Times New Roman"/>
                <a:sym typeface="Times New Roman"/>
              </a:rPr>
              <a:t>organization of departments of family medicine </a:t>
            </a:r>
            <a:r>
              <a:rPr lang="en-US" sz="2200">
                <a:highlight>
                  <a:srgbClr val="FFF2CC"/>
                </a:highlight>
                <a:latin typeface="Times New Roman"/>
                <a:ea typeface="Times New Roman"/>
                <a:cs typeface="Times New Roman"/>
                <a:sym typeface="Times New Roman"/>
              </a:rPr>
              <a:t>and is devoted to transforming care, education, and research to promote health equity and </a:t>
            </a:r>
            <a:r>
              <a:rPr lang="en-US" sz="2200">
                <a:solidFill>
                  <a:srgbClr val="C00000"/>
                </a:solidFill>
                <a:highlight>
                  <a:srgbClr val="FFF2CC"/>
                </a:highlight>
                <a:latin typeface="Times New Roman"/>
                <a:ea typeface="Times New Roman"/>
                <a:cs typeface="Times New Roman"/>
                <a:sym typeface="Times New Roman"/>
              </a:rPr>
              <a:t>improve the health of the nation</a:t>
            </a:r>
            <a:r>
              <a:rPr lang="en-US" sz="2200">
                <a:highlight>
                  <a:srgbClr val="FFF2CC"/>
                </a:highlight>
                <a:latin typeface="Times New Roman"/>
                <a:ea typeface="Times New Roman"/>
                <a:cs typeface="Times New Roman"/>
                <a:sym typeface="Times New Roman"/>
              </a:rPr>
              <a:t>. </a:t>
            </a:r>
            <a:endParaRPr sz="2200">
              <a:highlight>
                <a:srgbClr val="FFF2CC"/>
              </a:highlight>
              <a:latin typeface="Times New Roman"/>
              <a:ea typeface="Times New Roman"/>
              <a:cs typeface="Times New Roman"/>
              <a:sym typeface="Times New Roman"/>
            </a:endParaRPr>
          </a:p>
          <a:p>
            <a:pPr indent="-228600" lvl="0" marL="457200" rtl="0" algn="l">
              <a:lnSpc>
                <a:spcPct val="80000"/>
              </a:lnSpc>
              <a:spcBef>
                <a:spcPts val="1000"/>
              </a:spcBef>
              <a:spcAft>
                <a:spcPts val="0"/>
              </a:spcAft>
              <a:buClr>
                <a:schemeClr val="dk1"/>
              </a:buClr>
              <a:buSzPts val="1800"/>
              <a:buNone/>
            </a:pPr>
            <a:r>
              <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22294e8de1e_0_4"/>
          <p:cNvSpPr/>
          <p:nvPr/>
        </p:nvSpPr>
        <p:spPr>
          <a:xfrm>
            <a:off x="2709350" y="483800"/>
            <a:ext cx="9264900" cy="532200"/>
          </a:xfrm>
          <a:prstGeom prst="rect">
            <a:avLst/>
          </a:prstGeom>
          <a:solidFill>
            <a:srgbClr val="3585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g22294e8de1e_0_4"/>
          <p:cNvSpPr txBox="1"/>
          <p:nvPr>
            <p:ph type="title"/>
          </p:nvPr>
        </p:nvSpPr>
        <p:spPr>
          <a:xfrm>
            <a:off x="838200" y="1158625"/>
            <a:ext cx="10515600" cy="532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35897"/>
              <a:buFont typeface="Calibri"/>
              <a:buNone/>
            </a:pPr>
            <a:r>
              <a:rPr b="1" lang="en-US" sz="3900">
                <a:solidFill>
                  <a:srgbClr val="366E51"/>
                </a:solidFill>
                <a:latin typeface="Times New Roman"/>
                <a:ea typeface="Times New Roman"/>
                <a:cs typeface="Times New Roman"/>
                <a:sym typeface="Times New Roman"/>
              </a:rPr>
              <a:t>The Family Missions…(not including Foundations)</a:t>
            </a:r>
            <a:endParaRPr b="1" sz="3900">
              <a:solidFill>
                <a:srgbClr val="366E51"/>
              </a:solidFill>
              <a:latin typeface="Times New Roman"/>
              <a:ea typeface="Times New Roman"/>
              <a:cs typeface="Times New Roman"/>
              <a:sym typeface="Times New Roman"/>
            </a:endParaRPr>
          </a:p>
        </p:txBody>
      </p:sp>
      <p:cxnSp>
        <p:nvCxnSpPr>
          <p:cNvPr id="81" name="Google Shape;81;g22294e8de1e_0_4"/>
          <p:cNvCxnSpPr/>
          <p:nvPr/>
        </p:nvCxnSpPr>
        <p:spPr>
          <a:xfrm flipH="1" rot="10800000">
            <a:off x="640925" y="6156625"/>
            <a:ext cx="10982700" cy="19200"/>
          </a:xfrm>
          <a:prstGeom prst="straightConnector1">
            <a:avLst/>
          </a:prstGeom>
          <a:noFill/>
          <a:ln cap="flat" cmpd="sng" w="19050">
            <a:solidFill>
              <a:srgbClr val="366E51"/>
            </a:solidFill>
            <a:prstDash val="solid"/>
            <a:round/>
            <a:headEnd len="sm" w="sm" type="none"/>
            <a:tailEnd len="sm" w="sm" type="none"/>
          </a:ln>
        </p:spPr>
      </p:cxnSp>
      <p:pic>
        <p:nvPicPr>
          <p:cNvPr id="82" name="Google Shape;82;g22294e8de1e_0_4"/>
          <p:cNvPicPr preferRelativeResize="0"/>
          <p:nvPr/>
        </p:nvPicPr>
        <p:blipFill rotWithShape="1">
          <a:blip r:embed="rId3">
            <a:alphaModFix/>
          </a:blip>
          <a:srcRect b="0" l="0" r="0" t="0"/>
          <a:stretch/>
        </p:blipFill>
        <p:spPr>
          <a:xfrm>
            <a:off x="141898" y="136848"/>
            <a:ext cx="2497500" cy="879150"/>
          </a:xfrm>
          <a:prstGeom prst="rect">
            <a:avLst/>
          </a:prstGeom>
          <a:noFill/>
          <a:ln>
            <a:noFill/>
          </a:ln>
        </p:spPr>
      </p:pic>
      <p:sp>
        <p:nvSpPr>
          <p:cNvPr id="83" name="Google Shape;83;g22294e8de1e_0_4"/>
          <p:cNvSpPr txBox="1"/>
          <p:nvPr>
            <p:ph idx="1" type="body"/>
          </p:nvPr>
        </p:nvSpPr>
        <p:spPr>
          <a:xfrm>
            <a:off x="640925" y="1833450"/>
            <a:ext cx="10358400" cy="310230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Clr>
                <a:schemeClr val="dk1"/>
              </a:buClr>
              <a:buSzPts val="1100"/>
              <a:buNone/>
            </a:pPr>
            <a:r>
              <a:rPr lang="en-US">
                <a:solidFill>
                  <a:srgbClr val="44546A"/>
                </a:solidFill>
                <a:latin typeface="Times New Roman"/>
                <a:ea typeface="Times New Roman"/>
                <a:cs typeface="Times New Roman"/>
                <a:sym typeface="Times New Roman"/>
              </a:rPr>
              <a:t>•</a:t>
            </a:r>
            <a:r>
              <a:rPr b="1" lang="en-US">
                <a:latin typeface="Times New Roman"/>
                <a:ea typeface="Times New Roman"/>
                <a:cs typeface="Times New Roman"/>
                <a:sym typeface="Times New Roman"/>
              </a:rPr>
              <a:t>Association of Family Medicine Residency Directors (AFMRD): </a:t>
            </a:r>
            <a:r>
              <a:rPr lang="en-US">
                <a:latin typeface="Times New Roman"/>
                <a:ea typeface="Times New Roman"/>
                <a:cs typeface="Times New Roman"/>
                <a:sym typeface="Times New Roman"/>
              </a:rPr>
              <a:t>To inspire and empower </a:t>
            </a:r>
            <a:r>
              <a:rPr lang="en-US">
                <a:solidFill>
                  <a:srgbClr val="C00000"/>
                </a:solidFill>
                <a:latin typeface="Times New Roman"/>
                <a:ea typeface="Times New Roman"/>
                <a:cs typeface="Times New Roman"/>
                <a:sym typeface="Times New Roman"/>
              </a:rPr>
              <a:t>family medicine residency program directors </a:t>
            </a:r>
            <a:r>
              <a:rPr lang="en-US">
                <a:latin typeface="Times New Roman"/>
                <a:ea typeface="Times New Roman"/>
                <a:cs typeface="Times New Roman"/>
                <a:sym typeface="Times New Roman"/>
              </a:rPr>
              <a:t>to achieve excellence in family medicine residency training</a:t>
            </a:r>
            <a:endParaRPr>
              <a:latin typeface="Times New Roman"/>
              <a:ea typeface="Times New Roman"/>
              <a:cs typeface="Times New Roman"/>
              <a:sym typeface="Times New Roman"/>
            </a:endParaRPr>
          </a:p>
          <a:p>
            <a:pPr indent="0" lvl="0" marL="0" rtl="0" algn="l">
              <a:spcBef>
                <a:spcPts val="800"/>
              </a:spcBef>
              <a:spcAft>
                <a:spcPts val="0"/>
              </a:spcAft>
              <a:buClr>
                <a:schemeClr val="dk1"/>
              </a:buClr>
              <a:buSzPts val="1100"/>
              <a:buNone/>
            </a:pPr>
            <a:r>
              <a:rPr lang="en-US">
                <a:solidFill>
                  <a:srgbClr val="44546A"/>
                </a:solidFill>
                <a:latin typeface="Times New Roman"/>
                <a:ea typeface="Times New Roman"/>
                <a:cs typeface="Times New Roman"/>
                <a:sym typeface="Times New Roman"/>
              </a:rPr>
              <a:t>•</a:t>
            </a:r>
            <a:r>
              <a:rPr b="1" lang="en-US">
                <a:latin typeface="Times New Roman"/>
                <a:ea typeface="Times New Roman"/>
                <a:cs typeface="Times New Roman"/>
                <a:sym typeface="Times New Roman"/>
              </a:rPr>
              <a:t>North American Primary Care Research Group (NAPCRG): </a:t>
            </a:r>
            <a:r>
              <a:rPr lang="en-US">
                <a:latin typeface="Times New Roman"/>
                <a:ea typeface="Times New Roman"/>
                <a:cs typeface="Times New Roman"/>
                <a:sym typeface="Times New Roman"/>
              </a:rPr>
              <a:t>To develop, disseminate, advocate for, and </a:t>
            </a:r>
            <a:r>
              <a:rPr lang="en-US">
                <a:solidFill>
                  <a:srgbClr val="C00000"/>
                </a:solidFill>
                <a:latin typeface="Times New Roman"/>
                <a:ea typeface="Times New Roman"/>
                <a:cs typeface="Times New Roman"/>
                <a:sym typeface="Times New Roman"/>
              </a:rPr>
              <a:t>promote new knowledge regarding primary care</a:t>
            </a:r>
            <a:endParaRPr>
              <a:solidFill>
                <a:srgbClr val="C00000"/>
              </a:solidFill>
              <a:latin typeface="Times New Roman"/>
              <a:ea typeface="Times New Roman"/>
              <a:cs typeface="Times New Roman"/>
              <a:sym typeface="Times New Roman"/>
            </a:endParaRPr>
          </a:p>
          <a:p>
            <a:pPr indent="0" lvl="0" marL="0" rtl="0" algn="l">
              <a:spcBef>
                <a:spcPts val="800"/>
              </a:spcBef>
              <a:spcAft>
                <a:spcPts val="0"/>
              </a:spcAft>
              <a:buClr>
                <a:schemeClr val="dk1"/>
              </a:buClr>
              <a:buSzPts val="1100"/>
              <a:buNone/>
            </a:pPr>
            <a:r>
              <a:rPr lang="en-US">
                <a:solidFill>
                  <a:srgbClr val="44546A"/>
                </a:solidFill>
                <a:latin typeface="Times New Roman"/>
                <a:ea typeface="Times New Roman"/>
                <a:cs typeface="Times New Roman"/>
                <a:sym typeface="Times New Roman"/>
              </a:rPr>
              <a:t>•</a:t>
            </a:r>
            <a:r>
              <a:rPr b="1" lang="en-US">
                <a:latin typeface="Times New Roman"/>
                <a:ea typeface="Times New Roman"/>
                <a:cs typeface="Times New Roman"/>
                <a:sym typeface="Times New Roman"/>
              </a:rPr>
              <a:t>Society of Teachers of Family Medicine (STFM):</a:t>
            </a:r>
            <a:r>
              <a:rPr lang="en-US">
                <a:latin typeface="Times New Roman"/>
                <a:ea typeface="Times New Roman"/>
                <a:cs typeface="Times New Roman"/>
                <a:sym typeface="Times New Roman"/>
              </a:rPr>
              <a:t> Advancing family medicine</a:t>
            </a:r>
            <a:r>
              <a:rPr lang="en-US">
                <a:solidFill>
                  <a:srgbClr val="C00000"/>
                </a:solidFill>
                <a:latin typeface="Times New Roman"/>
                <a:ea typeface="Times New Roman"/>
                <a:cs typeface="Times New Roman"/>
                <a:sym typeface="Times New Roman"/>
              </a:rPr>
              <a:t> to improve health</a:t>
            </a:r>
            <a:r>
              <a:rPr lang="en-US">
                <a:latin typeface="Times New Roman"/>
                <a:ea typeface="Times New Roman"/>
                <a:cs typeface="Times New Roman"/>
                <a:sym typeface="Times New Roman"/>
              </a:rPr>
              <a:t> through a </a:t>
            </a:r>
            <a:r>
              <a:rPr lang="en-US">
                <a:solidFill>
                  <a:srgbClr val="C00000"/>
                </a:solidFill>
                <a:latin typeface="Times New Roman"/>
                <a:ea typeface="Times New Roman"/>
                <a:cs typeface="Times New Roman"/>
                <a:sym typeface="Times New Roman"/>
              </a:rPr>
              <a:t>community of teachers and scholars</a:t>
            </a:r>
            <a:endParaRPr>
              <a:solidFill>
                <a:srgbClr val="44546A"/>
              </a:solidFill>
              <a:latin typeface="Times New Roman"/>
              <a:ea typeface="Times New Roman"/>
              <a:cs typeface="Times New Roman"/>
              <a:sym typeface="Times New Roman"/>
            </a:endParaRPr>
          </a:p>
          <a:p>
            <a:pPr indent="-228600" lvl="0" marL="457200" rtl="0" algn="l">
              <a:lnSpc>
                <a:spcPct val="80000"/>
              </a:lnSpc>
              <a:spcBef>
                <a:spcPts val="1000"/>
              </a:spcBef>
              <a:spcAft>
                <a:spcPts val="0"/>
              </a:spcAft>
              <a:buClr>
                <a:schemeClr val="dk1"/>
              </a:buClr>
              <a:buSzPts val="1800"/>
              <a:buNone/>
            </a:pPr>
            <a:r>
              <a:t/>
            </a:r>
            <a:endParaRPr>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2294e8de1e_0_14"/>
          <p:cNvSpPr/>
          <p:nvPr/>
        </p:nvSpPr>
        <p:spPr>
          <a:xfrm>
            <a:off x="2709350" y="483800"/>
            <a:ext cx="9264900" cy="532200"/>
          </a:xfrm>
          <a:prstGeom prst="rect">
            <a:avLst/>
          </a:prstGeom>
          <a:solidFill>
            <a:srgbClr val="3585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g22294e8de1e_0_14"/>
          <p:cNvSpPr txBox="1"/>
          <p:nvPr>
            <p:ph type="title"/>
          </p:nvPr>
        </p:nvSpPr>
        <p:spPr>
          <a:xfrm>
            <a:off x="838200" y="1158625"/>
            <a:ext cx="10515600" cy="532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260"/>
              <a:buFont typeface="Calibri"/>
              <a:buNone/>
            </a:pPr>
            <a:r>
              <a:rPr b="1" lang="en-US" sz="4040">
                <a:solidFill>
                  <a:srgbClr val="366E51"/>
                </a:solidFill>
                <a:latin typeface="Times New Roman"/>
                <a:ea typeface="Times New Roman"/>
                <a:cs typeface="Times New Roman"/>
                <a:sym typeface="Times New Roman"/>
              </a:rPr>
              <a:t>Where We All Reside</a:t>
            </a:r>
            <a:endParaRPr b="1" sz="4310">
              <a:solidFill>
                <a:srgbClr val="366E51"/>
              </a:solidFill>
              <a:latin typeface="Times New Roman"/>
              <a:ea typeface="Times New Roman"/>
              <a:cs typeface="Times New Roman"/>
              <a:sym typeface="Times New Roman"/>
            </a:endParaRPr>
          </a:p>
        </p:txBody>
      </p:sp>
      <p:cxnSp>
        <p:nvCxnSpPr>
          <p:cNvPr id="91" name="Google Shape;91;g22294e8de1e_0_14"/>
          <p:cNvCxnSpPr/>
          <p:nvPr/>
        </p:nvCxnSpPr>
        <p:spPr>
          <a:xfrm flipH="1" rot="10800000">
            <a:off x="640925" y="6156625"/>
            <a:ext cx="10982700" cy="19200"/>
          </a:xfrm>
          <a:prstGeom prst="straightConnector1">
            <a:avLst/>
          </a:prstGeom>
          <a:noFill/>
          <a:ln cap="flat" cmpd="sng" w="19050">
            <a:solidFill>
              <a:srgbClr val="366E51"/>
            </a:solidFill>
            <a:prstDash val="solid"/>
            <a:round/>
            <a:headEnd len="sm" w="sm" type="none"/>
            <a:tailEnd len="sm" w="sm" type="none"/>
          </a:ln>
        </p:spPr>
      </p:cxnSp>
      <p:pic>
        <p:nvPicPr>
          <p:cNvPr id="92" name="Google Shape;92;g22294e8de1e_0_14"/>
          <p:cNvPicPr preferRelativeResize="0"/>
          <p:nvPr/>
        </p:nvPicPr>
        <p:blipFill rotWithShape="1">
          <a:blip r:embed="rId3">
            <a:alphaModFix/>
          </a:blip>
          <a:srcRect b="0" l="0" r="0" t="0"/>
          <a:stretch/>
        </p:blipFill>
        <p:spPr>
          <a:xfrm>
            <a:off x="141898" y="136848"/>
            <a:ext cx="2497500" cy="879150"/>
          </a:xfrm>
          <a:prstGeom prst="rect">
            <a:avLst/>
          </a:prstGeom>
          <a:noFill/>
          <a:ln>
            <a:noFill/>
          </a:ln>
        </p:spPr>
      </p:pic>
      <p:sp>
        <p:nvSpPr>
          <p:cNvPr id="93" name="Google Shape;93;g22294e8de1e_0_14"/>
          <p:cNvSpPr txBox="1"/>
          <p:nvPr>
            <p:ph idx="1" type="body"/>
          </p:nvPr>
        </p:nvSpPr>
        <p:spPr>
          <a:xfrm>
            <a:off x="640925" y="2201175"/>
            <a:ext cx="6072600" cy="3102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None/>
            </a:pPr>
            <a:r>
              <a:rPr lang="en-US" sz="2700">
                <a:latin typeface="Times New Roman"/>
                <a:ea typeface="Times New Roman"/>
                <a:cs typeface="Times New Roman"/>
                <a:sym typeface="Times New Roman"/>
              </a:rPr>
              <a:t>The building below at 11400 Tomahawk Creek Parkway in Leawood, KS is home to STFM, AAFP, AFMRD, ADFM, and NAPCRG.</a:t>
            </a:r>
            <a:endParaRPr sz="27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27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2700">
                <a:latin typeface="Times New Roman"/>
                <a:ea typeface="Times New Roman"/>
                <a:cs typeface="Times New Roman"/>
                <a:sym typeface="Times New Roman"/>
              </a:rPr>
              <a:t>The ABFM offices are in Lexington, KY.</a:t>
            </a:r>
            <a:endParaRPr sz="2700">
              <a:latin typeface="Times New Roman"/>
              <a:ea typeface="Times New Roman"/>
              <a:cs typeface="Times New Roman"/>
              <a:sym typeface="Times New Roman"/>
            </a:endParaRPr>
          </a:p>
          <a:p>
            <a:pPr indent="-228600" lvl="0" marL="457200" rtl="0" algn="l">
              <a:lnSpc>
                <a:spcPct val="80000"/>
              </a:lnSpc>
              <a:spcBef>
                <a:spcPts val="1000"/>
              </a:spcBef>
              <a:spcAft>
                <a:spcPts val="0"/>
              </a:spcAft>
              <a:buClr>
                <a:schemeClr val="dk1"/>
              </a:buClr>
              <a:buSzPts val="1800"/>
              <a:buNone/>
            </a:pPr>
            <a:r>
              <a:t/>
            </a:r>
            <a:endParaRPr sz="2400">
              <a:solidFill>
                <a:srgbClr val="44546A"/>
              </a:solidFill>
              <a:latin typeface="Times New Roman"/>
              <a:ea typeface="Times New Roman"/>
              <a:cs typeface="Times New Roman"/>
              <a:sym typeface="Times New Roman"/>
            </a:endParaRPr>
          </a:p>
        </p:txBody>
      </p:sp>
      <p:pic>
        <p:nvPicPr>
          <p:cNvPr id="94" name="Google Shape;94;g22294e8de1e_0_14"/>
          <p:cNvPicPr preferRelativeResize="0"/>
          <p:nvPr/>
        </p:nvPicPr>
        <p:blipFill>
          <a:blip r:embed="rId4">
            <a:alphaModFix/>
          </a:blip>
          <a:stretch>
            <a:fillRect/>
          </a:stretch>
        </p:blipFill>
        <p:spPr>
          <a:xfrm>
            <a:off x="6713525" y="1924670"/>
            <a:ext cx="4910076" cy="3323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2294e8de1e_0_26"/>
          <p:cNvSpPr/>
          <p:nvPr/>
        </p:nvSpPr>
        <p:spPr>
          <a:xfrm>
            <a:off x="2709350" y="483800"/>
            <a:ext cx="9264900" cy="532200"/>
          </a:xfrm>
          <a:prstGeom prst="rect">
            <a:avLst/>
          </a:prstGeom>
          <a:solidFill>
            <a:srgbClr val="3585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g22294e8de1e_0_26"/>
          <p:cNvSpPr txBox="1"/>
          <p:nvPr>
            <p:ph type="title"/>
          </p:nvPr>
        </p:nvSpPr>
        <p:spPr>
          <a:xfrm>
            <a:off x="269375" y="1158625"/>
            <a:ext cx="3952200" cy="5217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3200">
                <a:solidFill>
                  <a:srgbClr val="366E51"/>
                </a:solidFill>
                <a:latin typeface="Times New Roman"/>
                <a:ea typeface="Times New Roman"/>
                <a:cs typeface="Times New Roman"/>
                <a:sym typeface="Times New Roman"/>
              </a:rPr>
              <a:t>Membership/</a:t>
            </a:r>
            <a:endParaRPr b="1" sz="3200">
              <a:solidFill>
                <a:srgbClr val="366E5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US" sz="3200">
                <a:solidFill>
                  <a:srgbClr val="366E51"/>
                </a:solidFill>
                <a:latin typeface="Times New Roman"/>
                <a:ea typeface="Times New Roman"/>
                <a:cs typeface="Times New Roman"/>
                <a:sym typeface="Times New Roman"/>
              </a:rPr>
              <a:t>Diplomate Comparisons of Family Organizations</a:t>
            </a:r>
            <a:endParaRPr sz="2400">
              <a:solidFill>
                <a:srgbClr val="366E51"/>
              </a:solidFill>
              <a:latin typeface="Times New Roman"/>
              <a:ea typeface="Times New Roman"/>
              <a:cs typeface="Times New Roman"/>
              <a:sym typeface="Times New Roman"/>
            </a:endParaRPr>
          </a:p>
        </p:txBody>
      </p:sp>
      <p:pic>
        <p:nvPicPr>
          <p:cNvPr id="102" name="Google Shape;102;g22294e8de1e_0_26"/>
          <p:cNvPicPr preferRelativeResize="0"/>
          <p:nvPr/>
        </p:nvPicPr>
        <p:blipFill rotWithShape="1">
          <a:blip r:embed="rId3">
            <a:alphaModFix/>
          </a:blip>
          <a:srcRect b="0" l="0" r="0" t="0"/>
          <a:stretch/>
        </p:blipFill>
        <p:spPr>
          <a:xfrm>
            <a:off x="141898" y="136848"/>
            <a:ext cx="2497500" cy="879150"/>
          </a:xfrm>
          <a:prstGeom prst="rect">
            <a:avLst/>
          </a:prstGeom>
          <a:noFill/>
          <a:ln>
            <a:noFill/>
          </a:ln>
        </p:spPr>
      </p:pic>
      <p:graphicFrame>
        <p:nvGraphicFramePr>
          <p:cNvPr id="103" name="Google Shape;103;g22294e8de1e_0_26"/>
          <p:cNvGraphicFramePr/>
          <p:nvPr/>
        </p:nvGraphicFramePr>
        <p:xfrm>
          <a:off x="4221675" y="884315"/>
          <a:ext cx="3000000" cy="3000000"/>
        </p:xfrm>
        <a:graphic>
          <a:graphicData uri="http://schemas.openxmlformats.org/drawingml/2006/table">
            <a:tbl>
              <a:tblPr>
                <a:noFill/>
                <a:tableStyleId>{481FA44C-F228-4F5C-8731-3195737316C6}</a:tableStyleId>
              </a:tblPr>
              <a:tblGrid>
                <a:gridCol w="1057275"/>
                <a:gridCol w="1057275"/>
                <a:gridCol w="1057275"/>
                <a:gridCol w="1057275"/>
                <a:gridCol w="1057275"/>
                <a:gridCol w="1057275"/>
                <a:gridCol w="1057275"/>
              </a:tblGrid>
              <a:tr h="406475">
                <a:tc gridSpan="7">
                  <a:txBody>
                    <a:bodyPr/>
                    <a:lstStyle/>
                    <a:p>
                      <a:pPr indent="0" lvl="0" marL="0" rtl="0" algn="l">
                        <a:spcBef>
                          <a:spcPts val="0"/>
                        </a:spcBef>
                        <a:spcAft>
                          <a:spcPts val="0"/>
                        </a:spcAft>
                        <a:buNone/>
                      </a:pPr>
                      <a:r>
                        <a:t/>
                      </a:r>
                      <a:endParaRPr/>
                    </a:p>
                  </a:txBody>
                  <a:tcPr marT="91425" marB="91425" marR="91425" marL="91425">
                    <a:lnB cap="flat" cmpd="sng" w="9525">
                      <a:solidFill>
                        <a:srgbClr val="000000"/>
                      </a:solidFill>
                      <a:prstDash val="solid"/>
                      <a:round/>
                      <a:headEnd len="sm" w="sm" type="none"/>
                      <a:tailEnd len="sm" w="sm" type="none"/>
                    </a:lnB>
                  </a:tcPr>
                </a:tc>
                <a:tc hMerge="1"/>
                <a:tc hMerge="1"/>
                <a:tc hMerge="1"/>
                <a:tc hMerge="1"/>
                <a:tc hMerge="1"/>
                <a:tc hMerge="1"/>
              </a:tr>
              <a:tr h="406475">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000">
                          <a:latin typeface="Calibri"/>
                          <a:ea typeface="Calibri"/>
                          <a:cs typeface="Calibri"/>
                          <a:sym typeface="Calibri"/>
                        </a:rPr>
                        <a:t>STFM</a:t>
                      </a:r>
                      <a:endParaRPr b="1" sz="10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000">
                          <a:latin typeface="Calibri"/>
                          <a:ea typeface="Calibri"/>
                          <a:cs typeface="Calibri"/>
                          <a:sym typeface="Calibri"/>
                        </a:rPr>
                        <a:t>AAFP</a:t>
                      </a:r>
                      <a:endParaRPr b="1" sz="10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000">
                          <a:latin typeface="Calibri"/>
                          <a:ea typeface="Calibri"/>
                          <a:cs typeface="Calibri"/>
                          <a:sym typeface="Calibri"/>
                        </a:rPr>
                        <a:t>ABFM</a:t>
                      </a:r>
                      <a:endParaRPr b="1" sz="10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000">
                          <a:latin typeface="Calibri"/>
                          <a:ea typeface="Calibri"/>
                          <a:cs typeface="Calibri"/>
                          <a:sym typeface="Calibri"/>
                        </a:rPr>
                        <a:t>ADFM</a:t>
                      </a:r>
                      <a:endParaRPr b="1" sz="10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000">
                          <a:latin typeface="Calibri"/>
                          <a:ea typeface="Calibri"/>
                          <a:cs typeface="Calibri"/>
                          <a:sym typeface="Calibri"/>
                        </a:rPr>
                        <a:t>AFMRD</a:t>
                      </a:r>
                      <a:endParaRPr b="1" sz="10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000">
                          <a:latin typeface="Calibri"/>
                          <a:ea typeface="Calibri"/>
                          <a:cs typeface="Calibri"/>
                          <a:sym typeface="Calibri"/>
                        </a:rPr>
                        <a:t>NAPCRG</a:t>
                      </a:r>
                      <a:endParaRPr b="1" sz="10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19800">
                <a:tc>
                  <a:txBody>
                    <a:bodyPr/>
                    <a:lstStyle/>
                    <a:p>
                      <a:pPr indent="0" lvl="0" marL="0" rtl="0" algn="l">
                        <a:lnSpc>
                          <a:spcPct val="115000"/>
                        </a:lnSpc>
                        <a:spcBef>
                          <a:spcPts val="0"/>
                        </a:spcBef>
                        <a:spcAft>
                          <a:spcPts val="0"/>
                        </a:spcAft>
                        <a:buNone/>
                      </a:pPr>
                      <a:r>
                        <a:rPr b="1" lang="en-US" sz="900">
                          <a:latin typeface="Calibri"/>
                          <a:ea typeface="Calibri"/>
                          <a:cs typeface="Calibri"/>
                          <a:sym typeface="Calibri"/>
                        </a:rPr>
                        <a:t>FM Faculty</a:t>
                      </a:r>
                      <a:endParaRPr b="1"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Administrators</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Associate Program Directors</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475">
                <a:tc>
                  <a:txBody>
                    <a:bodyPr/>
                    <a:lstStyle/>
                    <a:p>
                      <a:pPr indent="0" lvl="0" marL="0" rtl="0" algn="l">
                        <a:lnSpc>
                          <a:spcPct val="115000"/>
                        </a:lnSpc>
                        <a:spcBef>
                          <a:spcPts val="0"/>
                        </a:spcBef>
                        <a:spcAft>
                          <a:spcPts val="0"/>
                        </a:spcAft>
                        <a:buNone/>
                      </a:pPr>
                      <a:r>
                        <a:rPr b="1" lang="en-US" sz="900">
                          <a:latin typeface="Calibri"/>
                          <a:ea typeface="Calibri"/>
                          <a:cs typeface="Calibri"/>
                          <a:sym typeface="Calibri"/>
                        </a:rPr>
                        <a:t>Dept Chairs</a:t>
                      </a:r>
                      <a:endParaRPr b="1"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475">
                <a:tc>
                  <a:txBody>
                    <a:bodyPr/>
                    <a:lstStyle/>
                    <a:p>
                      <a:pPr indent="0" lvl="0" marL="0" rtl="0" algn="l">
                        <a:lnSpc>
                          <a:spcPct val="115000"/>
                        </a:lnSpc>
                        <a:spcBef>
                          <a:spcPts val="0"/>
                        </a:spcBef>
                        <a:spcAft>
                          <a:spcPts val="0"/>
                        </a:spcAft>
                        <a:buNone/>
                      </a:pPr>
                      <a:r>
                        <a:rPr b="1" lang="en-US" sz="900">
                          <a:latin typeface="Calibri"/>
                          <a:ea typeface="Calibri"/>
                          <a:cs typeface="Calibri"/>
                          <a:sym typeface="Calibri"/>
                        </a:rPr>
                        <a:t>Program Directors</a:t>
                      </a:r>
                      <a:endParaRPr b="1"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475">
                <a:tc>
                  <a:txBody>
                    <a:bodyPr/>
                    <a:lstStyle/>
                    <a:p>
                      <a:pPr indent="0" lvl="0" marL="0" rtl="0" algn="l">
                        <a:lnSpc>
                          <a:spcPct val="115000"/>
                        </a:lnSpc>
                        <a:spcBef>
                          <a:spcPts val="0"/>
                        </a:spcBef>
                        <a:spcAft>
                          <a:spcPts val="0"/>
                        </a:spcAft>
                        <a:buNone/>
                      </a:pPr>
                      <a:r>
                        <a:rPr b="1" lang="en-US" sz="900">
                          <a:latin typeface="Calibri"/>
                          <a:ea typeface="Calibri"/>
                          <a:cs typeface="Calibri"/>
                          <a:sym typeface="Calibri"/>
                        </a:rPr>
                        <a:t>Pract Physicians</a:t>
                      </a:r>
                      <a:endParaRPr b="1"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Minimal</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Minimal</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475">
                <a:tc>
                  <a:txBody>
                    <a:bodyPr/>
                    <a:lstStyle/>
                    <a:p>
                      <a:pPr indent="0" lvl="0" marL="0" rtl="0" algn="l">
                        <a:lnSpc>
                          <a:spcPct val="115000"/>
                        </a:lnSpc>
                        <a:spcBef>
                          <a:spcPts val="0"/>
                        </a:spcBef>
                        <a:spcAft>
                          <a:spcPts val="0"/>
                        </a:spcAft>
                        <a:buNone/>
                      </a:pPr>
                      <a:r>
                        <a:rPr b="1" lang="en-US" sz="900">
                          <a:latin typeface="Calibri"/>
                          <a:ea typeface="Calibri"/>
                          <a:cs typeface="Calibri"/>
                          <a:sym typeface="Calibri"/>
                        </a:rPr>
                        <a:t>Behav Scientists</a:t>
                      </a:r>
                      <a:endParaRPr b="1"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19800">
                <a:tc>
                  <a:txBody>
                    <a:bodyPr/>
                    <a:lstStyle/>
                    <a:p>
                      <a:pPr indent="0" lvl="0" marL="0" rtl="0" algn="l">
                        <a:lnSpc>
                          <a:spcPct val="115000"/>
                        </a:lnSpc>
                        <a:spcBef>
                          <a:spcPts val="0"/>
                        </a:spcBef>
                        <a:spcAft>
                          <a:spcPts val="0"/>
                        </a:spcAft>
                        <a:buNone/>
                      </a:pPr>
                      <a:r>
                        <a:rPr b="1" lang="en-US" sz="900">
                          <a:latin typeface="Calibri"/>
                          <a:ea typeface="Calibri"/>
                          <a:cs typeface="Calibri"/>
                          <a:sym typeface="Calibri"/>
                        </a:rPr>
                        <a:t>Researchers</a:t>
                      </a:r>
                      <a:endParaRPr b="1"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Chairs who do rsch</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Minimal</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475">
                <a:tc>
                  <a:txBody>
                    <a:bodyPr/>
                    <a:lstStyle/>
                    <a:p>
                      <a:pPr indent="0" lvl="0" marL="0" rtl="0" algn="l">
                        <a:lnSpc>
                          <a:spcPct val="115000"/>
                        </a:lnSpc>
                        <a:spcBef>
                          <a:spcPts val="0"/>
                        </a:spcBef>
                        <a:spcAft>
                          <a:spcPts val="0"/>
                        </a:spcAft>
                        <a:buNone/>
                      </a:pPr>
                      <a:r>
                        <a:rPr b="1" lang="en-US" sz="900">
                          <a:latin typeface="Calibri"/>
                          <a:ea typeface="Calibri"/>
                          <a:cs typeface="Calibri"/>
                          <a:sym typeface="Calibri"/>
                        </a:rPr>
                        <a:t>Fellows</a:t>
                      </a:r>
                      <a:endParaRPr b="1"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475">
                <a:tc>
                  <a:txBody>
                    <a:bodyPr/>
                    <a:lstStyle/>
                    <a:p>
                      <a:pPr indent="0" lvl="0" marL="0" rtl="0" algn="l">
                        <a:lnSpc>
                          <a:spcPct val="115000"/>
                        </a:lnSpc>
                        <a:spcBef>
                          <a:spcPts val="0"/>
                        </a:spcBef>
                        <a:spcAft>
                          <a:spcPts val="0"/>
                        </a:spcAft>
                        <a:buNone/>
                      </a:pPr>
                      <a:r>
                        <a:rPr b="1" lang="en-US" sz="900">
                          <a:latin typeface="Calibri"/>
                          <a:ea typeface="Calibri"/>
                          <a:cs typeface="Calibri"/>
                          <a:sym typeface="Calibri"/>
                        </a:rPr>
                        <a:t>Residents</a:t>
                      </a:r>
                      <a:endParaRPr b="1"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475">
                <a:tc>
                  <a:txBody>
                    <a:bodyPr/>
                    <a:lstStyle/>
                    <a:p>
                      <a:pPr indent="0" lvl="0" marL="0" rtl="0" algn="l">
                        <a:lnSpc>
                          <a:spcPct val="115000"/>
                        </a:lnSpc>
                        <a:spcBef>
                          <a:spcPts val="0"/>
                        </a:spcBef>
                        <a:spcAft>
                          <a:spcPts val="0"/>
                        </a:spcAft>
                        <a:buNone/>
                      </a:pPr>
                      <a:r>
                        <a:rPr b="1" lang="en-US" sz="900">
                          <a:latin typeface="Calibri"/>
                          <a:ea typeface="Calibri"/>
                          <a:cs typeface="Calibri"/>
                          <a:sym typeface="Calibri"/>
                        </a:rPr>
                        <a:t>Students</a:t>
                      </a:r>
                      <a:endParaRPr b="1"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X</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19800">
                <a:tc>
                  <a:txBody>
                    <a:bodyPr/>
                    <a:lstStyle/>
                    <a:p>
                      <a:pPr indent="0" lvl="0" marL="0" rtl="0" algn="l">
                        <a:lnSpc>
                          <a:spcPct val="115000"/>
                        </a:lnSpc>
                        <a:spcBef>
                          <a:spcPts val="0"/>
                        </a:spcBef>
                        <a:spcAft>
                          <a:spcPts val="0"/>
                        </a:spcAft>
                        <a:buNone/>
                      </a:pPr>
                      <a:r>
                        <a:rPr b="1" lang="en-US" sz="900">
                          <a:latin typeface="Calibri"/>
                          <a:ea typeface="Calibri"/>
                          <a:cs typeface="Calibri"/>
                          <a:sym typeface="Calibri"/>
                        </a:rPr>
                        <a:t>Total # Members/</a:t>
                      </a:r>
                      <a:endParaRPr b="1" sz="900">
                        <a:latin typeface="Calibri"/>
                        <a:ea typeface="Calibri"/>
                        <a:cs typeface="Calibri"/>
                        <a:sym typeface="Calibri"/>
                      </a:endParaRPr>
                    </a:p>
                    <a:p>
                      <a:pPr indent="0" lvl="0" marL="0" rtl="0" algn="l">
                        <a:lnSpc>
                          <a:spcPct val="115000"/>
                        </a:lnSpc>
                        <a:spcBef>
                          <a:spcPts val="0"/>
                        </a:spcBef>
                        <a:spcAft>
                          <a:spcPts val="0"/>
                        </a:spcAft>
                        <a:buNone/>
                      </a:pPr>
                      <a:r>
                        <a:rPr b="1" lang="en-US" sz="900">
                          <a:latin typeface="Calibri"/>
                          <a:ea typeface="Calibri"/>
                          <a:cs typeface="Calibri"/>
                          <a:sym typeface="Calibri"/>
                        </a:rPr>
                        <a:t>Diplomates</a:t>
                      </a:r>
                      <a:endParaRPr b="1"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5043</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133,500</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97,000</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272</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695</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latin typeface="Calibri"/>
                          <a:ea typeface="Calibri"/>
                          <a:cs typeface="Calibri"/>
                          <a:sym typeface="Calibri"/>
                        </a:rPr>
                        <a:t>1325</a:t>
                      </a:r>
                      <a:endParaRPr sz="9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2294e8de1e_0_41"/>
          <p:cNvSpPr/>
          <p:nvPr/>
        </p:nvSpPr>
        <p:spPr>
          <a:xfrm>
            <a:off x="2709350" y="483800"/>
            <a:ext cx="9264900" cy="532200"/>
          </a:xfrm>
          <a:prstGeom prst="rect">
            <a:avLst/>
          </a:prstGeom>
          <a:solidFill>
            <a:srgbClr val="3585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22294e8de1e_0_41"/>
          <p:cNvSpPr txBox="1"/>
          <p:nvPr>
            <p:ph type="title"/>
          </p:nvPr>
        </p:nvSpPr>
        <p:spPr>
          <a:xfrm>
            <a:off x="141900" y="5978700"/>
            <a:ext cx="12037200" cy="8793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2700">
                <a:solidFill>
                  <a:srgbClr val="366E51"/>
                </a:solidFill>
                <a:latin typeface="Times New Roman"/>
                <a:ea typeface="Times New Roman"/>
                <a:cs typeface="Times New Roman"/>
                <a:sym typeface="Times New Roman"/>
              </a:rPr>
              <a:t>Comparison of Top Common Priorities of the Family Medicine Organizations</a:t>
            </a:r>
            <a:endParaRPr b="1" sz="2700">
              <a:solidFill>
                <a:srgbClr val="366E51"/>
              </a:solidFill>
              <a:latin typeface="Times New Roman"/>
              <a:ea typeface="Times New Roman"/>
              <a:cs typeface="Times New Roman"/>
              <a:sym typeface="Times New Roman"/>
            </a:endParaRPr>
          </a:p>
        </p:txBody>
      </p:sp>
      <p:pic>
        <p:nvPicPr>
          <p:cNvPr id="111" name="Google Shape;111;g22294e8de1e_0_41"/>
          <p:cNvPicPr preferRelativeResize="0"/>
          <p:nvPr/>
        </p:nvPicPr>
        <p:blipFill rotWithShape="1">
          <a:blip r:embed="rId3">
            <a:alphaModFix/>
          </a:blip>
          <a:srcRect b="0" l="0" r="0" t="0"/>
          <a:stretch/>
        </p:blipFill>
        <p:spPr>
          <a:xfrm>
            <a:off x="141898" y="136848"/>
            <a:ext cx="2497500" cy="879150"/>
          </a:xfrm>
          <a:prstGeom prst="rect">
            <a:avLst/>
          </a:prstGeom>
          <a:noFill/>
          <a:ln>
            <a:noFill/>
          </a:ln>
        </p:spPr>
      </p:pic>
      <p:graphicFrame>
        <p:nvGraphicFramePr>
          <p:cNvPr id="112" name="Google Shape;112;g22294e8de1e_0_41"/>
          <p:cNvGraphicFramePr/>
          <p:nvPr/>
        </p:nvGraphicFramePr>
        <p:xfrm>
          <a:off x="478000" y="1016000"/>
          <a:ext cx="3000000" cy="3000000"/>
        </p:xfrm>
        <a:graphic>
          <a:graphicData uri="http://schemas.openxmlformats.org/drawingml/2006/table">
            <a:tbl>
              <a:tblPr>
                <a:noFill/>
                <a:tableStyleId>{481FA44C-F228-4F5C-8731-3195737316C6}</a:tableStyleId>
              </a:tblPr>
              <a:tblGrid>
                <a:gridCol w="1628675"/>
                <a:gridCol w="1628675"/>
                <a:gridCol w="1614100"/>
                <a:gridCol w="1614100"/>
                <a:gridCol w="1628675"/>
                <a:gridCol w="1628675"/>
                <a:gridCol w="1628675"/>
              </a:tblGrid>
              <a:tr h="393900">
                <a:tc gridSpan="7">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hMerge="1"/>
                <a:tc hMerge="1"/>
              </a:tr>
              <a:tr h="393900">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STFM</a:t>
                      </a:r>
                      <a:endParaRPr b="1"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AAFP</a:t>
                      </a:r>
                      <a:endParaRPr b="1"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ABFM</a:t>
                      </a:r>
                      <a:endParaRPr b="1"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ADFM</a:t>
                      </a:r>
                      <a:endParaRPr b="1"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AFMRD</a:t>
                      </a:r>
                      <a:endParaRPr b="1"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NAPCRG</a:t>
                      </a:r>
                      <a:endParaRPr b="1"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8775">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Advocacy</a:t>
                      </a:r>
                      <a:endParaRPr b="1"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0550">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Faculty/Prof.</a:t>
                      </a:r>
                      <a:endParaRPr b="1" sz="1100">
                        <a:latin typeface="Calibri"/>
                        <a:ea typeface="Calibri"/>
                        <a:cs typeface="Calibri"/>
                        <a:sym typeface="Calibri"/>
                      </a:endParaRPr>
                    </a:p>
                    <a:p>
                      <a:pPr indent="0" lvl="0" marL="0" rtl="0" algn="l">
                        <a:lnSpc>
                          <a:spcPct val="115000"/>
                        </a:lnSpc>
                        <a:spcBef>
                          <a:spcPts val="0"/>
                        </a:spcBef>
                        <a:spcAft>
                          <a:spcPts val="0"/>
                        </a:spcAft>
                        <a:buNone/>
                      </a:pPr>
                      <a:r>
                        <a:rPr b="1" lang="en-US" sz="1100">
                          <a:latin typeface="Calibri"/>
                          <a:ea typeface="Calibri"/>
                          <a:cs typeface="Calibri"/>
                          <a:sym typeface="Calibri"/>
                        </a:rPr>
                        <a:t>Development</a:t>
                      </a:r>
                      <a:endParaRPr b="1"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0550">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Practice Enhancement</a:t>
                      </a:r>
                      <a:endParaRPr b="1"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Through scholarship</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Through HC delivery transformation</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0550">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Scholarship/</a:t>
                      </a:r>
                      <a:endParaRPr b="1" sz="1100">
                        <a:latin typeface="Calibri"/>
                        <a:ea typeface="Calibri"/>
                        <a:cs typeface="Calibri"/>
                        <a:sym typeface="Calibri"/>
                      </a:endParaRPr>
                    </a:p>
                    <a:p>
                      <a:pPr indent="0" lvl="0" marL="0" rtl="0" algn="l">
                        <a:lnSpc>
                          <a:spcPct val="115000"/>
                        </a:lnSpc>
                        <a:spcBef>
                          <a:spcPts val="0"/>
                        </a:spcBef>
                        <a:spcAft>
                          <a:spcPts val="0"/>
                        </a:spcAft>
                        <a:buNone/>
                      </a:pPr>
                      <a:r>
                        <a:rPr b="1" lang="en-US" sz="1100">
                          <a:latin typeface="Calibri"/>
                          <a:ea typeface="Calibri"/>
                          <a:cs typeface="Calibri"/>
                          <a:sym typeface="Calibri"/>
                        </a:rPr>
                        <a:t>Research</a:t>
                      </a:r>
                      <a:endParaRPr b="1"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0550">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Health of the Public</a:t>
                      </a:r>
                      <a:endParaRPr b="1"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Through education</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Through education transformation</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Through better residencies</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Through new knowledge</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8775">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Residency Innovation</a:t>
                      </a:r>
                      <a:endParaRPr b="1"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3900">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Community Building</a:t>
                      </a:r>
                      <a:endParaRPr b="1"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8075">
                <a:tc>
                  <a:txBody>
                    <a:bodyPr/>
                    <a:lstStyle/>
                    <a:p>
                      <a:pPr indent="0" lvl="0" marL="0" rtl="0" algn="l">
                        <a:lnSpc>
                          <a:spcPct val="115000"/>
                        </a:lnSpc>
                        <a:spcBef>
                          <a:spcPts val="0"/>
                        </a:spcBef>
                        <a:spcAft>
                          <a:spcPts val="0"/>
                        </a:spcAft>
                        <a:buNone/>
                      </a:pPr>
                      <a:r>
                        <a:rPr b="1" lang="en-US" sz="1100">
                          <a:latin typeface="Calibri"/>
                          <a:ea typeface="Calibri"/>
                          <a:cs typeface="Calibri"/>
                          <a:sym typeface="Calibri"/>
                        </a:rPr>
                        <a:t>Workforce Development</a:t>
                      </a:r>
                      <a:endParaRPr b="1"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Through education of all students; FMIGs</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X</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Through research capacity building</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2294e8de1e_0_61"/>
          <p:cNvSpPr txBox="1"/>
          <p:nvPr/>
        </p:nvSpPr>
        <p:spPr>
          <a:xfrm>
            <a:off x="869375" y="1102775"/>
            <a:ext cx="10525800" cy="1908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0"/>
              <a:buFont typeface="Arial"/>
              <a:buNone/>
            </a:pPr>
            <a:r>
              <a:rPr b="1" lang="en-US" sz="5600">
                <a:solidFill>
                  <a:srgbClr val="366E51"/>
                </a:solidFill>
                <a:latin typeface="Times New Roman"/>
                <a:ea typeface="Times New Roman"/>
                <a:cs typeface="Times New Roman"/>
                <a:sym typeface="Times New Roman"/>
              </a:rPr>
              <a:t>How does the Family work together?</a:t>
            </a:r>
            <a:endParaRPr b="1" sz="8100" u="none" cap="none" strike="noStrike">
              <a:solidFill>
                <a:srgbClr val="366E51"/>
              </a:solidFill>
              <a:latin typeface="Times New Roman"/>
              <a:ea typeface="Times New Roman"/>
              <a:cs typeface="Times New Roman"/>
              <a:sym typeface="Times New Roman"/>
            </a:endParaRPr>
          </a:p>
        </p:txBody>
      </p:sp>
      <p:cxnSp>
        <p:nvCxnSpPr>
          <p:cNvPr id="119" name="Google Shape;119;g22294e8de1e_0_61"/>
          <p:cNvCxnSpPr/>
          <p:nvPr/>
        </p:nvCxnSpPr>
        <p:spPr>
          <a:xfrm flipH="1" rot="10800000">
            <a:off x="640925" y="6156625"/>
            <a:ext cx="10982700" cy="19200"/>
          </a:xfrm>
          <a:prstGeom prst="straightConnector1">
            <a:avLst/>
          </a:prstGeom>
          <a:noFill/>
          <a:ln cap="flat" cmpd="sng" w="19050">
            <a:solidFill>
              <a:srgbClr val="366E51"/>
            </a:solidFill>
            <a:prstDash val="solid"/>
            <a:round/>
            <a:headEnd len="sm" w="sm" type="none"/>
            <a:tailEnd len="sm" w="sm" type="none"/>
          </a:ln>
        </p:spPr>
      </p:cxnSp>
      <p:pic>
        <p:nvPicPr>
          <p:cNvPr id="120" name="Google Shape;120;g22294e8de1e_0_61"/>
          <p:cNvPicPr preferRelativeResize="0"/>
          <p:nvPr/>
        </p:nvPicPr>
        <p:blipFill>
          <a:blip r:embed="rId3">
            <a:alphaModFix/>
          </a:blip>
          <a:stretch>
            <a:fillRect/>
          </a:stretch>
        </p:blipFill>
        <p:spPr>
          <a:xfrm>
            <a:off x="2158100" y="2822300"/>
            <a:ext cx="7875798" cy="3493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2294e8de1e_0_53"/>
          <p:cNvSpPr/>
          <p:nvPr/>
        </p:nvSpPr>
        <p:spPr>
          <a:xfrm>
            <a:off x="2709350" y="483800"/>
            <a:ext cx="9264900" cy="532200"/>
          </a:xfrm>
          <a:prstGeom prst="rect">
            <a:avLst/>
          </a:prstGeom>
          <a:solidFill>
            <a:srgbClr val="3585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22294e8de1e_0_53"/>
          <p:cNvSpPr txBox="1"/>
          <p:nvPr>
            <p:ph type="title"/>
          </p:nvPr>
        </p:nvSpPr>
        <p:spPr>
          <a:xfrm>
            <a:off x="141900" y="1016000"/>
            <a:ext cx="12650700" cy="12717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2700" u="sng">
                <a:solidFill>
                  <a:srgbClr val="366E51"/>
                </a:solidFill>
                <a:latin typeface="Times New Roman"/>
                <a:ea typeface="Times New Roman"/>
                <a:cs typeface="Times New Roman"/>
                <a:sym typeface="Times New Roman"/>
              </a:rPr>
              <a:t>ADVOCACY</a:t>
            </a:r>
            <a:endParaRPr b="1" sz="2700" u="sng">
              <a:solidFill>
                <a:srgbClr val="366E51"/>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lang="en-US" sz="2700">
                <a:solidFill>
                  <a:srgbClr val="366E51"/>
                </a:solidFill>
                <a:latin typeface="Times New Roman"/>
                <a:ea typeface="Times New Roman"/>
                <a:cs typeface="Times New Roman"/>
                <a:sym typeface="Times New Roman"/>
              </a:rPr>
              <a:t>Academic Family Medicine Advocacy Cmt (AFMAC)</a:t>
            </a:r>
            <a:endParaRPr b="1" sz="2700">
              <a:solidFill>
                <a:srgbClr val="366E51"/>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lang="en-US" sz="2700">
                <a:solidFill>
                  <a:srgbClr val="366E51"/>
                </a:solidFill>
                <a:latin typeface="Times New Roman"/>
                <a:ea typeface="Times New Roman"/>
                <a:cs typeface="Times New Roman"/>
                <a:sym typeface="Times New Roman"/>
              </a:rPr>
              <a:t>(AAFP, ABFM, ADFM, AFMRD, STFM, NAPCRG)</a:t>
            </a:r>
            <a:endParaRPr b="1" sz="2700">
              <a:solidFill>
                <a:srgbClr val="366E51"/>
              </a:solidFill>
              <a:latin typeface="Times New Roman"/>
              <a:ea typeface="Times New Roman"/>
              <a:cs typeface="Times New Roman"/>
              <a:sym typeface="Times New Roman"/>
            </a:endParaRPr>
          </a:p>
        </p:txBody>
      </p:sp>
      <p:pic>
        <p:nvPicPr>
          <p:cNvPr id="128" name="Google Shape;128;g22294e8de1e_0_53"/>
          <p:cNvPicPr preferRelativeResize="0"/>
          <p:nvPr/>
        </p:nvPicPr>
        <p:blipFill rotWithShape="1">
          <a:blip r:embed="rId3">
            <a:alphaModFix/>
          </a:blip>
          <a:srcRect b="0" l="0" r="0" t="0"/>
          <a:stretch/>
        </p:blipFill>
        <p:spPr>
          <a:xfrm>
            <a:off x="141898" y="136848"/>
            <a:ext cx="2497500" cy="879150"/>
          </a:xfrm>
          <a:prstGeom prst="rect">
            <a:avLst/>
          </a:prstGeom>
          <a:noFill/>
          <a:ln>
            <a:noFill/>
          </a:ln>
        </p:spPr>
      </p:pic>
      <p:sp>
        <p:nvSpPr>
          <p:cNvPr id="129" name="Google Shape;129;g22294e8de1e_0_53"/>
          <p:cNvSpPr txBox="1"/>
          <p:nvPr>
            <p:ph idx="1" type="body"/>
          </p:nvPr>
        </p:nvSpPr>
        <p:spPr>
          <a:xfrm>
            <a:off x="328800" y="2657825"/>
            <a:ext cx="11534400" cy="3870000"/>
          </a:xfrm>
          <a:prstGeom prst="rect">
            <a:avLst/>
          </a:prstGeom>
        </p:spPr>
        <p:txBody>
          <a:bodyPr anchorCtr="0" anchor="t" bIns="45700" lIns="91425" spcFirstLastPara="1" rIns="91425" wrap="square" tIns="45700">
            <a:noAutofit/>
          </a:bodyPr>
          <a:lstStyle/>
          <a:p>
            <a:pPr indent="-368300" lvl="0" marL="457200" rtl="0" algn="l">
              <a:spcBef>
                <a:spcPts val="800"/>
              </a:spcBef>
              <a:spcAft>
                <a:spcPts val="0"/>
              </a:spcAft>
              <a:buSzPts val="2200"/>
              <a:buFont typeface="Times New Roman"/>
              <a:buChar char="•"/>
            </a:pPr>
            <a:r>
              <a:rPr b="1" lang="en-US" sz="2200">
                <a:latin typeface="Times New Roman"/>
                <a:ea typeface="Times New Roman"/>
                <a:cs typeface="Times New Roman"/>
                <a:sym typeface="Times New Roman"/>
              </a:rPr>
              <a:t>AFMAC Legislative Priorities </a:t>
            </a:r>
            <a:endParaRPr b="1" sz="2200">
              <a:latin typeface="Times New Roman"/>
              <a:ea typeface="Times New Roman"/>
              <a:cs typeface="Times New Roman"/>
              <a:sym typeface="Times New Roman"/>
            </a:endParaRPr>
          </a:p>
          <a:p>
            <a:pPr indent="-368300" lvl="1" marL="914400" rtl="0" algn="l">
              <a:spcBef>
                <a:spcPts val="0"/>
              </a:spcBef>
              <a:spcAft>
                <a:spcPts val="0"/>
              </a:spcAft>
              <a:buSzPts val="2200"/>
              <a:buFont typeface="Times New Roman"/>
              <a:buChar char="•"/>
            </a:pPr>
            <a:r>
              <a:rPr b="1" lang="en-US" sz="2200">
                <a:latin typeface="Times New Roman"/>
                <a:ea typeface="Times New Roman"/>
                <a:cs typeface="Times New Roman"/>
                <a:sym typeface="Times New Roman"/>
              </a:rPr>
              <a:t>Medicare GME </a:t>
            </a:r>
            <a:r>
              <a:rPr lang="en-US" sz="2200">
                <a:latin typeface="Times New Roman"/>
                <a:ea typeface="Times New Roman"/>
                <a:cs typeface="Times New Roman"/>
                <a:sym typeface="Times New Roman"/>
              </a:rPr>
              <a:t>- general GME reform, Teaching Health Centers</a:t>
            </a:r>
            <a:endParaRPr sz="2200">
              <a:latin typeface="Times New Roman"/>
              <a:ea typeface="Times New Roman"/>
              <a:cs typeface="Times New Roman"/>
              <a:sym typeface="Times New Roman"/>
            </a:endParaRPr>
          </a:p>
          <a:p>
            <a:pPr indent="-368300" lvl="1" marL="914400" rtl="0" algn="l">
              <a:spcBef>
                <a:spcPts val="0"/>
              </a:spcBef>
              <a:spcAft>
                <a:spcPts val="0"/>
              </a:spcAft>
              <a:buSzPts val="2200"/>
              <a:buFont typeface="Times New Roman"/>
              <a:buChar char="•"/>
            </a:pPr>
            <a:r>
              <a:rPr b="1" lang="en-US" sz="2200">
                <a:latin typeface="Times New Roman"/>
                <a:ea typeface="Times New Roman"/>
                <a:cs typeface="Times New Roman"/>
                <a:sym typeface="Times New Roman"/>
              </a:rPr>
              <a:t>Workforce - </a:t>
            </a:r>
            <a:r>
              <a:rPr lang="en-US" sz="2200">
                <a:latin typeface="Times New Roman"/>
                <a:ea typeface="Times New Roman"/>
                <a:cs typeface="Times New Roman"/>
                <a:sym typeface="Times New Roman"/>
              </a:rPr>
              <a:t>residency positions, expansions, funding</a:t>
            </a:r>
            <a:endParaRPr sz="2200">
              <a:latin typeface="Times New Roman"/>
              <a:ea typeface="Times New Roman"/>
              <a:cs typeface="Times New Roman"/>
              <a:sym typeface="Times New Roman"/>
            </a:endParaRPr>
          </a:p>
          <a:p>
            <a:pPr indent="-368300" lvl="1" marL="914400" rtl="0" algn="l">
              <a:spcBef>
                <a:spcPts val="0"/>
              </a:spcBef>
              <a:spcAft>
                <a:spcPts val="0"/>
              </a:spcAft>
              <a:buSzPts val="2200"/>
              <a:buFont typeface="Times New Roman"/>
              <a:buChar char="•"/>
            </a:pPr>
            <a:r>
              <a:rPr b="1" lang="en-US" sz="2200">
                <a:latin typeface="Times New Roman"/>
                <a:ea typeface="Times New Roman"/>
                <a:cs typeface="Times New Roman"/>
                <a:sym typeface="Times New Roman"/>
              </a:rPr>
              <a:t>Title VII </a:t>
            </a:r>
            <a:r>
              <a:rPr lang="en-US" sz="2200">
                <a:latin typeface="Times New Roman"/>
                <a:ea typeface="Times New Roman"/>
                <a:cs typeface="Times New Roman"/>
                <a:sym typeface="Times New Roman"/>
              </a:rPr>
              <a:t>- appropriations, reauthorization, grant guidance</a:t>
            </a:r>
            <a:endParaRPr sz="2200">
              <a:latin typeface="Times New Roman"/>
              <a:ea typeface="Times New Roman"/>
              <a:cs typeface="Times New Roman"/>
              <a:sym typeface="Times New Roman"/>
            </a:endParaRPr>
          </a:p>
          <a:p>
            <a:pPr indent="-368300" lvl="1" marL="914400" rtl="0" algn="l">
              <a:spcBef>
                <a:spcPts val="0"/>
              </a:spcBef>
              <a:spcAft>
                <a:spcPts val="0"/>
              </a:spcAft>
              <a:buSzPts val="2200"/>
              <a:buFont typeface="Times New Roman"/>
              <a:buChar char="•"/>
            </a:pPr>
            <a:r>
              <a:rPr b="1" lang="en-US" sz="2200">
                <a:latin typeface="Times New Roman"/>
                <a:ea typeface="Times New Roman"/>
                <a:cs typeface="Times New Roman"/>
                <a:sym typeface="Times New Roman"/>
              </a:rPr>
              <a:t>Health Care Reform </a:t>
            </a:r>
            <a:r>
              <a:rPr lang="en-US" sz="2200">
                <a:latin typeface="Times New Roman"/>
                <a:ea typeface="Times New Roman"/>
                <a:cs typeface="Times New Roman"/>
                <a:sym typeface="Times New Roman"/>
              </a:rPr>
              <a:t>- implementation of key CAFM issues</a:t>
            </a:r>
            <a:endParaRPr sz="2200">
              <a:latin typeface="Times New Roman"/>
              <a:ea typeface="Times New Roman"/>
              <a:cs typeface="Times New Roman"/>
              <a:sym typeface="Times New Roman"/>
            </a:endParaRPr>
          </a:p>
          <a:p>
            <a:pPr indent="-368300" lvl="1" marL="914400" rtl="0" algn="l">
              <a:spcBef>
                <a:spcPts val="0"/>
              </a:spcBef>
              <a:spcAft>
                <a:spcPts val="0"/>
              </a:spcAft>
              <a:buSzPts val="2200"/>
              <a:buFont typeface="Times New Roman"/>
              <a:buChar char="•"/>
            </a:pPr>
            <a:r>
              <a:rPr b="1" lang="en-US" sz="2200">
                <a:latin typeface="Times New Roman"/>
                <a:ea typeface="Times New Roman"/>
                <a:cs typeface="Times New Roman"/>
                <a:sym typeface="Times New Roman"/>
              </a:rPr>
              <a:t>Primary Care Research Funding</a:t>
            </a:r>
            <a:r>
              <a:rPr lang="en-US" sz="2200">
                <a:latin typeface="Times New Roman"/>
                <a:ea typeface="Times New Roman"/>
                <a:cs typeface="Times New Roman"/>
                <a:sym typeface="Times New Roman"/>
              </a:rPr>
              <a:t> - develop a federal funding stream for FM through the Patient-centered Outcomes Research Institute (PCORI)</a:t>
            </a:r>
            <a:endParaRPr sz="2200">
              <a:latin typeface="Times New Roman"/>
              <a:ea typeface="Times New Roman"/>
              <a:cs typeface="Times New Roman"/>
              <a:sym typeface="Times New Roman"/>
            </a:endParaRPr>
          </a:p>
          <a:p>
            <a:pPr indent="0" lvl="0" marL="914400" rtl="0" algn="l">
              <a:spcBef>
                <a:spcPts val="400"/>
              </a:spcBef>
              <a:spcAft>
                <a:spcPts val="0"/>
              </a:spcAft>
              <a:buNone/>
            </a:pPr>
            <a:r>
              <a:t/>
            </a:r>
            <a:endParaRPr sz="2200">
              <a:latin typeface="Times New Roman"/>
              <a:ea typeface="Times New Roman"/>
              <a:cs typeface="Times New Roman"/>
              <a:sym typeface="Times New Roman"/>
            </a:endParaRPr>
          </a:p>
          <a:p>
            <a:pPr indent="-368300" lvl="0" marL="457200" rtl="0" algn="l">
              <a:spcBef>
                <a:spcPts val="800"/>
              </a:spcBef>
              <a:spcAft>
                <a:spcPts val="0"/>
              </a:spcAft>
              <a:buSzPts val="2200"/>
              <a:buFont typeface="Times New Roman"/>
              <a:buChar char="•"/>
            </a:pPr>
            <a:r>
              <a:rPr b="1" lang="en-US" sz="2200">
                <a:latin typeface="Times New Roman"/>
                <a:ea typeface="Times New Roman"/>
                <a:cs typeface="Times New Roman"/>
                <a:sym typeface="Times New Roman"/>
              </a:rPr>
              <a:t>We work toward joint agreement on legislative policies related to academic family medicine.</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2294e8de1e_0_70"/>
          <p:cNvSpPr/>
          <p:nvPr/>
        </p:nvSpPr>
        <p:spPr>
          <a:xfrm>
            <a:off x="2709350" y="483800"/>
            <a:ext cx="9264900" cy="532200"/>
          </a:xfrm>
          <a:prstGeom prst="rect">
            <a:avLst/>
          </a:prstGeom>
          <a:solidFill>
            <a:srgbClr val="3585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22294e8de1e_0_70"/>
          <p:cNvSpPr txBox="1"/>
          <p:nvPr>
            <p:ph type="title"/>
          </p:nvPr>
        </p:nvSpPr>
        <p:spPr>
          <a:xfrm>
            <a:off x="-229350" y="1016000"/>
            <a:ext cx="12650700" cy="12717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4000">
                <a:solidFill>
                  <a:srgbClr val="366E51"/>
                </a:solidFill>
                <a:latin typeface="Times New Roman"/>
                <a:ea typeface="Times New Roman"/>
                <a:cs typeface="Times New Roman"/>
                <a:sym typeface="Times New Roman"/>
              </a:rPr>
              <a:t>CAFM &amp; FMLC</a:t>
            </a:r>
            <a:endParaRPr b="1" sz="4000">
              <a:solidFill>
                <a:srgbClr val="366E51"/>
              </a:solidFill>
              <a:latin typeface="Times New Roman"/>
              <a:ea typeface="Times New Roman"/>
              <a:cs typeface="Times New Roman"/>
              <a:sym typeface="Times New Roman"/>
            </a:endParaRPr>
          </a:p>
        </p:txBody>
      </p:sp>
      <p:pic>
        <p:nvPicPr>
          <p:cNvPr id="137" name="Google Shape;137;g22294e8de1e_0_70"/>
          <p:cNvPicPr preferRelativeResize="0"/>
          <p:nvPr/>
        </p:nvPicPr>
        <p:blipFill rotWithShape="1">
          <a:blip r:embed="rId3">
            <a:alphaModFix/>
          </a:blip>
          <a:srcRect b="0" l="0" r="0" t="0"/>
          <a:stretch/>
        </p:blipFill>
        <p:spPr>
          <a:xfrm>
            <a:off x="141898" y="136848"/>
            <a:ext cx="2497500" cy="879150"/>
          </a:xfrm>
          <a:prstGeom prst="rect">
            <a:avLst/>
          </a:prstGeom>
          <a:noFill/>
          <a:ln>
            <a:noFill/>
          </a:ln>
        </p:spPr>
      </p:pic>
      <p:sp>
        <p:nvSpPr>
          <p:cNvPr id="138" name="Google Shape;138;g22294e8de1e_0_70"/>
          <p:cNvSpPr txBox="1"/>
          <p:nvPr>
            <p:ph idx="1" type="body"/>
          </p:nvPr>
        </p:nvSpPr>
        <p:spPr>
          <a:xfrm>
            <a:off x="328800" y="2287700"/>
            <a:ext cx="11534400" cy="4240200"/>
          </a:xfrm>
          <a:prstGeom prst="rect">
            <a:avLst/>
          </a:prstGeom>
        </p:spPr>
        <p:txBody>
          <a:bodyPr anchorCtr="0" anchor="t" bIns="45700" lIns="91425" spcFirstLastPara="1" rIns="91425" wrap="square" tIns="45700">
            <a:normAutofit lnSpcReduction="10000"/>
          </a:bodyPr>
          <a:lstStyle/>
          <a:p>
            <a:pPr indent="-417349" lvl="0" marL="457200" rtl="0" algn="l">
              <a:lnSpc>
                <a:spcPct val="110000"/>
              </a:lnSpc>
              <a:spcBef>
                <a:spcPts val="0"/>
              </a:spcBef>
              <a:spcAft>
                <a:spcPts val="0"/>
              </a:spcAft>
              <a:buSzPts val="2972"/>
              <a:buFont typeface="Times New Roman"/>
              <a:buChar char="•"/>
            </a:pPr>
            <a:r>
              <a:rPr b="1" lang="en-US" sz="2500">
                <a:latin typeface="Times New Roman"/>
                <a:ea typeface="Times New Roman"/>
                <a:cs typeface="Times New Roman"/>
                <a:sym typeface="Times New Roman"/>
              </a:rPr>
              <a:t>Council of Academic Family Medicine</a:t>
            </a:r>
            <a:endParaRPr b="1" sz="2500">
              <a:latin typeface="Times New Roman"/>
              <a:ea typeface="Times New Roman"/>
              <a:cs typeface="Times New Roman"/>
              <a:sym typeface="Times New Roman"/>
            </a:endParaRPr>
          </a:p>
          <a:p>
            <a:pPr indent="-417349" lvl="1" marL="914400" rtl="0" algn="l">
              <a:lnSpc>
                <a:spcPct val="110000"/>
              </a:lnSpc>
              <a:spcBef>
                <a:spcPts val="0"/>
              </a:spcBef>
              <a:spcAft>
                <a:spcPts val="0"/>
              </a:spcAft>
              <a:buSzPts val="2972"/>
              <a:buFont typeface="Times New Roman"/>
              <a:buChar char="•"/>
            </a:pPr>
            <a:r>
              <a:rPr lang="en-US" sz="2100">
                <a:latin typeface="Times New Roman"/>
                <a:ea typeface="Times New Roman"/>
                <a:cs typeface="Times New Roman"/>
                <a:sym typeface="Times New Roman"/>
              </a:rPr>
              <a:t>Strategy for academic family medicine to work together without consolidation</a:t>
            </a:r>
            <a:endParaRPr sz="2100">
              <a:latin typeface="Times New Roman"/>
              <a:ea typeface="Times New Roman"/>
              <a:cs typeface="Times New Roman"/>
              <a:sym typeface="Times New Roman"/>
            </a:endParaRPr>
          </a:p>
          <a:p>
            <a:pPr indent="-417349" lvl="1" marL="914400" rtl="0" algn="l">
              <a:lnSpc>
                <a:spcPct val="110000"/>
              </a:lnSpc>
              <a:spcBef>
                <a:spcPts val="0"/>
              </a:spcBef>
              <a:spcAft>
                <a:spcPts val="0"/>
              </a:spcAft>
              <a:buSzPts val="2972"/>
              <a:buFont typeface="Times New Roman"/>
              <a:buChar char="•"/>
            </a:pPr>
            <a:r>
              <a:rPr lang="en-US" sz="2100">
                <a:latin typeface="Times New Roman"/>
                <a:ea typeface="Times New Roman"/>
                <a:cs typeface="Times New Roman"/>
                <a:sym typeface="Times New Roman"/>
              </a:rPr>
              <a:t>Key initiatives: RC-FM responses, AAMC relationship building, FM Clerkship Curriculum, Leadership development</a:t>
            </a:r>
            <a:endParaRPr sz="2100">
              <a:latin typeface="Times New Roman"/>
              <a:ea typeface="Times New Roman"/>
              <a:cs typeface="Times New Roman"/>
              <a:sym typeface="Times New Roman"/>
            </a:endParaRPr>
          </a:p>
          <a:p>
            <a:pPr indent="-417349" lvl="1" marL="914400" rtl="0" algn="l">
              <a:lnSpc>
                <a:spcPct val="110000"/>
              </a:lnSpc>
              <a:spcBef>
                <a:spcPts val="0"/>
              </a:spcBef>
              <a:spcAft>
                <a:spcPts val="0"/>
              </a:spcAft>
              <a:buSzPts val="2972"/>
              <a:buFont typeface="Times New Roman"/>
              <a:buChar char="•"/>
            </a:pPr>
            <a:r>
              <a:rPr lang="en-US" sz="2100">
                <a:latin typeface="Times New Roman"/>
                <a:ea typeface="Times New Roman"/>
                <a:cs typeface="Times New Roman"/>
                <a:sym typeface="Times New Roman"/>
              </a:rPr>
              <a:t>CAFM Educational Research Alliance (CERA)</a:t>
            </a:r>
            <a:endParaRPr sz="2100">
              <a:latin typeface="Times New Roman"/>
              <a:ea typeface="Times New Roman"/>
              <a:cs typeface="Times New Roman"/>
              <a:sym typeface="Times New Roman"/>
            </a:endParaRPr>
          </a:p>
          <a:p>
            <a:pPr indent="-417349" lvl="0" marL="457200" rtl="0" algn="l">
              <a:lnSpc>
                <a:spcPct val="110000"/>
              </a:lnSpc>
              <a:spcBef>
                <a:spcPts val="0"/>
              </a:spcBef>
              <a:spcAft>
                <a:spcPts val="0"/>
              </a:spcAft>
              <a:buSzPts val="2972"/>
              <a:buFont typeface="Times New Roman"/>
              <a:buChar char="•"/>
            </a:pPr>
            <a:r>
              <a:rPr b="1" lang="en-US" sz="2500">
                <a:latin typeface="Times New Roman"/>
                <a:ea typeface="Times New Roman"/>
                <a:cs typeface="Times New Roman"/>
                <a:sym typeface="Times New Roman"/>
              </a:rPr>
              <a:t>Family Medicine Leadership Consortium</a:t>
            </a:r>
            <a:endParaRPr b="1" sz="2500">
              <a:latin typeface="Times New Roman"/>
              <a:ea typeface="Times New Roman"/>
              <a:cs typeface="Times New Roman"/>
              <a:sym typeface="Times New Roman"/>
            </a:endParaRPr>
          </a:p>
          <a:p>
            <a:pPr indent="-417349" lvl="1" marL="914400" rtl="0" algn="l">
              <a:lnSpc>
                <a:spcPct val="110000"/>
              </a:lnSpc>
              <a:spcBef>
                <a:spcPts val="0"/>
              </a:spcBef>
              <a:spcAft>
                <a:spcPts val="0"/>
              </a:spcAft>
              <a:buSzPts val="2972"/>
              <a:buFont typeface="Times New Roman"/>
              <a:buChar char="•"/>
            </a:pPr>
            <a:r>
              <a:rPr lang="en-US" sz="2100">
                <a:latin typeface="Times New Roman"/>
                <a:ea typeface="Times New Roman"/>
                <a:cs typeface="Times New Roman"/>
                <a:sym typeface="Times New Roman"/>
              </a:rPr>
              <a:t>A meeting twice a year by leaders in the family to discuss issues of common interest and concern</a:t>
            </a:r>
            <a:endParaRPr sz="2100">
              <a:latin typeface="Times New Roman"/>
              <a:ea typeface="Times New Roman"/>
              <a:cs typeface="Times New Roman"/>
              <a:sym typeface="Times New Roman"/>
            </a:endParaRPr>
          </a:p>
          <a:p>
            <a:pPr indent="-417349" lvl="1" marL="914400" rtl="0" algn="l">
              <a:lnSpc>
                <a:spcPct val="110000"/>
              </a:lnSpc>
              <a:spcBef>
                <a:spcPts val="0"/>
              </a:spcBef>
              <a:spcAft>
                <a:spcPts val="0"/>
              </a:spcAft>
              <a:buSzPts val="2972"/>
              <a:buFont typeface="Times New Roman"/>
              <a:buChar char="•"/>
            </a:pPr>
            <a:r>
              <a:rPr lang="en-US" sz="2100">
                <a:latin typeface="Times New Roman"/>
                <a:ea typeface="Times New Roman"/>
                <a:cs typeface="Times New Roman"/>
                <a:sym typeface="Times New Roman"/>
              </a:rPr>
              <a:t>Keystone conferences, Future of Family Medicine project, Family Medicine for America’s Health</a:t>
            </a:r>
            <a:endParaRPr b="1" sz="2872">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2023-01-10T21:29:11Z</dcterms:created>
  <dc:creator>Amanda Weidner</dc:creator>
</cp:coreProperties>
</file>