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336" r:id="rId2"/>
    <p:sldId id="339" r:id="rId3"/>
    <p:sldId id="334" r:id="rId4"/>
    <p:sldId id="335" r:id="rId5"/>
    <p:sldId id="337" r:id="rId6"/>
    <p:sldId id="256"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462"/>
    <a:srgbClr val="1D95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60"/>
    <p:restoredTop sz="94694"/>
  </p:normalViewPr>
  <p:slideViewPr>
    <p:cSldViewPr snapToGrid="0" snapToObjects="1">
      <p:cViewPr varScale="1">
        <p:scale>
          <a:sx n="132" d="100"/>
          <a:sy n="132" d="100"/>
        </p:scale>
        <p:origin x="64" y="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9DC99-0210-43B3-8668-DB1E3F11A86E}"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D7273592-AA7D-44F9-A0D2-10B2E50ADD19}">
      <dgm:prSet phldrT="[Text]"/>
      <dgm:spPr/>
      <dgm:t>
        <a:bodyPr/>
        <a:lstStyle/>
        <a:p>
          <a:r>
            <a:rPr lang="en-US" dirty="0"/>
            <a:t>STFM</a:t>
          </a:r>
        </a:p>
      </dgm:t>
    </dgm:pt>
    <dgm:pt modelId="{EF24C96B-B5D1-4315-9DF0-205130312A4F}" type="parTrans" cxnId="{EB5758F7-7B2F-4396-9615-46A721FCE60E}">
      <dgm:prSet/>
      <dgm:spPr/>
      <dgm:t>
        <a:bodyPr/>
        <a:lstStyle/>
        <a:p>
          <a:endParaRPr lang="en-US"/>
        </a:p>
      </dgm:t>
    </dgm:pt>
    <dgm:pt modelId="{5756F384-F5BC-44B1-A77D-A03A0D8FBE4E}" type="sibTrans" cxnId="{EB5758F7-7B2F-4396-9615-46A721FCE60E}">
      <dgm:prSet/>
      <dgm:spPr/>
      <dgm:t>
        <a:bodyPr/>
        <a:lstStyle/>
        <a:p>
          <a:endParaRPr lang="en-US"/>
        </a:p>
      </dgm:t>
    </dgm:pt>
    <dgm:pt modelId="{5FB5BD67-0FF0-445A-AF81-53692ED8AB1C}">
      <dgm:prSet phldrT="[Text]"/>
      <dgm:spPr/>
      <dgm:t>
        <a:bodyPr/>
        <a:lstStyle/>
        <a:p>
          <a:r>
            <a:rPr lang="en-US" dirty="0"/>
            <a:t>AFMRD</a:t>
          </a:r>
        </a:p>
      </dgm:t>
    </dgm:pt>
    <dgm:pt modelId="{F65026F2-F0AC-45F2-A93D-59C39ECC343E}" type="parTrans" cxnId="{05E6E43B-E7D5-45EB-B3A2-48187D5CC15A}">
      <dgm:prSet/>
      <dgm:spPr/>
      <dgm:t>
        <a:bodyPr/>
        <a:lstStyle/>
        <a:p>
          <a:endParaRPr lang="en-US"/>
        </a:p>
      </dgm:t>
    </dgm:pt>
    <dgm:pt modelId="{8D40235F-110B-424C-B25B-4E8DF5E96489}" type="sibTrans" cxnId="{05E6E43B-E7D5-45EB-B3A2-48187D5CC15A}">
      <dgm:prSet/>
      <dgm:spPr/>
      <dgm:t>
        <a:bodyPr/>
        <a:lstStyle/>
        <a:p>
          <a:endParaRPr lang="en-US"/>
        </a:p>
      </dgm:t>
    </dgm:pt>
    <dgm:pt modelId="{AA6318BC-87D5-4D79-9CD1-8BF8BDBF407B}">
      <dgm:prSet phldrT="[Text]"/>
      <dgm:spPr/>
      <dgm:t>
        <a:bodyPr/>
        <a:lstStyle/>
        <a:p>
          <a:r>
            <a:rPr lang="en-US" dirty="0"/>
            <a:t>ADFM</a:t>
          </a:r>
        </a:p>
      </dgm:t>
    </dgm:pt>
    <dgm:pt modelId="{4C040C79-E9DD-49D3-B550-517711757AE1}" type="parTrans" cxnId="{F34CAD17-2BBE-4366-A93F-3F57531CFB7C}">
      <dgm:prSet/>
      <dgm:spPr/>
      <dgm:t>
        <a:bodyPr/>
        <a:lstStyle/>
        <a:p>
          <a:endParaRPr lang="en-US"/>
        </a:p>
      </dgm:t>
    </dgm:pt>
    <dgm:pt modelId="{A3CE8E70-53E9-4D4E-8C9F-C231E0150157}" type="sibTrans" cxnId="{F34CAD17-2BBE-4366-A93F-3F57531CFB7C}">
      <dgm:prSet/>
      <dgm:spPr/>
      <dgm:t>
        <a:bodyPr/>
        <a:lstStyle/>
        <a:p>
          <a:endParaRPr lang="en-US"/>
        </a:p>
      </dgm:t>
    </dgm:pt>
    <dgm:pt modelId="{1007B161-5842-41BD-8C37-17487003ABCA}">
      <dgm:prSet phldrT="[Text]"/>
      <dgm:spPr/>
      <dgm:t>
        <a:bodyPr/>
        <a:lstStyle/>
        <a:p>
          <a:r>
            <a:rPr lang="en-US" dirty="0"/>
            <a:t>NAPCRG</a:t>
          </a:r>
        </a:p>
      </dgm:t>
    </dgm:pt>
    <dgm:pt modelId="{618B24FC-B9CD-4AEA-B845-CA3697D345F6}" type="parTrans" cxnId="{27FE44B0-76A2-41F8-873E-E304F9A220D3}">
      <dgm:prSet/>
      <dgm:spPr/>
      <dgm:t>
        <a:bodyPr/>
        <a:lstStyle/>
        <a:p>
          <a:endParaRPr lang="en-US"/>
        </a:p>
      </dgm:t>
    </dgm:pt>
    <dgm:pt modelId="{C5401EB8-6FD1-4B2F-A70E-44626E7320F6}" type="sibTrans" cxnId="{27FE44B0-76A2-41F8-873E-E304F9A220D3}">
      <dgm:prSet/>
      <dgm:spPr/>
      <dgm:t>
        <a:bodyPr/>
        <a:lstStyle/>
        <a:p>
          <a:endParaRPr lang="en-US"/>
        </a:p>
      </dgm:t>
    </dgm:pt>
    <dgm:pt modelId="{42561325-81DB-4D6D-8AB6-355DA1C3612E}">
      <dgm:prSet phldrT="[Text]"/>
      <dgm:spPr/>
      <dgm:t>
        <a:bodyPr/>
        <a:lstStyle/>
        <a:p>
          <a:r>
            <a:rPr lang="en-US" dirty="0"/>
            <a:t>AAFP</a:t>
          </a:r>
        </a:p>
      </dgm:t>
    </dgm:pt>
    <dgm:pt modelId="{7FF8B634-003A-4E49-8783-05291CFEBECD}" type="parTrans" cxnId="{6CC32604-60CA-412F-A18A-7D9664CC8DF9}">
      <dgm:prSet/>
      <dgm:spPr/>
      <dgm:t>
        <a:bodyPr/>
        <a:lstStyle/>
        <a:p>
          <a:endParaRPr lang="en-US"/>
        </a:p>
      </dgm:t>
    </dgm:pt>
    <dgm:pt modelId="{9E90FCAC-0D18-41D7-902B-E1BD1BCAC6F4}" type="sibTrans" cxnId="{6CC32604-60CA-412F-A18A-7D9664CC8DF9}">
      <dgm:prSet/>
      <dgm:spPr/>
      <dgm:t>
        <a:bodyPr/>
        <a:lstStyle/>
        <a:p>
          <a:endParaRPr lang="en-US"/>
        </a:p>
      </dgm:t>
    </dgm:pt>
    <dgm:pt modelId="{FD503ED6-FFE4-4649-9D16-C94750F314EF}">
      <dgm:prSet phldrT="[Text]"/>
      <dgm:spPr/>
      <dgm:t>
        <a:bodyPr/>
        <a:lstStyle/>
        <a:p>
          <a:r>
            <a:rPr lang="en-US" dirty="0"/>
            <a:t>ABFM</a:t>
          </a:r>
        </a:p>
      </dgm:t>
    </dgm:pt>
    <dgm:pt modelId="{C77F4282-1B0A-40D9-939E-731421E67869}" type="parTrans" cxnId="{106E32B1-C8E2-40B4-8134-4AAF6F6A9181}">
      <dgm:prSet/>
      <dgm:spPr/>
      <dgm:t>
        <a:bodyPr/>
        <a:lstStyle/>
        <a:p>
          <a:endParaRPr lang="en-US"/>
        </a:p>
      </dgm:t>
    </dgm:pt>
    <dgm:pt modelId="{2E94E52D-F939-4B24-96DA-69121404090E}" type="sibTrans" cxnId="{106E32B1-C8E2-40B4-8134-4AAF6F6A9181}">
      <dgm:prSet/>
      <dgm:spPr/>
      <dgm:t>
        <a:bodyPr/>
        <a:lstStyle/>
        <a:p>
          <a:endParaRPr lang="en-US"/>
        </a:p>
      </dgm:t>
    </dgm:pt>
    <dgm:pt modelId="{C4D2E37E-C3C9-4D62-8BD7-94AE2C1329F6}" type="pres">
      <dgm:prSet presAssocID="{A2C9DC99-0210-43B3-8668-DB1E3F11A86E}" presName="cycle" presStyleCnt="0">
        <dgm:presLayoutVars>
          <dgm:dir/>
          <dgm:resizeHandles val="exact"/>
        </dgm:presLayoutVars>
      </dgm:prSet>
      <dgm:spPr/>
      <dgm:t>
        <a:bodyPr/>
        <a:lstStyle/>
        <a:p>
          <a:endParaRPr lang="en-US"/>
        </a:p>
      </dgm:t>
    </dgm:pt>
    <dgm:pt modelId="{FE5A48F4-FF17-4CC3-BD75-69DDAD3CC4EB}" type="pres">
      <dgm:prSet presAssocID="{D7273592-AA7D-44F9-A0D2-10B2E50ADD19}" presName="node" presStyleLbl="node1" presStyleIdx="0" presStyleCnt="6">
        <dgm:presLayoutVars>
          <dgm:bulletEnabled val="1"/>
        </dgm:presLayoutVars>
      </dgm:prSet>
      <dgm:spPr/>
      <dgm:t>
        <a:bodyPr/>
        <a:lstStyle/>
        <a:p>
          <a:endParaRPr lang="en-US"/>
        </a:p>
      </dgm:t>
    </dgm:pt>
    <dgm:pt modelId="{3816BB76-3B82-438B-BF93-53C1D30D9C08}" type="pres">
      <dgm:prSet presAssocID="{D7273592-AA7D-44F9-A0D2-10B2E50ADD19}" presName="spNode" presStyleCnt="0"/>
      <dgm:spPr/>
    </dgm:pt>
    <dgm:pt modelId="{7A81D763-AAB3-4B59-81D8-D118866BDDDB}" type="pres">
      <dgm:prSet presAssocID="{5756F384-F5BC-44B1-A77D-A03A0D8FBE4E}" presName="sibTrans" presStyleLbl="sibTrans1D1" presStyleIdx="0" presStyleCnt="6"/>
      <dgm:spPr/>
      <dgm:t>
        <a:bodyPr/>
        <a:lstStyle/>
        <a:p>
          <a:endParaRPr lang="en-US"/>
        </a:p>
      </dgm:t>
    </dgm:pt>
    <dgm:pt modelId="{7B8F0AF2-73E2-47C1-A487-F5067EFA0A6F}" type="pres">
      <dgm:prSet presAssocID="{5FB5BD67-0FF0-445A-AF81-53692ED8AB1C}" presName="node" presStyleLbl="node1" presStyleIdx="1" presStyleCnt="6">
        <dgm:presLayoutVars>
          <dgm:bulletEnabled val="1"/>
        </dgm:presLayoutVars>
      </dgm:prSet>
      <dgm:spPr/>
      <dgm:t>
        <a:bodyPr/>
        <a:lstStyle/>
        <a:p>
          <a:endParaRPr lang="en-US"/>
        </a:p>
      </dgm:t>
    </dgm:pt>
    <dgm:pt modelId="{926456AB-ABBD-49F4-96C0-2A880E17DEAE}" type="pres">
      <dgm:prSet presAssocID="{5FB5BD67-0FF0-445A-AF81-53692ED8AB1C}" presName="spNode" presStyleCnt="0"/>
      <dgm:spPr/>
    </dgm:pt>
    <dgm:pt modelId="{BBE372E1-F658-4D88-996D-1D12AAE2C0D9}" type="pres">
      <dgm:prSet presAssocID="{8D40235F-110B-424C-B25B-4E8DF5E96489}" presName="sibTrans" presStyleLbl="sibTrans1D1" presStyleIdx="1" presStyleCnt="6"/>
      <dgm:spPr/>
      <dgm:t>
        <a:bodyPr/>
        <a:lstStyle/>
        <a:p>
          <a:endParaRPr lang="en-US"/>
        </a:p>
      </dgm:t>
    </dgm:pt>
    <dgm:pt modelId="{4EC98FD9-238E-4824-9DA3-4595A9E9C9E7}" type="pres">
      <dgm:prSet presAssocID="{AA6318BC-87D5-4D79-9CD1-8BF8BDBF407B}" presName="node" presStyleLbl="node1" presStyleIdx="2" presStyleCnt="6">
        <dgm:presLayoutVars>
          <dgm:bulletEnabled val="1"/>
        </dgm:presLayoutVars>
      </dgm:prSet>
      <dgm:spPr/>
      <dgm:t>
        <a:bodyPr/>
        <a:lstStyle/>
        <a:p>
          <a:endParaRPr lang="en-US"/>
        </a:p>
      </dgm:t>
    </dgm:pt>
    <dgm:pt modelId="{2EB56D81-B30C-46AD-9D13-BFEF76637017}" type="pres">
      <dgm:prSet presAssocID="{AA6318BC-87D5-4D79-9CD1-8BF8BDBF407B}" presName="spNode" presStyleCnt="0"/>
      <dgm:spPr/>
    </dgm:pt>
    <dgm:pt modelId="{227CC117-F111-4E07-BF7D-E44896F16E04}" type="pres">
      <dgm:prSet presAssocID="{A3CE8E70-53E9-4D4E-8C9F-C231E0150157}" presName="sibTrans" presStyleLbl="sibTrans1D1" presStyleIdx="2" presStyleCnt="6"/>
      <dgm:spPr/>
      <dgm:t>
        <a:bodyPr/>
        <a:lstStyle/>
        <a:p>
          <a:endParaRPr lang="en-US"/>
        </a:p>
      </dgm:t>
    </dgm:pt>
    <dgm:pt modelId="{87BA382F-B756-4EF6-AC50-E2FAF7D0E262}" type="pres">
      <dgm:prSet presAssocID="{1007B161-5842-41BD-8C37-17487003ABCA}" presName="node" presStyleLbl="node1" presStyleIdx="3" presStyleCnt="6">
        <dgm:presLayoutVars>
          <dgm:bulletEnabled val="1"/>
        </dgm:presLayoutVars>
      </dgm:prSet>
      <dgm:spPr/>
      <dgm:t>
        <a:bodyPr/>
        <a:lstStyle/>
        <a:p>
          <a:endParaRPr lang="en-US"/>
        </a:p>
      </dgm:t>
    </dgm:pt>
    <dgm:pt modelId="{684EF58D-814F-42BE-A380-19E395D05EC0}" type="pres">
      <dgm:prSet presAssocID="{1007B161-5842-41BD-8C37-17487003ABCA}" presName="spNode" presStyleCnt="0"/>
      <dgm:spPr/>
    </dgm:pt>
    <dgm:pt modelId="{515848A7-5A25-476D-91B2-7680EC2AC7AF}" type="pres">
      <dgm:prSet presAssocID="{C5401EB8-6FD1-4B2F-A70E-44626E7320F6}" presName="sibTrans" presStyleLbl="sibTrans1D1" presStyleIdx="3" presStyleCnt="6"/>
      <dgm:spPr/>
      <dgm:t>
        <a:bodyPr/>
        <a:lstStyle/>
        <a:p>
          <a:endParaRPr lang="en-US"/>
        </a:p>
      </dgm:t>
    </dgm:pt>
    <dgm:pt modelId="{7C6FC925-838C-40E6-982F-D89B2621E33D}" type="pres">
      <dgm:prSet presAssocID="{42561325-81DB-4D6D-8AB6-355DA1C3612E}" presName="node" presStyleLbl="node1" presStyleIdx="4" presStyleCnt="6">
        <dgm:presLayoutVars>
          <dgm:bulletEnabled val="1"/>
        </dgm:presLayoutVars>
      </dgm:prSet>
      <dgm:spPr/>
      <dgm:t>
        <a:bodyPr/>
        <a:lstStyle/>
        <a:p>
          <a:endParaRPr lang="en-US"/>
        </a:p>
      </dgm:t>
    </dgm:pt>
    <dgm:pt modelId="{04908EBC-6319-4892-AC9E-F4D227748F5B}" type="pres">
      <dgm:prSet presAssocID="{42561325-81DB-4D6D-8AB6-355DA1C3612E}" presName="spNode" presStyleCnt="0"/>
      <dgm:spPr/>
    </dgm:pt>
    <dgm:pt modelId="{2BCE0D59-C075-4ABB-8485-F019978DD039}" type="pres">
      <dgm:prSet presAssocID="{9E90FCAC-0D18-41D7-902B-E1BD1BCAC6F4}" presName="sibTrans" presStyleLbl="sibTrans1D1" presStyleIdx="4" presStyleCnt="6"/>
      <dgm:spPr/>
      <dgm:t>
        <a:bodyPr/>
        <a:lstStyle/>
        <a:p>
          <a:endParaRPr lang="en-US"/>
        </a:p>
      </dgm:t>
    </dgm:pt>
    <dgm:pt modelId="{86B8DDE6-1A60-4AF6-9D6C-8460223EFD2F}" type="pres">
      <dgm:prSet presAssocID="{FD503ED6-FFE4-4649-9D16-C94750F314EF}" presName="node" presStyleLbl="node1" presStyleIdx="5" presStyleCnt="6">
        <dgm:presLayoutVars>
          <dgm:bulletEnabled val="1"/>
        </dgm:presLayoutVars>
      </dgm:prSet>
      <dgm:spPr/>
      <dgm:t>
        <a:bodyPr/>
        <a:lstStyle/>
        <a:p>
          <a:endParaRPr lang="en-US"/>
        </a:p>
      </dgm:t>
    </dgm:pt>
    <dgm:pt modelId="{58E54895-852C-4F76-85DD-AAC6A5762662}" type="pres">
      <dgm:prSet presAssocID="{FD503ED6-FFE4-4649-9D16-C94750F314EF}" presName="spNode" presStyleCnt="0"/>
      <dgm:spPr/>
    </dgm:pt>
    <dgm:pt modelId="{61907E26-6979-45D6-A465-AA09DE74024B}" type="pres">
      <dgm:prSet presAssocID="{2E94E52D-F939-4B24-96DA-69121404090E}" presName="sibTrans" presStyleLbl="sibTrans1D1" presStyleIdx="5" presStyleCnt="6"/>
      <dgm:spPr/>
      <dgm:t>
        <a:bodyPr/>
        <a:lstStyle/>
        <a:p>
          <a:endParaRPr lang="en-US"/>
        </a:p>
      </dgm:t>
    </dgm:pt>
  </dgm:ptLst>
  <dgm:cxnLst>
    <dgm:cxn modelId="{EB5758F7-7B2F-4396-9615-46A721FCE60E}" srcId="{A2C9DC99-0210-43B3-8668-DB1E3F11A86E}" destId="{D7273592-AA7D-44F9-A0D2-10B2E50ADD19}" srcOrd="0" destOrd="0" parTransId="{EF24C96B-B5D1-4315-9DF0-205130312A4F}" sibTransId="{5756F384-F5BC-44B1-A77D-A03A0D8FBE4E}"/>
    <dgm:cxn modelId="{106E32B1-C8E2-40B4-8134-4AAF6F6A9181}" srcId="{A2C9DC99-0210-43B3-8668-DB1E3F11A86E}" destId="{FD503ED6-FFE4-4649-9D16-C94750F314EF}" srcOrd="5" destOrd="0" parTransId="{C77F4282-1B0A-40D9-939E-731421E67869}" sibTransId="{2E94E52D-F939-4B24-96DA-69121404090E}"/>
    <dgm:cxn modelId="{C15BDB20-894B-4167-98FB-C647FBEFF3DA}" type="presOf" srcId="{42561325-81DB-4D6D-8AB6-355DA1C3612E}" destId="{7C6FC925-838C-40E6-982F-D89B2621E33D}" srcOrd="0" destOrd="0" presId="urn:microsoft.com/office/officeart/2005/8/layout/cycle6"/>
    <dgm:cxn modelId="{48C631EB-10DB-4E30-8B0B-17C4243FFA4B}" type="presOf" srcId="{D7273592-AA7D-44F9-A0D2-10B2E50ADD19}" destId="{FE5A48F4-FF17-4CC3-BD75-69DDAD3CC4EB}" srcOrd="0" destOrd="0" presId="urn:microsoft.com/office/officeart/2005/8/layout/cycle6"/>
    <dgm:cxn modelId="{05E6E43B-E7D5-45EB-B3A2-48187D5CC15A}" srcId="{A2C9DC99-0210-43B3-8668-DB1E3F11A86E}" destId="{5FB5BD67-0FF0-445A-AF81-53692ED8AB1C}" srcOrd="1" destOrd="0" parTransId="{F65026F2-F0AC-45F2-A93D-59C39ECC343E}" sibTransId="{8D40235F-110B-424C-B25B-4E8DF5E96489}"/>
    <dgm:cxn modelId="{7F5B6BE8-A2EE-4EC8-BEDE-DF7C9E08BE2A}" type="presOf" srcId="{C5401EB8-6FD1-4B2F-A70E-44626E7320F6}" destId="{515848A7-5A25-476D-91B2-7680EC2AC7AF}" srcOrd="0" destOrd="0" presId="urn:microsoft.com/office/officeart/2005/8/layout/cycle6"/>
    <dgm:cxn modelId="{27FE44B0-76A2-41F8-873E-E304F9A220D3}" srcId="{A2C9DC99-0210-43B3-8668-DB1E3F11A86E}" destId="{1007B161-5842-41BD-8C37-17487003ABCA}" srcOrd="3" destOrd="0" parTransId="{618B24FC-B9CD-4AEA-B845-CA3697D345F6}" sibTransId="{C5401EB8-6FD1-4B2F-A70E-44626E7320F6}"/>
    <dgm:cxn modelId="{B0B02919-4C94-4D35-9743-BD7D55832036}" type="presOf" srcId="{FD503ED6-FFE4-4649-9D16-C94750F314EF}" destId="{86B8DDE6-1A60-4AF6-9D6C-8460223EFD2F}" srcOrd="0" destOrd="0" presId="urn:microsoft.com/office/officeart/2005/8/layout/cycle6"/>
    <dgm:cxn modelId="{B84FDA90-5E1D-486A-8683-C3C0698A0247}" type="presOf" srcId="{8D40235F-110B-424C-B25B-4E8DF5E96489}" destId="{BBE372E1-F658-4D88-996D-1D12AAE2C0D9}" srcOrd="0" destOrd="0" presId="urn:microsoft.com/office/officeart/2005/8/layout/cycle6"/>
    <dgm:cxn modelId="{F34CAD17-2BBE-4366-A93F-3F57531CFB7C}" srcId="{A2C9DC99-0210-43B3-8668-DB1E3F11A86E}" destId="{AA6318BC-87D5-4D79-9CD1-8BF8BDBF407B}" srcOrd="2" destOrd="0" parTransId="{4C040C79-E9DD-49D3-B550-517711757AE1}" sibTransId="{A3CE8E70-53E9-4D4E-8C9F-C231E0150157}"/>
    <dgm:cxn modelId="{6CC32604-60CA-412F-A18A-7D9664CC8DF9}" srcId="{A2C9DC99-0210-43B3-8668-DB1E3F11A86E}" destId="{42561325-81DB-4D6D-8AB6-355DA1C3612E}" srcOrd="4" destOrd="0" parTransId="{7FF8B634-003A-4E49-8783-05291CFEBECD}" sibTransId="{9E90FCAC-0D18-41D7-902B-E1BD1BCAC6F4}"/>
    <dgm:cxn modelId="{A1D62CEC-DE7B-4AF8-88DA-2ACBA205CA38}" type="presOf" srcId="{9E90FCAC-0D18-41D7-902B-E1BD1BCAC6F4}" destId="{2BCE0D59-C075-4ABB-8485-F019978DD039}" srcOrd="0" destOrd="0" presId="urn:microsoft.com/office/officeart/2005/8/layout/cycle6"/>
    <dgm:cxn modelId="{386F30CE-6913-4397-9AFD-161D0EA1241E}" type="presOf" srcId="{5756F384-F5BC-44B1-A77D-A03A0D8FBE4E}" destId="{7A81D763-AAB3-4B59-81D8-D118866BDDDB}" srcOrd="0" destOrd="0" presId="urn:microsoft.com/office/officeart/2005/8/layout/cycle6"/>
    <dgm:cxn modelId="{745345C6-E7C7-47F4-988C-0F0213FB5CC4}" type="presOf" srcId="{1007B161-5842-41BD-8C37-17487003ABCA}" destId="{87BA382F-B756-4EF6-AC50-E2FAF7D0E262}" srcOrd="0" destOrd="0" presId="urn:microsoft.com/office/officeart/2005/8/layout/cycle6"/>
    <dgm:cxn modelId="{1C28E29A-479D-4763-9159-E52A72974CC0}" type="presOf" srcId="{A3CE8E70-53E9-4D4E-8C9F-C231E0150157}" destId="{227CC117-F111-4E07-BF7D-E44896F16E04}" srcOrd="0" destOrd="0" presId="urn:microsoft.com/office/officeart/2005/8/layout/cycle6"/>
    <dgm:cxn modelId="{4AF54A02-1A4E-452F-9FD9-44188BEBC653}" type="presOf" srcId="{AA6318BC-87D5-4D79-9CD1-8BF8BDBF407B}" destId="{4EC98FD9-238E-4824-9DA3-4595A9E9C9E7}" srcOrd="0" destOrd="0" presId="urn:microsoft.com/office/officeart/2005/8/layout/cycle6"/>
    <dgm:cxn modelId="{D788E5A1-26E4-419E-B7F1-BB88CE894C98}" type="presOf" srcId="{A2C9DC99-0210-43B3-8668-DB1E3F11A86E}" destId="{C4D2E37E-C3C9-4D62-8BD7-94AE2C1329F6}" srcOrd="0" destOrd="0" presId="urn:microsoft.com/office/officeart/2005/8/layout/cycle6"/>
    <dgm:cxn modelId="{83780868-EDE9-4388-8370-D52D835C65D6}" type="presOf" srcId="{5FB5BD67-0FF0-445A-AF81-53692ED8AB1C}" destId="{7B8F0AF2-73E2-47C1-A487-F5067EFA0A6F}" srcOrd="0" destOrd="0" presId="urn:microsoft.com/office/officeart/2005/8/layout/cycle6"/>
    <dgm:cxn modelId="{0FEEE837-53C4-491D-B01B-9CBAEAE68087}" type="presOf" srcId="{2E94E52D-F939-4B24-96DA-69121404090E}" destId="{61907E26-6979-45D6-A465-AA09DE74024B}" srcOrd="0" destOrd="0" presId="urn:microsoft.com/office/officeart/2005/8/layout/cycle6"/>
    <dgm:cxn modelId="{69C2AF90-EAB7-4B52-AB0E-242D5422B87A}" type="presParOf" srcId="{C4D2E37E-C3C9-4D62-8BD7-94AE2C1329F6}" destId="{FE5A48F4-FF17-4CC3-BD75-69DDAD3CC4EB}" srcOrd="0" destOrd="0" presId="urn:microsoft.com/office/officeart/2005/8/layout/cycle6"/>
    <dgm:cxn modelId="{CE6EA200-61C3-4C79-B1DE-37393AD3326C}" type="presParOf" srcId="{C4D2E37E-C3C9-4D62-8BD7-94AE2C1329F6}" destId="{3816BB76-3B82-438B-BF93-53C1D30D9C08}" srcOrd="1" destOrd="0" presId="urn:microsoft.com/office/officeart/2005/8/layout/cycle6"/>
    <dgm:cxn modelId="{6284C400-D01D-4C34-9013-945E5725EF79}" type="presParOf" srcId="{C4D2E37E-C3C9-4D62-8BD7-94AE2C1329F6}" destId="{7A81D763-AAB3-4B59-81D8-D118866BDDDB}" srcOrd="2" destOrd="0" presId="urn:microsoft.com/office/officeart/2005/8/layout/cycle6"/>
    <dgm:cxn modelId="{E1DB757E-AF2D-45E2-B242-A15E27D38F6D}" type="presParOf" srcId="{C4D2E37E-C3C9-4D62-8BD7-94AE2C1329F6}" destId="{7B8F0AF2-73E2-47C1-A487-F5067EFA0A6F}" srcOrd="3" destOrd="0" presId="urn:microsoft.com/office/officeart/2005/8/layout/cycle6"/>
    <dgm:cxn modelId="{4963F0BA-4BE2-4B9B-8A60-04911C1532A9}" type="presParOf" srcId="{C4D2E37E-C3C9-4D62-8BD7-94AE2C1329F6}" destId="{926456AB-ABBD-49F4-96C0-2A880E17DEAE}" srcOrd="4" destOrd="0" presId="urn:microsoft.com/office/officeart/2005/8/layout/cycle6"/>
    <dgm:cxn modelId="{DCCD7837-7AC7-4EDF-B8FF-BBFBDE8AA553}" type="presParOf" srcId="{C4D2E37E-C3C9-4D62-8BD7-94AE2C1329F6}" destId="{BBE372E1-F658-4D88-996D-1D12AAE2C0D9}" srcOrd="5" destOrd="0" presId="urn:microsoft.com/office/officeart/2005/8/layout/cycle6"/>
    <dgm:cxn modelId="{2814EEEE-F0A4-4932-91A7-3897C2239EF6}" type="presParOf" srcId="{C4D2E37E-C3C9-4D62-8BD7-94AE2C1329F6}" destId="{4EC98FD9-238E-4824-9DA3-4595A9E9C9E7}" srcOrd="6" destOrd="0" presId="urn:microsoft.com/office/officeart/2005/8/layout/cycle6"/>
    <dgm:cxn modelId="{D4565C03-F8C2-4879-B535-D42495B06283}" type="presParOf" srcId="{C4D2E37E-C3C9-4D62-8BD7-94AE2C1329F6}" destId="{2EB56D81-B30C-46AD-9D13-BFEF76637017}" srcOrd="7" destOrd="0" presId="urn:microsoft.com/office/officeart/2005/8/layout/cycle6"/>
    <dgm:cxn modelId="{10F0012A-8FFC-4E63-94B4-51394E147815}" type="presParOf" srcId="{C4D2E37E-C3C9-4D62-8BD7-94AE2C1329F6}" destId="{227CC117-F111-4E07-BF7D-E44896F16E04}" srcOrd="8" destOrd="0" presId="urn:microsoft.com/office/officeart/2005/8/layout/cycle6"/>
    <dgm:cxn modelId="{E5EFD84D-0ABE-4C9A-9AD0-2B969017025D}" type="presParOf" srcId="{C4D2E37E-C3C9-4D62-8BD7-94AE2C1329F6}" destId="{87BA382F-B756-4EF6-AC50-E2FAF7D0E262}" srcOrd="9" destOrd="0" presId="urn:microsoft.com/office/officeart/2005/8/layout/cycle6"/>
    <dgm:cxn modelId="{E6D2E5B9-B8A6-4D6D-A8DD-6CBDB04C69DB}" type="presParOf" srcId="{C4D2E37E-C3C9-4D62-8BD7-94AE2C1329F6}" destId="{684EF58D-814F-42BE-A380-19E395D05EC0}" srcOrd="10" destOrd="0" presId="urn:microsoft.com/office/officeart/2005/8/layout/cycle6"/>
    <dgm:cxn modelId="{E886BE36-CF3A-4B6E-924A-4EA0C6E4AABB}" type="presParOf" srcId="{C4D2E37E-C3C9-4D62-8BD7-94AE2C1329F6}" destId="{515848A7-5A25-476D-91B2-7680EC2AC7AF}" srcOrd="11" destOrd="0" presId="urn:microsoft.com/office/officeart/2005/8/layout/cycle6"/>
    <dgm:cxn modelId="{13CD9913-E4C6-4BD6-9634-985C79346E6E}" type="presParOf" srcId="{C4D2E37E-C3C9-4D62-8BD7-94AE2C1329F6}" destId="{7C6FC925-838C-40E6-982F-D89B2621E33D}" srcOrd="12" destOrd="0" presId="urn:microsoft.com/office/officeart/2005/8/layout/cycle6"/>
    <dgm:cxn modelId="{CD4F7728-8241-4EEE-A9AA-EBC88A93994F}" type="presParOf" srcId="{C4D2E37E-C3C9-4D62-8BD7-94AE2C1329F6}" destId="{04908EBC-6319-4892-AC9E-F4D227748F5B}" srcOrd="13" destOrd="0" presId="urn:microsoft.com/office/officeart/2005/8/layout/cycle6"/>
    <dgm:cxn modelId="{97653707-6B98-4761-B137-183BE3ED7B8F}" type="presParOf" srcId="{C4D2E37E-C3C9-4D62-8BD7-94AE2C1329F6}" destId="{2BCE0D59-C075-4ABB-8485-F019978DD039}" srcOrd="14" destOrd="0" presId="urn:microsoft.com/office/officeart/2005/8/layout/cycle6"/>
    <dgm:cxn modelId="{E2D34A09-6FE8-41A1-B68F-E71DBA56703E}" type="presParOf" srcId="{C4D2E37E-C3C9-4D62-8BD7-94AE2C1329F6}" destId="{86B8DDE6-1A60-4AF6-9D6C-8460223EFD2F}" srcOrd="15" destOrd="0" presId="urn:microsoft.com/office/officeart/2005/8/layout/cycle6"/>
    <dgm:cxn modelId="{5A228FD5-6C95-4454-931F-38D4438D2A24}" type="presParOf" srcId="{C4D2E37E-C3C9-4D62-8BD7-94AE2C1329F6}" destId="{58E54895-852C-4F76-85DD-AAC6A5762662}" srcOrd="16" destOrd="0" presId="urn:microsoft.com/office/officeart/2005/8/layout/cycle6"/>
    <dgm:cxn modelId="{FBC3789E-A48C-49A0-880F-DED42EC6CAC5}" type="presParOf" srcId="{C4D2E37E-C3C9-4D62-8BD7-94AE2C1329F6}" destId="{61907E26-6979-45D6-A465-AA09DE74024B}"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A48F4-FF17-4CC3-BD75-69DDAD3CC4EB}">
      <dsp:nvSpPr>
        <dsp:cNvPr id="0" name=""/>
        <dsp:cNvSpPr/>
      </dsp:nvSpPr>
      <dsp:spPr>
        <a:xfrm>
          <a:off x="4875679" y="2508"/>
          <a:ext cx="1218584" cy="792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STFM</a:t>
          </a:r>
        </a:p>
      </dsp:txBody>
      <dsp:txXfrm>
        <a:off x="4914345" y="41174"/>
        <a:ext cx="1141252" cy="714748"/>
      </dsp:txXfrm>
    </dsp:sp>
    <dsp:sp modelId="{7A81D763-AAB3-4B59-81D8-D118866BDDDB}">
      <dsp:nvSpPr>
        <dsp:cNvPr id="0" name=""/>
        <dsp:cNvSpPr/>
      </dsp:nvSpPr>
      <dsp:spPr>
        <a:xfrm>
          <a:off x="3620538" y="398548"/>
          <a:ext cx="3728866" cy="3728866"/>
        </a:xfrm>
        <a:custGeom>
          <a:avLst/>
          <a:gdLst/>
          <a:ahLst/>
          <a:cxnLst/>
          <a:rect l="0" t="0" r="0" b="0"/>
          <a:pathLst>
            <a:path>
              <a:moveTo>
                <a:pt x="2481495" y="105073"/>
              </a:moveTo>
              <a:arcTo wR="1864433" hR="1864433" stAng="17359642" swAng="14992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8F0AF2-73E2-47C1-A487-F5067EFA0A6F}">
      <dsp:nvSpPr>
        <dsp:cNvPr id="0" name=""/>
        <dsp:cNvSpPr/>
      </dsp:nvSpPr>
      <dsp:spPr>
        <a:xfrm>
          <a:off x="6490325" y="934724"/>
          <a:ext cx="1218584" cy="792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AFMRD</a:t>
          </a:r>
        </a:p>
      </dsp:txBody>
      <dsp:txXfrm>
        <a:off x="6528991" y="973390"/>
        <a:ext cx="1141252" cy="714748"/>
      </dsp:txXfrm>
    </dsp:sp>
    <dsp:sp modelId="{BBE372E1-F658-4D88-996D-1D12AAE2C0D9}">
      <dsp:nvSpPr>
        <dsp:cNvPr id="0" name=""/>
        <dsp:cNvSpPr/>
      </dsp:nvSpPr>
      <dsp:spPr>
        <a:xfrm>
          <a:off x="3620538" y="398548"/>
          <a:ext cx="3728866" cy="3728866"/>
        </a:xfrm>
        <a:custGeom>
          <a:avLst/>
          <a:gdLst/>
          <a:ahLst/>
          <a:cxnLst/>
          <a:rect l="0" t="0" r="0" b="0"/>
          <a:pathLst>
            <a:path>
              <a:moveTo>
                <a:pt x="3653160" y="1338536"/>
              </a:moveTo>
              <a:arcTo wR="1864433" hR="1864433" stAng="20616979" swAng="196604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C98FD9-238E-4824-9DA3-4595A9E9C9E7}">
      <dsp:nvSpPr>
        <dsp:cNvPr id="0" name=""/>
        <dsp:cNvSpPr/>
      </dsp:nvSpPr>
      <dsp:spPr>
        <a:xfrm>
          <a:off x="6490325" y="2799158"/>
          <a:ext cx="1218584" cy="792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ADFM</a:t>
          </a:r>
        </a:p>
      </dsp:txBody>
      <dsp:txXfrm>
        <a:off x="6528991" y="2837824"/>
        <a:ext cx="1141252" cy="714748"/>
      </dsp:txXfrm>
    </dsp:sp>
    <dsp:sp modelId="{227CC117-F111-4E07-BF7D-E44896F16E04}">
      <dsp:nvSpPr>
        <dsp:cNvPr id="0" name=""/>
        <dsp:cNvSpPr/>
      </dsp:nvSpPr>
      <dsp:spPr>
        <a:xfrm>
          <a:off x="3620538" y="398548"/>
          <a:ext cx="3728866" cy="3728866"/>
        </a:xfrm>
        <a:custGeom>
          <a:avLst/>
          <a:gdLst/>
          <a:ahLst/>
          <a:cxnLst/>
          <a:rect l="0" t="0" r="0" b="0"/>
          <a:pathLst>
            <a:path>
              <a:moveTo>
                <a:pt x="3166934" y="3198450"/>
              </a:moveTo>
              <a:arcTo wR="1864433" hR="1864433" stAng="2741092" swAng="14992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BA382F-B756-4EF6-AC50-E2FAF7D0E262}">
      <dsp:nvSpPr>
        <dsp:cNvPr id="0" name=""/>
        <dsp:cNvSpPr/>
      </dsp:nvSpPr>
      <dsp:spPr>
        <a:xfrm>
          <a:off x="4875679" y="3731374"/>
          <a:ext cx="1218584" cy="792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NAPCRG</a:t>
          </a:r>
        </a:p>
      </dsp:txBody>
      <dsp:txXfrm>
        <a:off x="4914345" y="3770040"/>
        <a:ext cx="1141252" cy="714748"/>
      </dsp:txXfrm>
    </dsp:sp>
    <dsp:sp modelId="{515848A7-5A25-476D-91B2-7680EC2AC7AF}">
      <dsp:nvSpPr>
        <dsp:cNvPr id="0" name=""/>
        <dsp:cNvSpPr/>
      </dsp:nvSpPr>
      <dsp:spPr>
        <a:xfrm>
          <a:off x="3620538" y="398548"/>
          <a:ext cx="3728866" cy="3728866"/>
        </a:xfrm>
        <a:custGeom>
          <a:avLst/>
          <a:gdLst/>
          <a:ahLst/>
          <a:cxnLst/>
          <a:rect l="0" t="0" r="0" b="0"/>
          <a:pathLst>
            <a:path>
              <a:moveTo>
                <a:pt x="1247371" y="3623792"/>
              </a:moveTo>
              <a:arcTo wR="1864433" hR="1864433" stAng="6559642" swAng="14992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6FC925-838C-40E6-982F-D89B2621E33D}">
      <dsp:nvSpPr>
        <dsp:cNvPr id="0" name=""/>
        <dsp:cNvSpPr/>
      </dsp:nvSpPr>
      <dsp:spPr>
        <a:xfrm>
          <a:off x="3261032" y="2799158"/>
          <a:ext cx="1218584" cy="792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AAFP</a:t>
          </a:r>
        </a:p>
      </dsp:txBody>
      <dsp:txXfrm>
        <a:off x="3299698" y="2837824"/>
        <a:ext cx="1141252" cy="714748"/>
      </dsp:txXfrm>
    </dsp:sp>
    <dsp:sp modelId="{2BCE0D59-C075-4ABB-8485-F019978DD039}">
      <dsp:nvSpPr>
        <dsp:cNvPr id="0" name=""/>
        <dsp:cNvSpPr/>
      </dsp:nvSpPr>
      <dsp:spPr>
        <a:xfrm>
          <a:off x="3620538" y="398548"/>
          <a:ext cx="3728866" cy="3728866"/>
        </a:xfrm>
        <a:custGeom>
          <a:avLst/>
          <a:gdLst/>
          <a:ahLst/>
          <a:cxnLst/>
          <a:rect l="0" t="0" r="0" b="0"/>
          <a:pathLst>
            <a:path>
              <a:moveTo>
                <a:pt x="75706" y="2390330"/>
              </a:moveTo>
              <a:arcTo wR="1864433" hR="1864433" stAng="9816979" swAng="196604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B8DDE6-1A60-4AF6-9D6C-8460223EFD2F}">
      <dsp:nvSpPr>
        <dsp:cNvPr id="0" name=""/>
        <dsp:cNvSpPr/>
      </dsp:nvSpPr>
      <dsp:spPr>
        <a:xfrm>
          <a:off x="3261032" y="934724"/>
          <a:ext cx="1218584" cy="792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ABFM</a:t>
          </a:r>
        </a:p>
      </dsp:txBody>
      <dsp:txXfrm>
        <a:off x="3299698" y="973390"/>
        <a:ext cx="1141252" cy="714748"/>
      </dsp:txXfrm>
    </dsp:sp>
    <dsp:sp modelId="{61907E26-6979-45D6-A465-AA09DE74024B}">
      <dsp:nvSpPr>
        <dsp:cNvPr id="0" name=""/>
        <dsp:cNvSpPr/>
      </dsp:nvSpPr>
      <dsp:spPr>
        <a:xfrm>
          <a:off x="3620538" y="398548"/>
          <a:ext cx="3728866" cy="3728866"/>
        </a:xfrm>
        <a:custGeom>
          <a:avLst/>
          <a:gdLst/>
          <a:ahLst/>
          <a:cxnLst/>
          <a:rect l="0" t="0" r="0" b="0"/>
          <a:pathLst>
            <a:path>
              <a:moveTo>
                <a:pt x="561932" y="530415"/>
              </a:moveTo>
              <a:arcTo wR="1864433" hR="1864433" stAng="13541092" swAng="149926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2A0952-997E-485C-A570-7B54320516F8}" type="datetimeFigureOut">
              <a:rPr lang="en-US" smtClean="0"/>
              <a:t>11/23/2020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D6EB5-638D-462E-9E95-620DFAAF794E}" type="slidenum">
              <a:rPr lang="en-US" smtClean="0"/>
              <a:t>‹#›</a:t>
            </a:fld>
            <a:endParaRPr lang="en-US"/>
          </a:p>
        </p:txBody>
      </p:sp>
    </p:spTree>
    <p:extLst>
      <p:ext uri="{BB962C8B-B14F-4D97-AF65-F5344CB8AC3E}">
        <p14:creationId xmlns:p14="http://schemas.microsoft.com/office/powerpoint/2010/main" val="205337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755479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2AE61E-AE1A-4962-9971-3368AB53ED13}" type="slidenum">
              <a:rPr lang="en-US" smtClean="0"/>
              <a:t>3</a:t>
            </a:fld>
            <a:endParaRPr lang="en-US"/>
          </a:p>
        </p:txBody>
      </p:sp>
    </p:spTree>
    <p:extLst>
      <p:ext uri="{BB962C8B-B14F-4D97-AF65-F5344CB8AC3E}">
        <p14:creationId xmlns:p14="http://schemas.microsoft.com/office/powerpoint/2010/main" val="45188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417513" y="701675"/>
            <a:ext cx="6242050"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After this slide Mary turns the call over to Tricia for the next set of slides</a:t>
            </a:r>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63233" indent="-293551" eaLnBrk="0" hangingPunct="0">
              <a:defRPr>
                <a:solidFill>
                  <a:schemeClr val="tx1"/>
                </a:solidFill>
                <a:latin typeface="Arial" pitchFamily="34" charset="0"/>
              </a:defRPr>
            </a:lvl2pPr>
            <a:lvl3pPr marL="1174204" indent="-234841" eaLnBrk="0" hangingPunct="0">
              <a:defRPr>
                <a:solidFill>
                  <a:schemeClr val="tx1"/>
                </a:solidFill>
                <a:latin typeface="Arial" pitchFamily="34" charset="0"/>
              </a:defRPr>
            </a:lvl3pPr>
            <a:lvl4pPr marL="1643885" indent="-234841" eaLnBrk="0" hangingPunct="0">
              <a:defRPr>
                <a:solidFill>
                  <a:schemeClr val="tx1"/>
                </a:solidFill>
                <a:latin typeface="Arial" pitchFamily="34" charset="0"/>
              </a:defRPr>
            </a:lvl4pPr>
            <a:lvl5pPr marL="2113567" indent="-234841" eaLnBrk="0" hangingPunct="0">
              <a:defRPr>
                <a:solidFill>
                  <a:schemeClr val="tx1"/>
                </a:solidFill>
                <a:latin typeface="Arial" pitchFamily="34" charset="0"/>
              </a:defRPr>
            </a:lvl5pPr>
            <a:lvl6pPr marL="2583249" indent="-234841" eaLnBrk="0" fontAlgn="base" hangingPunct="0">
              <a:spcBef>
                <a:spcPct val="0"/>
              </a:spcBef>
              <a:spcAft>
                <a:spcPct val="0"/>
              </a:spcAft>
              <a:defRPr>
                <a:solidFill>
                  <a:schemeClr val="tx1"/>
                </a:solidFill>
                <a:latin typeface="Arial" pitchFamily="34" charset="0"/>
              </a:defRPr>
            </a:lvl6pPr>
            <a:lvl7pPr marL="3052930" indent="-234841" eaLnBrk="0" fontAlgn="base" hangingPunct="0">
              <a:spcBef>
                <a:spcPct val="0"/>
              </a:spcBef>
              <a:spcAft>
                <a:spcPct val="0"/>
              </a:spcAft>
              <a:defRPr>
                <a:solidFill>
                  <a:schemeClr val="tx1"/>
                </a:solidFill>
                <a:latin typeface="Arial" pitchFamily="34" charset="0"/>
              </a:defRPr>
            </a:lvl7pPr>
            <a:lvl8pPr marL="3522612" indent="-234841" eaLnBrk="0" fontAlgn="base" hangingPunct="0">
              <a:spcBef>
                <a:spcPct val="0"/>
              </a:spcBef>
              <a:spcAft>
                <a:spcPct val="0"/>
              </a:spcAft>
              <a:defRPr>
                <a:solidFill>
                  <a:schemeClr val="tx1"/>
                </a:solidFill>
                <a:latin typeface="Arial" pitchFamily="34" charset="0"/>
              </a:defRPr>
            </a:lvl8pPr>
            <a:lvl9pPr marL="3992293" indent="-234841" eaLnBrk="0" fontAlgn="base" hangingPunct="0">
              <a:spcBef>
                <a:spcPct val="0"/>
              </a:spcBef>
              <a:spcAft>
                <a:spcPct val="0"/>
              </a:spcAft>
              <a:defRPr>
                <a:solidFill>
                  <a:schemeClr val="tx1"/>
                </a:solidFill>
                <a:latin typeface="Arial" pitchFamily="34" charset="0"/>
              </a:defRPr>
            </a:lvl9pPr>
          </a:lstStyle>
          <a:p>
            <a:pPr>
              <a:defRPr/>
            </a:pPr>
            <a:fld id="{FE48704A-58DA-4A0E-BE3F-D82AA29573CE}" type="slidenum">
              <a:rPr lang="en-US" altLang="en-US" smtClean="0"/>
              <a:pPr>
                <a:defRPr/>
              </a:pPr>
              <a:t>4</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main goal with these issues is twofold – 1) ensure the country produces enough family physicians, and 2) support primary care research to provide those physicians with the research outcomes they need to answer the clinical questions they see everyday in practice.  Although it sounds self-serving, data show that a robust primary care structure within our nation’s health care system produces higher quality care at less cost. </a:t>
            </a:r>
          </a:p>
          <a:p>
            <a:endParaRPr lang="en-US" dirty="0"/>
          </a:p>
          <a:p>
            <a:r>
              <a:rPr lang="en-US" dirty="0"/>
              <a:t>Let me give you two examples of how this works.  The first is the Affordable Care Act. Most view that act as major reform of health insurance and access for the nation – which of course it is. But that huge bill, or act, included multiple provisions on many issues, including reauthorization of certain programs that included changes, and establishment of new programs. I worked on the changes to the Title VII reauthorization. This is a set of programs that provides grants to departments of medical schools and residency programs to help develop curricula, set up projects related to education/training, etc. We worked on new priorities for grantees, new areas of interest for applicants to develop their proposals to address, and increased funding levels (authorization, not appropriations.)  Also, very involved in the establishment of a new program – Teaching Health Center Graduate Medical Education. This program is strictly for the establishment or expansion of primary care residency training programs – to support increased production of primary care physicians in the community, rather than in large hospital systems. Unfortunately, at the last minute we were unable to get it funded by the Centers for Medicare and Medicaid Services (CMS), with Medicare entitlement funding – due to opposition from American Association of Medical Colleges (AAMC) and CMS itself, so it is housed in the Health Resources and Services Administration (HRSA) and must be reauthorized frequently. But this has been an extremely successful program – with new training programs in urban and rural areas.</a:t>
            </a:r>
          </a:p>
          <a:p>
            <a:endParaRPr lang="en-US" dirty="0"/>
          </a:p>
          <a:p>
            <a:r>
              <a:rPr lang="en-US" dirty="0"/>
              <a:t>My second example is our efforts to get more support for primary care research. It shows how long an advocacy campaign can take, just to get some funding for a specific item. AHRQ has authority to have a Center for Primary Care Research, but there is no dedicated funding for it. We started our efforts to gain a study of primary care research, funded by AHRQ, conducted by Rand Corporation.. That was a first step which showed the results we hoped for – that there is not much funding devoted to it, and there needs to be more, as well as a hub to coordinate such research… NIH, CDC, no place really does this work except AHRQ. As the study came out, this summer, we produced a webinar in September for Hill staff, discussing the importance of primary care research and the need for more funding. This will be a continuing effort in the next session of Congress, and perhaps more. Definitely a multi-year effort.  </a:t>
            </a:r>
          </a:p>
          <a:p>
            <a:endParaRPr lang="en-US" dirty="0"/>
          </a:p>
          <a:p>
            <a:r>
              <a:rPr lang="en-US" dirty="0"/>
              <a:t>I hope this presentation has given you a glimpse into how STFM and other FM academic organization work to develop policy and advocate for our issues. I couldn’t cover much in such a brief time, and  I’m sorry I can’t answer any questions, as this is just a </a:t>
            </a:r>
            <a:r>
              <a:rPr lang="en-US"/>
              <a:t>recording, but </a:t>
            </a:r>
            <a:r>
              <a:rPr lang="en-US" dirty="0"/>
              <a:t>if you have any questions, feel free to email me at Hwittenberg@stfm.org.</a:t>
            </a:r>
          </a:p>
          <a:p>
            <a:endParaRPr lang="en-US" dirty="0"/>
          </a:p>
        </p:txBody>
      </p:sp>
      <p:sp>
        <p:nvSpPr>
          <p:cNvPr id="4" name="Slide Number Placeholder 3"/>
          <p:cNvSpPr>
            <a:spLocks noGrp="1"/>
          </p:cNvSpPr>
          <p:nvPr>
            <p:ph type="sldNum" sz="quarter" idx="5"/>
          </p:nvPr>
        </p:nvSpPr>
        <p:spPr/>
        <p:txBody>
          <a:bodyPr/>
          <a:lstStyle/>
          <a:p>
            <a:fld id="{E44DB4D2-9A30-473E-A633-8F1FA24674DF}" type="slidenum">
              <a:rPr lang="en-US" smtClean="0"/>
              <a:t>5</a:t>
            </a:fld>
            <a:endParaRPr lang="en-US"/>
          </a:p>
        </p:txBody>
      </p:sp>
    </p:spTree>
    <p:extLst>
      <p:ext uri="{BB962C8B-B14F-4D97-AF65-F5344CB8AC3E}">
        <p14:creationId xmlns:p14="http://schemas.microsoft.com/office/powerpoint/2010/main" val="3039307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5D7B964-3A32-BD47-8E81-45CFA786D4BC}"/>
              </a:ext>
            </a:extLst>
          </p:cNvPr>
          <p:cNvSpPr>
            <a:spLocks noGrp="1"/>
          </p:cNvSpPr>
          <p:nvPr>
            <p:ph type="pic" sz="quarter" idx="13" hasCustomPrompt="1"/>
          </p:nvPr>
        </p:nvSpPr>
        <p:spPr>
          <a:xfrm>
            <a:off x="-2" y="-1"/>
            <a:ext cx="12192000" cy="4440477"/>
          </a:xfrm>
          <a:solidFill>
            <a:srgbClr val="1D95D1"/>
          </a:solidFill>
        </p:spPr>
        <p:txBody>
          <a:bodyPr/>
          <a:lstStyle/>
          <a:p>
            <a:r>
              <a:rPr lang="en-US" dirty="0"/>
              <a:t>Insert a picture in this box or you can choose to leave this as a solid color fill</a:t>
            </a:r>
          </a:p>
        </p:txBody>
      </p:sp>
      <p:sp>
        <p:nvSpPr>
          <p:cNvPr id="2" name="Title 1"/>
          <p:cNvSpPr>
            <a:spLocks noGrp="1"/>
          </p:cNvSpPr>
          <p:nvPr>
            <p:ph type="ctrTitle"/>
          </p:nvPr>
        </p:nvSpPr>
        <p:spPr>
          <a:xfrm>
            <a:off x="457200" y="4635883"/>
            <a:ext cx="7772400" cy="1463040"/>
          </a:xfrm>
        </p:spPr>
        <p:txBody>
          <a:bodyPr tIns="91440" anchor="ctr">
            <a:normAutofit/>
          </a:bodyPr>
          <a:lstStyle>
            <a:lvl1pPr algn="r">
              <a:defRPr sz="4000" b="0" i="0" spc="200" baseline="0">
                <a:latin typeface="Helvetica Neue LT Std 67 Medium"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8610600" y="4635883"/>
            <a:ext cx="3200400" cy="1463040"/>
          </a:xfrm>
        </p:spPr>
        <p:txBody>
          <a:bodyPr lIns="91440" rIns="91440" anchor="ctr">
            <a:normAutofit/>
          </a:bodyPr>
          <a:lstStyle>
            <a:lvl1pPr marL="0" indent="0" algn="l">
              <a:lnSpc>
                <a:spcPct val="100000"/>
              </a:lnSpc>
              <a:spcBef>
                <a:spcPts val="0"/>
              </a:spcBef>
              <a:buNone/>
              <a:defRPr sz="1800" b="0" i="0">
                <a:solidFill>
                  <a:schemeClr val="tx1">
                    <a:lumMod val="95000"/>
                    <a:lumOff val="5000"/>
                  </a:schemeClr>
                </a:solidFill>
                <a:latin typeface="Helvetica Neue LT Std 47 Light " panose="020B0406020202030204" pitchFamily="34" charset="0"/>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lgn="r">
              <a:defRPr/>
            </a:lvl1pPr>
          </a:lstStyle>
          <a:p>
            <a:fld id="{4FAB73BC-B049-4115-A692-8D63A059BFB8}" type="slidenum">
              <a:rPr lang="en-US" smtClean="0"/>
              <a:pPr/>
              <a:t>‹#›</a:t>
            </a:fld>
            <a:endParaRPr lang="en-US" dirty="0"/>
          </a:p>
        </p:txBody>
      </p:sp>
      <p:cxnSp>
        <p:nvCxnSpPr>
          <p:cNvPr id="8" name="Straight Connector 7"/>
          <p:cNvCxnSpPr/>
          <p:nvPr userDrawn="1"/>
        </p:nvCxnSpPr>
        <p:spPr>
          <a:xfrm flipV="1">
            <a:off x="8386843" y="489936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E95B67A-38B9-E44F-A44D-F30BEFA19CE8}"/>
              </a:ext>
            </a:extLst>
          </p:cNvPr>
          <p:cNvPicPr>
            <a:picLocks noChangeAspect="1"/>
          </p:cNvPicPr>
          <p:nvPr userDrawn="1"/>
        </p:nvPicPr>
        <p:blipFill>
          <a:blip r:embed="rId2"/>
          <a:stretch>
            <a:fillRect/>
          </a:stretch>
        </p:blipFill>
        <p:spPr>
          <a:xfrm>
            <a:off x="201598" y="6207806"/>
            <a:ext cx="5254321" cy="48405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dirty="0"/>
              <a:t>Click to edit Master title style</a:t>
            </a:r>
          </a:p>
        </p:txBody>
      </p:sp>
      <p:sp>
        <p:nvSpPr>
          <p:cNvPr id="3" name="Content Placeholder 2"/>
          <p:cNvSpPr>
            <a:spLocks noGrp="1"/>
          </p:cNvSpPr>
          <p:nvPr>
            <p:ph sz="half" idx="1"/>
          </p:nvPr>
        </p:nvSpPr>
        <p:spPr>
          <a:xfrm>
            <a:off x="1024127" y="2286000"/>
            <a:ext cx="4754880" cy="38392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9320" y="2286000"/>
            <a:ext cx="4754880" cy="3839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i="0" cap="none" baseline="0">
                <a:solidFill>
                  <a:schemeClr val="accent1"/>
                </a:solidFill>
                <a:latin typeface="Helvetica Neue LT Std 47 Light " panose="020B04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4754880" cy="31824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i="0" kern="1200" cap="none" baseline="0" dirty="0">
                <a:solidFill>
                  <a:schemeClr val="accent1"/>
                </a:solidFill>
                <a:latin typeface="Helvetica Neue LT Std 47 Light " panose="020B0406020202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5990888" y="2967788"/>
            <a:ext cx="4754880" cy="3182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pic>
        <p:nvPicPr>
          <p:cNvPr id="8" name="Picture 7">
            <a:extLst>
              <a:ext uri="{FF2B5EF4-FFF2-40B4-BE49-F238E27FC236}">
                <a16:creationId xmlns:a16="http://schemas.microsoft.com/office/drawing/2014/main" id="{FA60AE24-E35E-A04E-875B-D5CF9369F26E}"/>
              </a:ext>
            </a:extLst>
          </p:cNvPr>
          <p:cNvPicPr>
            <a:picLocks noChangeAspect="1"/>
          </p:cNvPicPr>
          <p:nvPr userDrawn="1"/>
        </p:nvPicPr>
        <p:blipFill>
          <a:blip r:embed="rId2"/>
          <a:stretch>
            <a:fillRect/>
          </a:stretch>
        </p:blipFill>
        <p:spPr>
          <a:xfrm rot="10800000">
            <a:off x="636765" y="-12527"/>
            <a:ext cx="11555235" cy="5636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824CDE-8A27-6D46-BBB6-D49A370FFD7A}"/>
              </a:ext>
            </a:extLst>
          </p:cNvPr>
          <p:cNvPicPr>
            <a:picLocks noChangeAspect="1"/>
          </p:cNvPicPr>
          <p:nvPr userDrawn="1"/>
        </p:nvPicPr>
        <p:blipFill>
          <a:blip r:embed="rId2"/>
          <a:stretch>
            <a:fillRect/>
          </a:stretch>
        </p:blipFill>
        <p:spPr>
          <a:xfrm>
            <a:off x="7803715" y="40497"/>
            <a:ext cx="4519808" cy="360983"/>
          </a:xfrm>
          <a:prstGeom prst="rect">
            <a:avLst/>
          </a:prstGeom>
        </p:spPr>
      </p:pic>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9" name="Picture 8">
            <a:extLst>
              <a:ext uri="{FF2B5EF4-FFF2-40B4-BE49-F238E27FC236}">
                <a16:creationId xmlns:a16="http://schemas.microsoft.com/office/drawing/2014/main" id="{D43E256B-3F90-1A4A-BF52-3F89809BAD72}"/>
              </a:ext>
            </a:extLst>
          </p:cNvPr>
          <p:cNvPicPr>
            <a:picLocks noChangeAspect="1"/>
          </p:cNvPicPr>
          <p:nvPr userDrawn="1"/>
        </p:nvPicPr>
        <p:blipFill>
          <a:blip r:embed="rId3"/>
          <a:stretch>
            <a:fillRect/>
          </a:stretch>
        </p:blipFill>
        <p:spPr>
          <a:xfrm>
            <a:off x="232079" y="6162805"/>
            <a:ext cx="5115310" cy="55191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72776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1617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E343B5-ECD2-F74F-94BC-084C1C65A4DF}"/>
              </a:ext>
            </a:extLst>
          </p:cNvPr>
          <p:cNvPicPr>
            <a:picLocks noChangeAspect="1"/>
          </p:cNvPicPr>
          <p:nvPr userDrawn="1"/>
        </p:nvPicPr>
        <p:blipFill>
          <a:blip r:embed="rId10"/>
          <a:stretch>
            <a:fillRect/>
          </a:stretch>
        </p:blipFill>
        <p:spPr>
          <a:xfrm>
            <a:off x="7803715" y="40497"/>
            <a:ext cx="4519808" cy="360983"/>
          </a:xfrm>
          <a:prstGeom prst="rect">
            <a:avLst/>
          </a:prstGeom>
        </p:spPr>
      </p:pic>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3876805"/>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r">
              <a:defRPr sz="1000" b="0" i="0">
                <a:solidFill>
                  <a:schemeClr val="tx1">
                    <a:lumMod val="95000"/>
                    <a:lumOff val="5000"/>
                  </a:schemeClr>
                </a:solidFill>
                <a:latin typeface="Helvetica Neue LT Std 67 Medium" panose="020B0604020202020204" pitchFamily="34" charset="0"/>
              </a:defRPr>
            </a:lvl1pPr>
          </a:lstStyle>
          <a:p>
            <a:fld id="{4FAB73BC-B049-4115-A692-8D63A059BFB8}" type="slidenum">
              <a:rPr lang="en-US" smtClean="0"/>
              <a:pPr/>
              <a:t>‹#›</a:t>
            </a:fld>
            <a:endParaRPr lang="en-US" dirty="0"/>
          </a:p>
        </p:txBody>
      </p:sp>
      <p:pic>
        <p:nvPicPr>
          <p:cNvPr id="8" name="Picture 7">
            <a:extLst>
              <a:ext uri="{FF2B5EF4-FFF2-40B4-BE49-F238E27FC236}">
                <a16:creationId xmlns:a16="http://schemas.microsoft.com/office/drawing/2014/main" id="{C786DB40-711C-EB4A-B0AB-8E695479DEDD}"/>
              </a:ext>
            </a:extLst>
          </p:cNvPr>
          <p:cNvPicPr>
            <a:picLocks noChangeAspect="1"/>
          </p:cNvPicPr>
          <p:nvPr userDrawn="1"/>
        </p:nvPicPr>
        <p:blipFill>
          <a:blip r:embed="rId11"/>
          <a:stretch>
            <a:fillRect/>
          </a:stretch>
        </p:blipFill>
        <p:spPr>
          <a:xfrm rot="10800000">
            <a:off x="655554" y="-12527"/>
            <a:ext cx="11555235" cy="56367"/>
          </a:xfrm>
          <a:prstGeom prst="rect">
            <a:avLst/>
          </a:prstGeom>
        </p:spPr>
      </p:pic>
      <p:pic>
        <p:nvPicPr>
          <p:cNvPr id="11" name="Picture 10">
            <a:extLst>
              <a:ext uri="{FF2B5EF4-FFF2-40B4-BE49-F238E27FC236}">
                <a16:creationId xmlns:a16="http://schemas.microsoft.com/office/drawing/2014/main" id="{FCF0CD8F-8276-8A44-A52A-1FA31799914C}"/>
              </a:ext>
            </a:extLst>
          </p:cNvPr>
          <p:cNvPicPr>
            <a:picLocks noChangeAspect="1"/>
          </p:cNvPicPr>
          <p:nvPr userDrawn="1"/>
        </p:nvPicPr>
        <p:blipFill>
          <a:blip r:embed="rId12"/>
          <a:stretch>
            <a:fillRect/>
          </a:stretch>
        </p:blipFill>
        <p:spPr>
          <a:xfrm>
            <a:off x="201598" y="6207806"/>
            <a:ext cx="5254321" cy="4840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Lst>
  <p:txStyles>
    <p:titleStyle>
      <a:lvl1pPr algn="l" defTabSz="914400" rtl="0" eaLnBrk="1" latinLnBrk="0" hangingPunct="1">
        <a:lnSpc>
          <a:spcPct val="80000"/>
        </a:lnSpc>
        <a:spcBef>
          <a:spcPct val="0"/>
        </a:spcBef>
        <a:buNone/>
        <a:defRPr sz="5000" b="0" i="0" kern="1200" cap="all" spc="100" baseline="0">
          <a:solidFill>
            <a:schemeClr val="tx1">
              <a:lumMod val="95000"/>
              <a:lumOff val="5000"/>
            </a:schemeClr>
          </a:solidFill>
          <a:latin typeface="Helvetica Neue LT Std 67 Medium" panose="020B0604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b="0" i="0" kern="1200">
          <a:solidFill>
            <a:schemeClr val="tx1"/>
          </a:solidFill>
          <a:latin typeface="Helvetica Neue LT Std 47 Light " panose="020B040602020203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b="0" i="0" kern="1200">
          <a:solidFill>
            <a:schemeClr val="tx1"/>
          </a:solidFill>
          <a:latin typeface="Helvetica Neue LT Std 47 Light " panose="020B040602020203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b="0" i="0" kern="1200">
          <a:solidFill>
            <a:schemeClr val="tx1"/>
          </a:solidFill>
          <a:latin typeface="Helvetica Neue LT Std 47 Light " panose="020B040602020203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b="0" i="0" kern="1200">
          <a:solidFill>
            <a:schemeClr val="tx1"/>
          </a:solidFill>
          <a:latin typeface="Helvetica Neue LT Std 47 Light " panose="020B040602020203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b="0" i="0" kern="1200">
          <a:solidFill>
            <a:schemeClr val="tx1"/>
          </a:solidFill>
          <a:latin typeface="Helvetica Neue LT Std 47 Light " panose="020B040602020203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6805DC-0681-0443-A2C0-4956A3C754AA}"/>
              </a:ext>
            </a:extLst>
          </p:cNvPr>
          <p:cNvSpPr>
            <a:spLocks noGrp="1"/>
          </p:cNvSpPr>
          <p:nvPr>
            <p:ph type="pic" sz="quarter" idx="13"/>
          </p:nvPr>
        </p:nvSpPr>
        <p:spPr>
          <a:xfrm>
            <a:off x="142873" y="49858"/>
            <a:ext cx="12192000" cy="4440477"/>
          </a:xfrm>
        </p:spPr>
      </p:sp>
      <p:sp>
        <p:nvSpPr>
          <p:cNvPr id="2" name="Title 1">
            <a:extLst>
              <a:ext uri="{FF2B5EF4-FFF2-40B4-BE49-F238E27FC236}">
                <a16:creationId xmlns:a16="http://schemas.microsoft.com/office/drawing/2014/main" id="{EA609B64-863E-8A45-8017-9A93A6DD21FD}"/>
              </a:ext>
            </a:extLst>
          </p:cNvPr>
          <p:cNvSpPr>
            <a:spLocks noGrp="1"/>
          </p:cNvSpPr>
          <p:nvPr>
            <p:ph type="ctrTitle"/>
          </p:nvPr>
        </p:nvSpPr>
        <p:spPr/>
        <p:txBody>
          <a:bodyPr>
            <a:normAutofit/>
          </a:bodyPr>
          <a:lstStyle/>
          <a:p>
            <a:pPr algn="ctr"/>
            <a:endParaRPr lang="en-US" sz="2400" dirty="0"/>
          </a:p>
        </p:txBody>
      </p:sp>
      <p:sp>
        <p:nvSpPr>
          <p:cNvPr id="3" name="Subtitle 2">
            <a:extLst>
              <a:ext uri="{FF2B5EF4-FFF2-40B4-BE49-F238E27FC236}">
                <a16:creationId xmlns:a16="http://schemas.microsoft.com/office/drawing/2014/main" id="{A0BDAFCF-64E0-484F-9267-DDA38FFEEC93}"/>
              </a:ext>
            </a:extLst>
          </p:cNvPr>
          <p:cNvSpPr>
            <a:spLocks noGrp="1"/>
          </p:cNvSpPr>
          <p:nvPr>
            <p:ph type="subTitle" idx="1"/>
          </p:nvPr>
        </p:nvSpPr>
        <p:spPr/>
        <p:txBody>
          <a:bodyPr/>
          <a:lstStyle/>
          <a:p>
            <a:r>
              <a:rPr lang="en-US" dirty="0"/>
              <a:t>Hope Wittenberg</a:t>
            </a:r>
          </a:p>
          <a:p>
            <a:r>
              <a:rPr lang="en-US" dirty="0"/>
              <a:t>Director</a:t>
            </a:r>
          </a:p>
          <a:p>
            <a:r>
              <a:rPr lang="en-US" dirty="0"/>
              <a:t>Government Relations</a:t>
            </a:r>
          </a:p>
          <a:p>
            <a:r>
              <a:rPr lang="en-US" dirty="0"/>
              <a:t>August 14, 2019</a:t>
            </a:r>
          </a:p>
        </p:txBody>
      </p:sp>
      <p:pic>
        <p:nvPicPr>
          <p:cNvPr id="5" name="Picture Placeholder 8"/>
          <p:cNvPicPr>
            <a:picLocks noChangeAspect="1"/>
          </p:cNvPicPr>
          <p:nvPr/>
        </p:nvPicPr>
        <p:blipFill>
          <a:blip r:embed="rId2">
            <a:extLst>
              <a:ext uri="{28A0092B-C50C-407E-A947-70E740481C1C}">
                <a14:useLocalDpi xmlns:a14="http://schemas.microsoft.com/office/drawing/2010/main" val="0"/>
              </a:ext>
            </a:extLst>
          </a:blip>
          <a:srcRect t="1515" b="1515"/>
          <a:stretch>
            <a:fillRect/>
          </a:stretch>
        </p:blipFill>
        <p:spPr bwMode="auto">
          <a:xfrm>
            <a:off x="142873" y="49858"/>
            <a:ext cx="12192000" cy="444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47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3"/>
          <p:cNvGrpSpPr/>
          <p:nvPr/>
        </p:nvGrpSpPr>
        <p:grpSpPr>
          <a:xfrm>
            <a:off x="2472763" y="1486252"/>
            <a:ext cx="7216668" cy="3605804"/>
            <a:chOff x="1450787" y="1880699"/>
            <a:chExt cx="7216668" cy="3605804"/>
          </a:xfrm>
        </p:grpSpPr>
        <p:sp>
          <p:nvSpPr>
            <p:cNvPr id="90" name="Google Shape;90;p13"/>
            <p:cNvSpPr/>
            <p:nvPr/>
          </p:nvSpPr>
          <p:spPr>
            <a:xfrm>
              <a:off x="4983303" y="2381900"/>
              <a:ext cx="721114" cy="379158"/>
            </a:xfrm>
            <a:custGeom>
              <a:avLst/>
              <a:gdLst/>
              <a:ahLst/>
              <a:cxnLst/>
              <a:rect l="l" t="t" r="r" b="b"/>
              <a:pathLst>
                <a:path w="120000" h="120000" extrusionOk="0">
                  <a:moveTo>
                    <a:pt x="0" y="0"/>
                  </a:moveTo>
                  <a:lnTo>
                    <a:pt x="0" y="120000"/>
                  </a:lnTo>
                  <a:lnTo>
                    <a:pt x="120000" y="120000"/>
                  </a:lnTo>
                </a:path>
              </a:pathLst>
            </a:custGeom>
            <a:noFill/>
            <a:ln w="25400" cap="flat" cmpd="sng">
              <a:solidFill>
                <a:srgbClr val="3B6495"/>
              </a:solidFill>
              <a:prstDash val="solid"/>
              <a:round/>
              <a:headEnd type="none" w="sm" len="sm"/>
              <a:tailEnd type="none" w="sm" len="sm"/>
            </a:ln>
          </p:spPr>
        </p:sp>
        <p:sp>
          <p:nvSpPr>
            <p:cNvPr id="91" name="Google Shape;91;p13"/>
            <p:cNvSpPr/>
            <p:nvPr/>
          </p:nvSpPr>
          <p:spPr>
            <a:xfrm>
              <a:off x="3708399" y="3888458"/>
              <a:ext cx="211967" cy="1096745"/>
            </a:xfrm>
            <a:custGeom>
              <a:avLst/>
              <a:gdLst/>
              <a:ahLst/>
              <a:cxnLst/>
              <a:rect l="l" t="t" r="r" b="b"/>
              <a:pathLst>
                <a:path w="120000" h="120000" extrusionOk="0">
                  <a:moveTo>
                    <a:pt x="120000" y="0"/>
                  </a:moveTo>
                  <a:lnTo>
                    <a:pt x="120000" y="119524"/>
                  </a:lnTo>
                  <a:lnTo>
                    <a:pt x="0" y="119524"/>
                  </a:lnTo>
                  <a:lnTo>
                    <a:pt x="0" y="120000"/>
                  </a:lnTo>
                </a:path>
              </a:pathLst>
            </a:custGeom>
            <a:noFill/>
            <a:ln w="25400" cap="flat" cmpd="sng">
              <a:solidFill>
                <a:srgbClr val="328369"/>
              </a:solidFill>
              <a:prstDash val="solid"/>
              <a:round/>
              <a:headEnd type="none" w="sm" len="sm"/>
              <a:tailEnd type="none" w="sm" len="sm"/>
            </a:ln>
          </p:spPr>
        </p:sp>
        <p:sp>
          <p:nvSpPr>
            <p:cNvPr id="92" name="Google Shape;92;p13"/>
            <p:cNvSpPr/>
            <p:nvPr/>
          </p:nvSpPr>
          <p:spPr>
            <a:xfrm>
              <a:off x="2460144" y="3888458"/>
              <a:ext cx="1460222" cy="1090239"/>
            </a:xfrm>
            <a:custGeom>
              <a:avLst/>
              <a:gdLst/>
              <a:ahLst/>
              <a:cxnLst/>
              <a:rect l="l" t="t" r="r" b="b"/>
              <a:pathLst>
                <a:path w="120000" h="120000" extrusionOk="0">
                  <a:moveTo>
                    <a:pt x="120000" y="0"/>
                  </a:moveTo>
                  <a:lnTo>
                    <a:pt x="120000" y="119521"/>
                  </a:lnTo>
                  <a:lnTo>
                    <a:pt x="0" y="119521"/>
                  </a:lnTo>
                  <a:lnTo>
                    <a:pt x="0" y="120000"/>
                  </a:lnTo>
                </a:path>
              </a:pathLst>
            </a:custGeom>
            <a:noFill/>
            <a:ln w="25400" cap="flat" cmpd="sng">
              <a:solidFill>
                <a:srgbClr val="328369"/>
              </a:solidFill>
              <a:prstDash val="solid"/>
              <a:round/>
              <a:headEnd type="none" w="sm" len="sm"/>
              <a:tailEnd type="none" w="sm" len="sm"/>
            </a:ln>
          </p:spPr>
        </p:sp>
        <p:sp>
          <p:nvSpPr>
            <p:cNvPr id="93" name="Google Shape;93;p13"/>
            <p:cNvSpPr/>
            <p:nvPr/>
          </p:nvSpPr>
          <p:spPr>
            <a:xfrm>
              <a:off x="3920367" y="3888458"/>
              <a:ext cx="488014" cy="401153"/>
            </a:xfrm>
            <a:custGeom>
              <a:avLst/>
              <a:gdLst/>
              <a:ahLst/>
              <a:cxnLst/>
              <a:rect l="l" t="t" r="r" b="b"/>
              <a:pathLst>
                <a:path w="120000" h="120000" extrusionOk="0">
                  <a:moveTo>
                    <a:pt x="0" y="0"/>
                  </a:moveTo>
                  <a:lnTo>
                    <a:pt x="0" y="118699"/>
                  </a:lnTo>
                  <a:lnTo>
                    <a:pt x="120000" y="118699"/>
                  </a:lnTo>
                  <a:lnTo>
                    <a:pt x="120000" y="120000"/>
                  </a:lnTo>
                </a:path>
              </a:pathLst>
            </a:custGeom>
            <a:noFill/>
            <a:ln w="25400" cap="flat" cmpd="sng">
              <a:solidFill>
                <a:srgbClr val="4674AA"/>
              </a:solidFill>
              <a:prstDash val="solid"/>
              <a:round/>
              <a:headEnd type="none" w="sm" len="sm"/>
              <a:tailEnd type="none" w="sm" len="sm"/>
            </a:ln>
          </p:spPr>
        </p:sp>
        <p:sp>
          <p:nvSpPr>
            <p:cNvPr id="94" name="Google Shape;94;p13"/>
            <p:cNvSpPr/>
            <p:nvPr/>
          </p:nvSpPr>
          <p:spPr>
            <a:xfrm>
              <a:off x="3207200" y="3888458"/>
              <a:ext cx="713166" cy="401154"/>
            </a:xfrm>
            <a:custGeom>
              <a:avLst/>
              <a:gdLst/>
              <a:ahLst/>
              <a:cxnLst/>
              <a:rect l="l" t="t" r="r" b="b"/>
              <a:pathLst>
                <a:path w="120000" h="120000" extrusionOk="0">
                  <a:moveTo>
                    <a:pt x="120000" y="0"/>
                  </a:moveTo>
                  <a:lnTo>
                    <a:pt x="120000" y="118699"/>
                  </a:lnTo>
                  <a:lnTo>
                    <a:pt x="0" y="118699"/>
                  </a:lnTo>
                  <a:lnTo>
                    <a:pt x="0" y="120000"/>
                  </a:lnTo>
                </a:path>
              </a:pathLst>
            </a:custGeom>
            <a:noFill/>
            <a:ln w="25400" cap="flat" cmpd="sng">
              <a:solidFill>
                <a:srgbClr val="4674AA"/>
              </a:solidFill>
              <a:prstDash val="solid"/>
              <a:round/>
              <a:headEnd type="none" w="sm" len="sm"/>
              <a:tailEnd type="none" w="sm" len="sm"/>
            </a:ln>
          </p:spPr>
        </p:sp>
        <p:sp>
          <p:nvSpPr>
            <p:cNvPr id="95" name="Google Shape;95;p13"/>
            <p:cNvSpPr/>
            <p:nvPr/>
          </p:nvSpPr>
          <p:spPr>
            <a:xfrm>
              <a:off x="1951987" y="3888458"/>
              <a:ext cx="1968379" cy="401154"/>
            </a:xfrm>
            <a:custGeom>
              <a:avLst/>
              <a:gdLst/>
              <a:ahLst/>
              <a:cxnLst/>
              <a:rect l="l" t="t" r="r" b="b"/>
              <a:pathLst>
                <a:path w="120000" h="120000" extrusionOk="0">
                  <a:moveTo>
                    <a:pt x="120000" y="0"/>
                  </a:moveTo>
                  <a:lnTo>
                    <a:pt x="120000" y="118699"/>
                  </a:lnTo>
                  <a:lnTo>
                    <a:pt x="0" y="118699"/>
                  </a:lnTo>
                  <a:lnTo>
                    <a:pt x="0" y="120000"/>
                  </a:lnTo>
                </a:path>
              </a:pathLst>
            </a:custGeom>
            <a:noFill/>
            <a:ln w="25400" cap="flat" cmpd="sng">
              <a:solidFill>
                <a:srgbClr val="328369"/>
              </a:solidFill>
              <a:prstDash val="solid"/>
              <a:round/>
              <a:headEnd type="none" w="sm" len="sm"/>
              <a:tailEnd type="none" w="sm" len="sm"/>
            </a:ln>
          </p:spPr>
        </p:sp>
        <p:sp>
          <p:nvSpPr>
            <p:cNvPr id="96" name="Google Shape;96;p13"/>
            <p:cNvSpPr/>
            <p:nvPr/>
          </p:nvSpPr>
          <p:spPr>
            <a:xfrm>
              <a:off x="4421567" y="2381900"/>
              <a:ext cx="561735" cy="1255957"/>
            </a:xfrm>
            <a:custGeom>
              <a:avLst/>
              <a:gdLst/>
              <a:ahLst/>
              <a:cxnLst/>
              <a:rect l="l" t="t" r="r" b="b"/>
              <a:pathLst>
                <a:path w="120000" h="120000" extrusionOk="0">
                  <a:moveTo>
                    <a:pt x="120000" y="0"/>
                  </a:moveTo>
                  <a:lnTo>
                    <a:pt x="120000" y="120000"/>
                  </a:lnTo>
                  <a:lnTo>
                    <a:pt x="0" y="120000"/>
                  </a:lnTo>
                </a:path>
              </a:pathLst>
            </a:custGeom>
            <a:noFill/>
            <a:ln w="25400" cap="flat" cmpd="sng">
              <a:solidFill>
                <a:srgbClr val="328369"/>
              </a:solidFill>
              <a:prstDash val="solid"/>
              <a:round/>
              <a:headEnd type="none" w="sm" len="sm"/>
              <a:tailEnd type="none" w="sm" len="sm"/>
            </a:ln>
          </p:spPr>
        </p:sp>
        <p:sp>
          <p:nvSpPr>
            <p:cNvPr id="97" name="Google Shape;97;p13"/>
            <p:cNvSpPr/>
            <p:nvPr/>
          </p:nvSpPr>
          <p:spPr>
            <a:xfrm>
              <a:off x="6850602" y="3674355"/>
              <a:ext cx="683256" cy="1057580"/>
            </a:xfrm>
            <a:custGeom>
              <a:avLst/>
              <a:gdLst/>
              <a:ahLst/>
              <a:cxnLst/>
              <a:rect l="l" t="t" r="r" b="b"/>
              <a:pathLst>
                <a:path w="120000" h="120000" extrusionOk="0">
                  <a:moveTo>
                    <a:pt x="0" y="0"/>
                  </a:moveTo>
                  <a:lnTo>
                    <a:pt x="0" y="119507"/>
                  </a:lnTo>
                  <a:lnTo>
                    <a:pt x="120000" y="119507"/>
                  </a:lnTo>
                  <a:lnTo>
                    <a:pt x="120000" y="120000"/>
                  </a:lnTo>
                </a:path>
              </a:pathLst>
            </a:custGeom>
            <a:noFill/>
            <a:ln w="25400" cap="flat" cmpd="sng">
              <a:solidFill>
                <a:srgbClr val="328369"/>
              </a:solidFill>
              <a:prstDash val="solid"/>
              <a:round/>
              <a:headEnd type="none" w="sm" len="sm"/>
              <a:tailEnd type="none" w="sm" len="sm"/>
            </a:ln>
          </p:spPr>
        </p:sp>
        <p:sp>
          <p:nvSpPr>
            <p:cNvPr id="98" name="Google Shape;98;p13"/>
            <p:cNvSpPr/>
            <p:nvPr/>
          </p:nvSpPr>
          <p:spPr>
            <a:xfrm>
              <a:off x="6850602" y="3674355"/>
              <a:ext cx="1315652" cy="364656"/>
            </a:xfrm>
            <a:custGeom>
              <a:avLst/>
              <a:gdLst/>
              <a:ahLst/>
              <a:cxnLst/>
              <a:rect l="l" t="t" r="r" b="b"/>
              <a:pathLst>
                <a:path w="120000" h="120000" extrusionOk="0">
                  <a:moveTo>
                    <a:pt x="0" y="0"/>
                  </a:moveTo>
                  <a:lnTo>
                    <a:pt x="0" y="118569"/>
                  </a:lnTo>
                  <a:lnTo>
                    <a:pt x="120000" y="118569"/>
                  </a:lnTo>
                  <a:lnTo>
                    <a:pt x="120000" y="120000"/>
                  </a:lnTo>
                </a:path>
              </a:pathLst>
            </a:custGeom>
            <a:noFill/>
            <a:ln w="25400" cap="flat" cmpd="sng">
              <a:solidFill>
                <a:srgbClr val="4674AA"/>
              </a:solidFill>
              <a:prstDash val="solid"/>
              <a:round/>
              <a:headEnd type="none" w="sm" len="sm"/>
              <a:tailEnd type="none" w="sm" len="sm"/>
            </a:ln>
          </p:spPr>
        </p:sp>
        <p:sp>
          <p:nvSpPr>
            <p:cNvPr id="99" name="Google Shape;99;p13"/>
            <p:cNvSpPr/>
            <p:nvPr/>
          </p:nvSpPr>
          <p:spPr>
            <a:xfrm>
              <a:off x="6850602" y="3674355"/>
              <a:ext cx="156545" cy="364657"/>
            </a:xfrm>
            <a:custGeom>
              <a:avLst/>
              <a:gdLst/>
              <a:ahLst/>
              <a:cxnLst/>
              <a:rect l="l" t="t" r="r" b="b"/>
              <a:pathLst>
                <a:path w="120000" h="120000" extrusionOk="0">
                  <a:moveTo>
                    <a:pt x="0" y="0"/>
                  </a:moveTo>
                  <a:lnTo>
                    <a:pt x="0" y="118569"/>
                  </a:lnTo>
                  <a:lnTo>
                    <a:pt x="120000" y="118569"/>
                  </a:lnTo>
                  <a:lnTo>
                    <a:pt x="120000" y="120000"/>
                  </a:lnTo>
                </a:path>
              </a:pathLst>
            </a:custGeom>
            <a:noFill/>
            <a:ln w="25400" cap="flat" cmpd="sng">
              <a:solidFill>
                <a:srgbClr val="4674AA"/>
              </a:solidFill>
              <a:prstDash val="solid"/>
              <a:round/>
              <a:headEnd type="none" w="sm" len="sm"/>
              <a:tailEnd type="none" w="sm" len="sm"/>
            </a:ln>
          </p:spPr>
        </p:sp>
        <p:sp>
          <p:nvSpPr>
            <p:cNvPr id="100" name="Google Shape;100;p13"/>
            <p:cNvSpPr/>
            <p:nvPr/>
          </p:nvSpPr>
          <p:spPr>
            <a:xfrm>
              <a:off x="6179895" y="3674355"/>
              <a:ext cx="670707" cy="1057246"/>
            </a:xfrm>
            <a:custGeom>
              <a:avLst/>
              <a:gdLst/>
              <a:ahLst/>
              <a:cxnLst/>
              <a:rect l="l" t="t" r="r" b="b"/>
              <a:pathLst>
                <a:path w="120000" h="120000" extrusionOk="0">
                  <a:moveTo>
                    <a:pt x="120000" y="0"/>
                  </a:moveTo>
                  <a:lnTo>
                    <a:pt x="120000" y="119506"/>
                  </a:lnTo>
                  <a:lnTo>
                    <a:pt x="0" y="119506"/>
                  </a:lnTo>
                  <a:lnTo>
                    <a:pt x="0" y="120000"/>
                  </a:lnTo>
                </a:path>
              </a:pathLst>
            </a:custGeom>
            <a:noFill/>
            <a:ln w="25400" cap="flat" cmpd="sng">
              <a:solidFill>
                <a:srgbClr val="328369"/>
              </a:solidFill>
              <a:prstDash val="solid"/>
              <a:round/>
              <a:headEnd type="none" w="sm" len="sm"/>
              <a:tailEnd type="none" w="sm" len="sm"/>
            </a:ln>
          </p:spPr>
        </p:sp>
        <p:sp>
          <p:nvSpPr>
            <p:cNvPr id="101" name="Google Shape;101;p13"/>
            <p:cNvSpPr/>
            <p:nvPr/>
          </p:nvSpPr>
          <p:spPr>
            <a:xfrm>
              <a:off x="5811295" y="3674355"/>
              <a:ext cx="1039307" cy="364657"/>
            </a:xfrm>
            <a:custGeom>
              <a:avLst/>
              <a:gdLst/>
              <a:ahLst/>
              <a:cxnLst/>
              <a:rect l="l" t="t" r="r" b="b"/>
              <a:pathLst>
                <a:path w="120000" h="120000" extrusionOk="0">
                  <a:moveTo>
                    <a:pt x="120000" y="0"/>
                  </a:moveTo>
                  <a:lnTo>
                    <a:pt x="120000" y="118569"/>
                  </a:lnTo>
                  <a:lnTo>
                    <a:pt x="0" y="118569"/>
                  </a:lnTo>
                  <a:lnTo>
                    <a:pt x="0" y="120000"/>
                  </a:lnTo>
                </a:path>
              </a:pathLst>
            </a:custGeom>
            <a:noFill/>
            <a:ln w="25400" cap="flat" cmpd="sng">
              <a:solidFill>
                <a:srgbClr val="328369"/>
              </a:solidFill>
              <a:prstDash val="solid"/>
              <a:round/>
              <a:headEnd type="none" w="sm" len="sm"/>
              <a:tailEnd type="none" w="sm" len="sm"/>
            </a:ln>
          </p:spPr>
        </p:sp>
        <p:sp>
          <p:nvSpPr>
            <p:cNvPr id="102" name="Google Shape;102;p13"/>
            <p:cNvSpPr/>
            <p:nvPr/>
          </p:nvSpPr>
          <p:spPr>
            <a:xfrm>
              <a:off x="4983303" y="2381900"/>
              <a:ext cx="1366098" cy="1041854"/>
            </a:xfrm>
            <a:custGeom>
              <a:avLst/>
              <a:gdLst/>
              <a:ahLst/>
              <a:cxnLst/>
              <a:rect l="l" t="t" r="r" b="b"/>
              <a:pathLst>
                <a:path w="120000" h="120000" extrusionOk="0">
                  <a:moveTo>
                    <a:pt x="0" y="0"/>
                  </a:moveTo>
                  <a:lnTo>
                    <a:pt x="0" y="120000"/>
                  </a:lnTo>
                  <a:lnTo>
                    <a:pt x="120000" y="120000"/>
                  </a:lnTo>
                </a:path>
              </a:pathLst>
            </a:custGeom>
            <a:noFill/>
            <a:ln w="25400" cap="flat" cmpd="sng">
              <a:solidFill>
                <a:srgbClr val="328369"/>
              </a:solidFill>
              <a:prstDash val="solid"/>
              <a:round/>
              <a:headEnd type="none" w="sm" len="sm"/>
              <a:tailEnd type="none" w="sm" len="sm"/>
            </a:ln>
          </p:spPr>
        </p:sp>
        <p:sp>
          <p:nvSpPr>
            <p:cNvPr id="103" name="Google Shape;103;p13"/>
            <p:cNvSpPr/>
            <p:nvPr/>
          </p:nvSpPr>
          <p:spPr>
            <a:xfrm>
              <a:off x="3962961" y="2381900"/>
              <a:ext cx="1020341" cy="195802"/>
            </a:xfrm>
            <a:custGeom>
              <a:avLst/>
              <a:gdLst/>
              <a:ahLst/>
              <a:cxnLst/>
              <a:rect l="l" t="t" r="r" b="b"/>
              <a:pathLst>
                <a:path w="120000" h="120000" extrusionOk="0">
                  <a:moveTo>
                    <a:pt x="120000" y="0"/>
                  </a:moveTo>
                  <a:lnTo>
                    <a:pt x="120000" y="120000"/>
                  </a:lnTo>
                  <a:lnTo>
                    <a:pt x="0" y="120000"/>
                  </a:lnTo>
                </a:path>
              </a:pathLst>
            </a:custGeom>
            <a:noFill/>
            <a:ln w="25400" cap="flat" cmpd="sng">
              <a:solidFill>
                <a:srgbClr val="328369"/>
              </a:solidFill>
              <a:prstDash val="solid"/>
              <a:round/>
              <a:headEnd type="none" w="sm" len="sm"/>
              <a:tailEnd type="none" w="sm" len="sm"/>
            </a:ln>
          </p:spPr>
        </p:sp>
        <p:sp>
          <p:nvSpPr>
            <p:cNvPr id="104" name="Google Shape;104;p13"/>
            <p:cNvSpPr/>
            <p:nvPr/>
          </p:nvSpPr>
          <p:spPr>
            <a:xfrm>
              <a:off x="4482102" y="1880699"/>
              <a:ext cx="1002401" cy="501200"/>
            </a:xfrm>
            <a:prstGeom prst="rect">
              <a:avLst/>
            </a:prstGeom>
            <a:solidFill>
              <a:srgbClr val="32836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5" name="Google Shape;105;p13"/>
            <p:cNvSpPr txBox="1"/>
            <p:nvPr/>
          </p:nvSpPr>
          <p:spPr>
            <a:xfrm>
              <a:off x="4482102" y="1880699"/>
              <a:ext cx="1002401" cy="501200"/>
            </a:xfrm>
            <a:prstGeom prst="rect">
              <a:avLst/>
            </a:prstGeom>
            <a:noFill/>
            <a:ln>
              <a:noFill/>
            </a:ln>
          </p:spPr>
          <p:txBody>
            <a:bodyPr spcFirstLastPara="1" wrap="square" lIns="5700" tIns="5700" rIns="5700" bIns="5700" anchor="ctr" anchorCtr="0">
              <a:noAutofit/>
            </a:bodyPr>
            <a:lstStyle/>
            <a:p>
              <a:pPr algn="ctr">
                <a:lnSpc>
                  <a:spcPct val="90000"/>
                </a:lnSpc>
                <a:buClr>
                  <a:schemeClr val="lt1"/>
                </a:buClr>
                <a:buSzPts val="900"/>
              </a:pPr>
              <a:r>
                <a:rPr lang="en-US" sz="900">
                  <a:solidFill>
                    <a:schemeClr val="lt1"/>
                  </a:solidFill>
                  <a:latin typeface="Calibri"/>
                  <a:ea typeface="Calibri"/>
                  <a:cs typeface="Calibri"/>
                  <a:sym typeface="Calibri"/>
                </a:rPr>
                <a:t>Board of Directors</a:t>
              </a:r>
              <a:endParaRPr/>
            </a:p>
          </p:txBody>
        </p:sp>
        <p:sp>
          <p:nvSpPr>
            <p:cNvPr id="106" name="Google Shape;106;p13"/>
            <p:cNvSpPr/>
            <p:nvPr/>
          </p:nvSpPr>
          <p:spPr>
            <a:xfrm>
              <a:off x="2960560" y="2327103"/>
              <a:ext cx="1002401" cy="501200"/>
            </a:xfrm>
            <a:prstGeom prst="rect">
              <a:avLst/>
            </a:prstGeom>
            <a:solidFill>
              <a:srgbClr val="32836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7" name="Google Shape;107;p13"/>
            <p:cNvSpPr txBox="1"/>
            <p:nvPr/>
          </p:nvSpPr>
          <p:spPr>
            <a:xfrm>
              <a:off x="2960560" y="2327103"/>
              <a:ext cx="1002401" cy="501200"/>
            </a:xfrm>
            <a:prstGeom prst="rect">
              <a:avLst/>
            </a:prstGeom>
            <a:noFill/>
            <a:ln>
              <a:noFill/>
            </a:ln>
          </p:spPr>
          <p:txBody>
            <a:bodyPr spcFirstLastPara="1" wrap="square" lIns="5700" tIns="5700" rIns="5700" bIns="5700" anchor="ctr" anchorCtr="0">
              <a:noAutofit/>
            </a:bodyPr>
            <a:lstStyle/>
            <a:p>
              <a:pPr algn="ctr">
                <a:lnSpc>
                  <a:spcPct val="90000"/>
                </a:lnSpc>
                <a:buClr>
                  <a:schemeClr val="lt1"/>
                </a:buClr>
                <a:buSzPts val="900"/>
              </a:pPr>
              <a:r>
                <a:rPr lang="en-US" sz="900">
                  <a:solidFill>
                    <a:schemeClr val="lt1"/>
                  </a:solidFill>
                  <a:latin typeface="Calibri"/>
                  <a:ea typeface="Calibri"/>
                  <a:cs typeface="Calibri"/>
                  <a:sym typeface="Calibri"/>
                </a:rPr>
                <a:t>Executive Committee</a:t>
              </a:r>
              <a:endParaRPr/>
            </a:p>
          </p:txBody>
        </p:sp>
        <p:sp>
          <p:nvSpPr>
            <p:cNvPr id="108" name="Google Shape;108;p13"/>
            <p:cNvSpPr/>
            <p:nvPr/>
          </p:nvSpPr>
          <p:spPr>
            <a:xfrm>
              <a:off x="6349402" y="3173155"/>
              <a:ext cx="1002401" cy="501200"/>
            </a:xfrm>
            <a:prstGeom prst="rect">
              <a:avLst/>
            </a:prstGeom>
            <a:solidFill>
              <a:srgbClr val="32836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9" name="Google Shape;109;p13"/>
            <p:cNvSpPr txBox="1"/>
            <p:nvPr/>
          </p:nvSpPr>
          <p:spPr>
            <a:xfrm>
              <a:off x="6349402" y="3173155"/>
              <a:ext cx="1002401" cy="501200"/>
            </a:xfrm>
            <a:prstGeom prst="rect">
              <a:avLst/>
            </a:prstGeom>
            <a:noFill/>
            <a:ln>
              <a:noFill/>
            </a:ln>
          </p:spPr>
          <p:txBody>
            <a:bodyPr spcFirstLastPara="1" wrap="square" lIns="5700" tIns="5700" rIns="5700" bIns="5700" anchor="ctr" anchorCtr="0">
              <a:noAutofit/>
            </a:bodyPr>
            <a:lstStyle/>
            <a:p>
              <a:pPr algn="ctr">
                <a:lnSpc>
                  <a:spcPct val="90000"/>
                </a:lnSpc>
                <a:buClr>
                  <a:schemeClr val="lt1"/>
                </a:buClr>
                <a:buSzPts val="900"/>
              </a:pPr>
              <a:r>
                <a:rPr lang="en-US" sz="900">
                  <a:solidFill>
                    <a:schemeClr val="lt1"/>
                  </a:solidFill>
                  <a:latin typeface="Calibri"/>
                  <a:ea typeface="Calibri"/>
                  <a:cs typeface="Calibri"/>
                  <a:sym typeface="Calibri"/>
                </a:rPr>
                <a:t>Operational Committees</a:t>
              </a:r>
              <a:endParaRPr/>
            </a:p>
          </p:txBody>
        </p:sp>
        <p:sp>
          <p:nvSpPr>
            <p:cNvPr id="110" name="Google Shape;110;p13"/>
            <p:cNvSpPr/>
            <p:nvPr/>
          </p:nvSpPr>
          <p:spPr>
            <a:xfrm>
              <a:off x="5310094" y="4039012"/>
              <a:ext cx="1002401" cy="501200"/>
            </a:xfrm>
            <a:prstGeom prst="rect">
              <a:avLst/>
            </a:prstGeom>
            <a:solidFill>
              <a:srgbClr val="32836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1" name="Google Shape;111;p13"/>
            <p:cNvSpPr txBox="1"/>
            <p:nvPr/>
          </p:nvSpPr>
          <p:spPr>
            <a:xfrm>
              <a:off x="5310094" y="4039012"/>
              <a:ext cx="1002401" cy="501200"/>
            </a:xfrm>
            <a:prstGeom prst="rect">
              <a:avLst/>
            </a:prstGeom>
            <a:noFill/>
            <a:ln>
              <a:noFill/>
            </a:ln>
          </p:spPr>
          <p:txBody>
            <a:bodyPr spcFirstLastPara="1" wrap="square" lIns="5700" tIns="5700" rIns="5700" bIns="5700" anchor="ctr" anchorCtr="0">
              <a:noAutofit/>
            </a:bodyPr>
            <a:lstStyle/>
            <a:p>
              <a:pPr algn="ctr">
                <a:lnSpc>
                  <a:spcPct val="90000"/>
                </a:lnSpc>
                <a:buClr>
                  <a:schemeClr val="lt1"/>
                </a:buClr>
                <a:buSzPts val="900"/>
              </a:pPr>
              <a:r>
                <a:rPr lang="en-US" sz="900">
                  <a:solidFill>
                    <a:schemeClr val="lt1"/>
                  </a:solidFill>
                  <a:latin typeface="Calibri"/>
                  <a:ea typeface="Calibri"/>
                  <a:cs typeface="Calibri"/>
                  <a:sym typeface="Calibri"/>
                </a:rPr>
                <a:t>Administrators’ Steering Committee</a:t>
              </a:r>
              <a:endParaRPr/>
            </a:p>
          </p:txBody>
        </p:sp>
        <p:sp>
          <p:nvSpPr>
            <p:cNvPr id="112" name="Google Shape;112;p13"/>
            <p:cNvSpPr/>
            <p:nvPr/>
          </p:nvSpPr>
          <p:spPr>
            <a:xfrm>
              <a:off x="5678694" y="4731601"/>
              <a:ext cx="1002401" cy="501200"/>
            </a:xfrm>
            <a:prstGeom prst="rect">
              <a:avLst/>
            </a:prstGeom>
            <a:solidFill>
              <a:srgbClr val="32836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3" name="Google Shape;113;p13"/>
            <p:cNvSpPr txBox="1"/>
            <p:nvPr/>
          </p:nvSpPr>
          <p:spPr>
            <a:xfrm>
              <a:off x="5678694" y="4731601"/>
              <a:ext cx="1002401" cy="501200"/>
            </a:xfrm>
            <a:prstGeom prst="rect">
              <a:avLst/>
            </a:prstGeom>
            <a:noFill/>
            <a:ln>
              <a:noFill/>
            </a:ln>
          </p:spPr>
          <p:txBody>
            <a:bodyPr spcFirstLastPara="1" wrap="square" lIns="5700" tIns="5700" rIns="5700" bIns="5700" anchor="ctr" anchorCtr="0">
              <a:noAutofit/>
            </a:bodyPr>
            <a:lstStyle/>
            <a:p>
              <a:pPr algn="ctr">
                <a:lnSpc>
                  <a:spcPct val="90000"/>
                </a:lnSpc>
                <a:buClr>
                  <a:schemeClr val="lt1"/>
                </a:buClr>
                <a:buSzPts val="900"/>
              </a:pPr>
              <a:r>
                <a:rPr lang="en-US" sz="900">
                  <a:solidFill>
                    <a:schemeClr val="lt1"/>
                  </a:solidFill>
                  <a:latin typeface="Calibri"/>
                  <a:ea typeface="Calibri"/>
                  <a:cs typeface="Calibri"/>
                  <a:sym typeface="Calibri"/>
                </a:rPr>
                <a:t>Nominations Committee</a:t>
              </a:r>
              <a:endParaRPr/>
            </a:p>
          </p:txBody>
        </p:sp>
        <p:sp>
          <p:nvSpPr>
            <p:cNvPr id="114" name="Google Shape;114;p13"/>
            <p:cNvSpPr/>
            <p:nvPr/>
          </p:nvSpPr>
          <p:spPr>
            <a:xfrm>
              <a:off x="6505947" y="4039012"/>
              <a:ext cx="1002401" cy="501200"/>
            </a:xfrm>
            <a:prstGeom prst="rect">
              <a:avLst/>
            </a:prstGeom>
            <a:solidFill>
              <a:srgbClr val="32836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5" name="Google Shape;115;p13"/>
            <p:cNvSpPr txBox="1"/>
            <p:nvPr/>
          </p:nvSpPr>
          <p:spPr>
            <a:xfrm>
              <a:off x="6505947" y="4039012"/>
              <a:ext cx="1002401" cy="501200"/>
            </a:xfrm>
            <a:prstGeom prst="rect">
              <a:avLst/>
            </a:prstGeom>
            <a:noFill/>
            <a:ln>
              <a:noFill/>
            </a:ln>
          </p:spPr>
          <p:txBody>
            <a:bodyPr spcFirstLastPara="1" wrap="square" lIns="5700" tIns="5700" rIns="5700" bIns="5700" anchor="ctr" anchorCtr="0">
              <a:noAutofit/>
            </a:bodyPr>
            <a:lstStyle/>
            <a:p>
              <a:pPr algn="ctr">
                <a:lnSpc>
                  <a:spcPct val="90000"/>
                </a:lnSpc>
                <a:buClr>
                  <a:schemeClr val="lt1"/>
                </a:buClr>
                <a:buSzPts val="900"/>
              </a:pPr>
              <a:r>
                <a:rPr lang="en-US" sz="900">
                  <a:solidFill>
                    <a:schemeClr val="lt1"/>
                  </a:solidFill>
                  <a:latin typeface="Calibri"/>
                  <a:ea typeface="Calibri"/>
                  <a:cs typeface="Calibri"/>
                  <a:sym typeface="Calibri"/>
                </a:rPr>
                <a:t>Finance Committee</a:t>
              </a:r>
              <a:endParaRPr/>
            </a:p>
          </p:txBody>
        </p:sp>
        <p:sp>
          <p:nvSpPr>
            <p:cNvPr id="116" name="Google Shape;116;p13"/>
            <p:cNvSpPr/>
            <p:nvPr/>
          </p:nvSpPr>
          <p:spPr>
            <a:xfrm>
              <a:off x="7665054" y="4039012"/>
              <a:ext cx="1002401" cy="501200"/>
            </a:xfrm>
            <a:prstGeom prst="rect">
              <a:avLst/>
            </a:prstGeom>
            <a:solidFill>
              <a:srgbClr val="32836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7" name="Google Shape;117;p13"/>
            <p:cNvSpPr txBox="1"/>
            <p:nvPr/>
          </p:nvSpPr>
          <p:spPr>
            <a:xfrm>
              <a:off x="7665054" y="4039012"/>
              <a:ext cx="1002401" cy="501200"/>
            </a:xfrm>
            <a:prstGeom prst="rect">
              <a:avLst/>
            </a:prstGeom>
            <a:noFill/>
            <a:ln>
              <a:noFill/>
            </a:ln>
          </p:spPr>
          <p:txBody>
            <a:bodyPr spcFirstLastPara="1" wrap="square" lIns="5700" tIns="5700" rIns="5700" bIns="5700" anchor="ctr" anchorCtr="0">
              <a:noAutofit/>
            </a:bodyPr>
            <a:lstStyle/>
            <a:p>
              <a:pPr algn="ctr">
                <a:lnSpc>
                  <a:spcPct val="90000"/>
                </a:lnSpc>
                <a:buClr>
                  <a:schemeClr val="lt1"/>
                </a:buClr>
                <a:buSzPts val="900"/>
              </a:pPr>
              <a:r>
                <a:rPr lang="en-US" sz="900">
                  <a:solidFill>
                    <a:schemeClr val="lt1"/>
                  </a:solidFill>
                  <a:latin typeface="Calibri"/>
                  <a:ea typeface="Calibri"/>
                  <a:cs typeface="Calibri"/>
                  <a:sym typeface="Calibri"/>
                </a:rPr>
                <a:t>Annual Conference Planning Committee</a:t>
              </a:r>
              <a:endParaRPr/>
            </a:p>
          </p:txBody>
        </p:sp>
        <p:sp>
          <p:nvSpPr>
            <p:cNvPr id="118" name="Google Shape;118;p13"/>
            <p:cNvSpPr/>
            <p:nvPr/>
          </p:nvSpPr>
          <p:spPr>
            <a:xfrm>
              <a:off x="7032658" y="4731936"/>
              <a:ext cx="1002401" cy="501200"/>
            </a:xfrm>
            <a:prstGeom prst="rect">
              <a:avLst/>
            </a:prstGeom>
            <a:solidFill>
              <a:srgbClr val="32836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9" name="Google Shape;119;p13"/>
            <p:cNvSpPr txBox="1"/>
            <p:nvPr/>
          </p:nvSpPr>
          <p:spPr>
            <a:xfrm>
              <a:off x="7032658" y="4731936"/>
              <a:ext cx="1002401" cy="501200"/>
            </a:xfrm>
            <a:prstGeom prst="rect">
              <a:avLst/>
            </a:prstGeom>
            <a:noFill/>
            <a:ln>
              <a:noFill/>
            </a:ln>
          </p:spPr>
          <p:txBody>
            <a:bodyPr spcFirstLastPara="1" wrap="square" lIns="5700" tIns="5700" rIns="5700" bIns="5700" anchor="ctr" anchorCtr="0">
              <a:noAutofit/>
            </a:bodyPr>
            <a:lstStyle/>
            <a:p>
              <a:pPr algn="ctr">
                <a:lnSpc>
                  <a:spcPct val="90000"/>
                </a:lnSpc>
                <a:buClr>
                  <a:schemeClr val="lt1"/>
                </a:buClr>
                <a:buSzPts val="900"/>
              </a:pPr>
              <a:r>
                <a:rPr lang="en-US" sz="900">
                  <a:solidFill>
                    <a:schemeClr val="lt1"/>
                  </a:solidFill>
                  <a:latin typeface="Calibri"/>
                  <a:ea typeface="Calibri"/>
                  <a:cs typeface="Calibri"/>
                  <a:sym typeface="Calibri"/>
                </a:rPr>
                <a:t>Membership Committee</a:t>
              </a:r>
              <a:endParaRPr sz="900">
                <a:solidFill>
                  <a:schemeClr val="lt1"/>
                </a:solidFill>
                <a:latin typeface="Calibri"/>
                <a:ea typeface="Calibri"/>
                <a:cs typeface="Calibri"/>
                <a:sym typeface="Calibri"/>
              </a:endParaRPr>
            </a:p>
          </p:txBody>
        </p:sp>
        <p:sp>
          <p:nvSpPr>
            <p:cNvPr id="120" name="Google Shape;120;p13"/>
            <p:cNvSpPr/>
            <p:nvPr/>
          </p:nvSpPr>
          <p:spPr>
            <a:xfrm>
              <a:off x="3419166" y="3387257"/>
              <a:ext cx="1002401" cy="501200"/>
            </a:xfrm>
            <a:prstGeom prst="rect">
              <a:avLst/>
            </a:prstGeom>
            <a:solidFill>
              <a:srgbClr val="32836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1" name="Google Shape;121;p13"/>
            <p:cNvSpPr txBox="1"/>
            <p:nvPr/>
          </p:nvSpPr>
          <p:spPr>
            <a:xfrm>
              <a:off x="3419166" y="3387257"/>
              <a:ext cx="1002401" cy="501200"/>
            </a:xfrm>
            <a:prstGeom prst="rect">
              <a:avLst/>
            </a:prstGeom>
            <a:noFill/>
            <a:ln>
              <a:noFill/>
            </a:ln>
          </p:spPr>
          <p:txBody>
            <a:bodyPr spcFirstLastPara="1" wrap="square" lIns="5700" tIns="5700" rIns="5700" bIns="5700" anchor="ctr" anchorCtr="0">
              <a:noAutofit/>
            </a:bodyPr>
            <a:lstStyle/>
            <a:p>
              <a:pPr algn="ctr">
                <a:lnSpc>
                  <a:spcPct val="90000"/>
                </a:lnSpc>
                <a:buClr>
                  <a:schemeClr val="lt1"/>
                </a:buClr>
                <a:buSzPts val="900"/>
              </a:pPr>
              <a:r>
                <a:rPr lang="en-US" sz="900">
                  <a:solidFill>
                    <a:schemeClr val="lt1"/>
                  </a:solidFill>
                  <a:latin typeface="Calibri"/>
                  <a:ea typeface="Calibri"/>
                  <a:cs typeface="Calibri"/>
                  <a:sym typeface="Calibri"/>
                </a:rPr>
                <a:t>Strategic Committees</a:t>
              </a:r>
              <a:endParaRPr/>
            </a:p>
          </p:txBody>
        </p:sp>
        <p:sp>
          <p:nvSpPr>
            <p:cNvPr id="122" name="Google Shape;122;p13"/>
            <p:cNvSpPr/>
            <p:nvPr/>
          </p:nvSpPr>
          <p:spPr>
            <a:xfrm>
              <a:off x="1450787" y="4289612"/>
              <a:ext cx="1002401" cy="501200"/>
            </a:xfrm>
            <a:prstGeom prst="rect">
              <a:avLst/>
            </a:prstGeom>
            <a:solidFill>
              <a:srgbClr val="32836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3" name="Google Shape;123;p13"/>
            <p:cNvSpPr txBox="1"/>
            <p:nvPr/>
          </p:nvSpPr>
          <p:spPr>
            <a:xfrm>
              <a:off x="1450787" y="4289612"/>
              <a:ext cx="1002401" cy="501200"/>
            </a:xfrm>
            <a:prstGeom prst="rect">
              <a:avLst/>
            </a:prstGeom>
            <a:noFill/>
            <a:ln>
              <a:noFill/>
            </a:ln>
          </p:spPr>
          <p:txBody>
            <a:bodyPr spcFirstLastPara="1" wrap="square" lIns="5700" tIns="5700" rIns="5700" bIns="5700" anchor="ctr" anchorCtr="0">
              <a:noAutofit/>
            </a:bodyPr>
            <a:lstStyle/>
            <a:p>
              <a:pPr algn="ctr">
                <a:lnSpc>
                  <a:spcPct val="90000"/>
                </a:lnSpc>
                <a:buClr>
                  <a:schemeClr val="lt1"/>
                </a:buClr>
                <a:buSzPts val="900"/>
              </a:pPr>
              <a:r>
                <a:rPr lang="en-US" sz="900">
                  <a:solidFill>
                    <a:schemeClr val="lt1"/>
                  </a:solidFill>
                  <a:latin typeface="Calibri"/>
                  <a:ea typeface="Calibri"/>
                  <a:cs typeface="Calibri"/>
                  <a:sym typeface="Calibri"/>
                </a:rPr>
                <a:t>Leadership Development Committee</a:t>
              </a:r>
              <a:endParaRPr/>
            </a:p>
          </p:txBody>
        </p:sp>
        <p:sp>
          <p:nvSpPr>
            <p:cNvPr id="124" name="Google Shape;124;p13"/>
            <p:cNvSpPr/>
            <p:nvPr/>
          </p:nvSpPr>
          <p:spPr>
            <a:xfrm>
              <a:off x="2705999" y="4289612"/>
              <a:ext cx="1002401" cy="501200"/>
            </a:xfrm>
            <a:prstGeom prst="rect">
              <a:avLst/>
            </a:prstGeom>
            <a:solidFill>
              <a:srgbClr val="32836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5" name="Google Shape;125;p13"/>
            <p:cNvSpPr txBox="1"/>
            <p:nvPr/>
          </p:nvSpPr>
          <p:spPr>
            <a:xfrm>
              <a:off x="2705999" y="4289612"/>
              <a:ext cx="1002401" cy="501200"/>
            </a:xfrm>
            <a:prstGeom prst="rect">
              <a:avLst/>
            </a:prstGeom>
            <a:noFill/>
            <a:ln>
              <a:noFill/>
            </a:ln>
          </p:spPr>
          <p:txBody>
            <a:bodyPr spcFirstLastPara="1" wrap="square" lIns="5700" tIns="5700" rIns="5700" bIns="5700" anchor="ctr" anchorCtr="0">
              <a:noAutofit/>
            </a:bodyPr>
            <a:lstStyle/>
            <a:p>
              <a:pPr algn="ctr">
                <a:lnSpc>
                  <a:spcPct val="90000"/>
                </a:lnSpc>
                <a:buClr>
                  <a:schemeClr val="lt1"/>
                </a:buClr>
                <a:buSzPts val="900"/>
              </a:pPr>
              <a:r>
                <a:rPr lang="en-US" sz="900">
                  <a:solidFill>
                    <a:schemeClr val="lt1"/>
                  </a:solidFill>
                  <a:latin typeface="Calibri"/>
                  <a:ea typeface="Calibri"/>
                  <a:cs typeface="Calibri"/>
                  <a:sym typeface="Calibri"/>
                </a:rPr>
                <a:t>Education Transformation Committee</a:t>
              </a:r>
              <a:endParaRPr/>
            </a:p>
          </p:txBody>
        </p:sp>
        <p:sp>
          <p:nvSpPr>
            <p:cNvPr id="126" name="Google Shape;126;p13"/>
            <p:cNvSpPr/>
            <p:nvPr/>
          </p:nvSpPr>
          <p:spPr>
            <a:xfrm>
              <a:off x="3907180" y="4289612"/>
              <a:ext cx="1002401" cy="501200"/>
            </a:xfrm>
            <a:prstGeom prst="rect">
              <a:avLst/>
            </a:prstGeom>
            <a:solidFill>
              <a:srgbClr val="32836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7" name="Google Shape;127;p13"/>
            <p:cNvSpPr txBox="1"/>
            <p:nvPr/>
          </p:nvSpPr>
          <p:spPr>
            <a:xfrm>
              <a:off x="3877330" y="4289562"/>
              <a:ext cx="1002300" cy="501300"/>
            </a:xfrm>
            <a:prstGeom prst="rect">
              <a:avLst/>
            </a:prstGeom>
            <a:noFill/>
            <a:ln>
              <a:noFill/>
            </a:ln>
          </p:spPr>
          <p:txBody>
            <a:bodyPr spcFirstLastPara="1" wrap="square" lIns="5700" tIns="5700" rIns="5700" bIns="5700" anchor="ctr" anchorCtr="0">
              <a:noAutofit/>
            </a:bodyPr>
            <a:lstStyle/>
            <a:p>
              <a:pPr algn="ctr">
                <a:lnSpc>
                  <a:spcPct val="90000"/>
                </a:lnSpc>
                <a:buClr>
                  <a:schemeClr val="lt1"/>
                </a:buClr>
                <a:buSzPts val="900"/>
              </a:pPr>
              <a:r>
                <a:rPr lang="en-US" sz="900">
                  <a:solidFill>
                    <a:schemeClr val="lt1"/>
                  </a:solidFill>
                  <a:latin typeface="Calibri"/>
                  <a:ea typeface="Calibri"/>
                  <a:cs typeface="Calibri"/>
                  <a:sym typeface="Calibri"/>
                </a:rPr>
                <a:t>Research Development Committee</a:t>
              </a:r>
              <a:endParaRPr/>
            </a:p>
          </p:txBody>
        </p:sp>
        <p:sp>
          <p:nvSpPr>
            <p:cNvPr id="128" name="Google Shape;128;p13"/>
            <p:cNvSpPr/>
            <p:nvPr/>
          </p:nvSpPr>
          <p:spPr>
            <a:xfrm>
              <a:off x="1703593" y="4985148"/>
              <a:ext cx="1002300" cy="501300"/>
            </a:xfrm>
            <a:prstGeom prst="rect">
              <a:avLst/>
            </a:prstGeom>
            <a:solidFill>
              <a:srgbClr val="32836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9" name="Google Shape;129;p13"/>
            <p:cNvSpPr txBox="1"/>
            <p:nvPr/>
          </p:nvSpPr>
          <p:spPr>
            <a:xfrm>
              <a:off x="1703593" y="4985148"/>
              <a:ext cx="1002300" cy="501300"/>
            </a:xfrm>
            <a:prstGeom prst="rect">
              <a:avLst/>
            </a:prstGeom>
            <a:noFill/>
            <a:ln>
              <a:noFill/>
            </a:ln>
          </p:spPr>
          <p:txBody>
            <a:bodyPr spcFirstLastPara="1" wrap="square" lIns="5700" tIns="5700" rIns="5700" bIns="5700" anchor="ctr" anchorCtr="0">
              <a:noAutofit/>
            </a:bodyPr>
            <a:lstStyle/>
            <a:p>
              <a:pPr algn="ctr">
                <a:lnSpc>
                  <a:spcPct val="90000"/>
                </a:lnSpc>
                <a:buClr>
                  <a:schemeClr val="lt1"/>
                </a:buClr>
                <a:buSzPts val="900"/>
              </a:pPr>
              <a:r>
                <a:rPr lang="en-US" sz="900">
                  <a:solidFill>
                    <a:schemeClr val="lt1"/>
                  </a:solidFill>
                  <a:latin typeface="Calibri"/>
                  <a:ea typeface="Calibri"/>
                  <a:cs typeface="Calibri"/>
                  <a:sym typeface="Calibri"/>
                </a:rPr>
                <a:t>Healthcare Delivery Transformation Committee</a:t>
              </a:r>
              <a:endParaRPr/>
            </a:p>
          </p:txBody>
        </p:sp>
        <p:sp>
          <p:nvSpPr>
            <p:cNvPr id="130" name="Google Shape;130;p13"/>
            <p:cNvSpPr/>
            <p:nvPr/>
          </p:nvSpPr>
          <p:spPr>
            <a:xfrm>
              <a:off x="2759524" y="4985203"/>
              <a:ext cx="1002300" cy="501300"/>
            </a:xfrm>
            <a:prstGeom prst="rect">
              <a:avLst/>
            </a:prstGeom>
            <a:solidFill>
              <a:srgbClr val="32836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1" name="Google Shape;131;p13"/>
            <p:cNvSpPr txBox="1"/>
            <p:nvPr/>
          </p:nvSpPr>
          <p:spPr>
            <a:xfrm>
              <a:off x="2759512" y="4985153"/>
              <a:ext cx="1002300" cy="501300"/>
            </a:xfrm>
            <a:prstGeom prst="rect">
              <a:avLst/>
            </a:prstGeom>
            <a:noFill/>
            <a:ln>
              <a:noFill/>
            </a:ln>
          </p:spPr>
          <p:txBody>
            <a:bodyPr spcFirstLastPara="1" wrap="square" lIns="5700" tIns="5700" rIns="5700" bIns="5700" anchor="ctr" anchorCtr="0">
              <a:noAutofit/>
            </a:bodyPr>
            <a:lstStyle/>
            <a:p>
              <a:pPr algn="ctr">
                <a:lnSpc>
                  <a:spcPct val="90000"/>
                </a:lnSpc>
                <a:buClr>
                  <a:schemeClr val="lt1"/>
                </a:buClr>
                <a:buSzPts val="900"/>
              </a:pPr>
              <a:r>
                <a:rPr lang="en-US" sz="900">
                  <a:solidFill>
                    <a:schemeClr val="lt1"/>
                  </a:solidFill>
                  <a:latin typeface="Calibri"/>
                  <a:ea typeface="Calibri"/>
                  <a:cs typeface="Calibri"/>
                  <a:sym typeface="Calibri"/>
                </a:rPr>
                <a:t>Diversity, Inclusion, &amp; Health Equity Committee</a:t>
              </a:r>
              <a:endParaRPr/>
            </a:p>
          </p:txBody>
        </p:sp>
        <p:sp>
          <p:nvSpPr>
            <p:cNvPr id="132" name="Google Shape;132;p13"/>
            <p:cNvSpPr/>
            <p:nvPr/>
          </p:nvSpPr>
          <p:spPr>
            <a:xfrm>
              <a:off x="5704417" y="2510458"/>
              <a:ext cx="1002401" cy="501200"/>
            </a:xfrm>
            <a:prstGeom prst="rect">
              <a:avLst/>
            </a:prstGeom>
            <a:solidFill>
              <a:srgbClr val="32836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3" name="Google Shape;133;p13"/>
            <p:cNvSpPr txBox="1"/>
            <p:nvPr/>
          </p:nvSpPr>
          <p:spPr>
            <a:xfrm>
              <a:off x="5704417" y="2510458"/>
              <a:ext cx="1002401" cy="501200"/>
            </a:xfrm>
            <a:prstGeom prst="rect">
              <a:avLst/>
            </a:prstGeom>
            <a:noFill/>
            <a:ln>
              <a:noFill/>
            </a:ln>
          </p:spPr>
          <p:txBody>
            <a:bodyPr spcFirstLastPara="1" wrap="square" lIns="5700" tIns="5700" rIns="5700" bIns="5700" anchor="ctr" anchorCtr="0">
              <a:noAutofit/>
            </a:bodyPr>
            <a:lstStyle/>
            <a:p>
              <a:pPr algn="ctr">
                <a:lnSpc>
                  <a:spcPct val="90000"/>
                </a:lnSpc>
                <a:buClr>
                  <a:schemeClr val="lt1"/>
                </a:buClr>
                <a:buSzPts val="900"/>
              </a:pPr>
              <a:r>
                <a:rPr lang="en-US" sz="900">
                  <a:solidFill>
                    <a:schemeClr val="lt1"/>
                  </a:solidFill>
                  <a:latin typeface="Calibri"/>
                  <a:ea typeface="Calibri"/>
                  <a:cs typeface="Calibri"/>
                  <a:sym typeface="Calibri"/>
                </a:rPr>
                <a:t>Taskforces (PRN)</a:t>
              </a:r>
              <a:endParaRPr/>
            </a:p>
          </p:txBody>
        </p:sp>
      </p:grpSp>
      <p:pic>
        <p:nvPicPr>
          <p:cNvPr id="134" name="Google Shape;134;p13"/>
          <p:cNvPicPr preferRelativeResize="0"/>
          <p:nvPr/>
        </p:nvPicPr>
        <p:blipFill rotWithShape="1">
          <a:blip r:embed="rId3">
            <a:alphaModFix/>
          </a:blip>
          <a:srcRect/>
          <a:stretch/>
        </p:blipFill>
        <p:spPr>
          <a:xfrm>
            <a:off x="5232400" y="153504"/>
            <a:ext cx="1727200" cy="609600"/>
          </a:xfrm>
          <a:prstGeom prst="rect">
            <a:avLst/>
          </a:prstGeom>
          <a:noFill/>
          <a:ln>
            <a:noFill/>
          </a:ln>
        </p:spPr>
      </p:pic>
      <p:sp>
        <p:nvSpPr>
          <p:cNvPr id="135" name="Google Shape;135;p13"/>
          <p:cNvSpPr txBox="1"/>
          <p:nvPr/>
        </p:nvSpPr>
        <p:spPr>
          <a:xfrm>
            <a:off x="4937206" y="4590740"/>
            <a:ext cx="1002300" cy="501300"/>
          </a:xfrm>
          <a:prstGeom prst="rect">
            <a:avLst/>
          </a:prstGeom>
          <a:solidFill>
            <a:srgbClr val="328369"/>
          </a:solidFill>
          <a:ln>
            <a:noFill/>
          </a:ln>
        </p:spPr>
        <p:txBody>
          <a:bodyPr spcFirstLastPara="1" wrap="square" lIns="5700" tIns="5700" rIns="5700" bIns="5700" anchor="ctr" anchorCtr="0">
            <a:noAutofit/>
          </a:bodyPr>
          <a:lstStyle/>
          <a:p>
            <a:pPr algn="ctr">
              <a:lnSpc>
                <a:spcPct val="90000"/>
              </a:lnSpc>
              <a:buClr>
                <a:schemeClr val="lt1"/>
              </a:buClr>
              <a:buSzPts val="900"/>
            </a:pPr>
            <a:r>
              <a:rPr lang="en-US" sz="900">
                <a:solidFill>
                  <a:schemeClr val="lt1"/>
                </a:solidFill>
                <a:latin typeface="Calibri"/>
                <a:ea typeface="Calibri"/>
                <a:cs typeface="Calibri"/>
                <a:sym typeface="Calibri"/>
              </a:rPr>
              <a:t>Advocacy </a:t>
            </a:r>
            <a:endParaRPr sz="900">
              <a:solidFill>
                <a:schemeClr val="lt1"/>
              </a:solidFill>
              <a:latin typeface="Calibri"/>
              <a:ea typeface="Calibri"/>
              <a:cs typeface="Calibri"/>
              <a:sym typeface="Calibri"/>
            </a:endParaRPr>
          </a:p>
          <a:p>
            <a:pPr algn="ctr">
              <a:lnSpc>
                <a:spcPct val="90000"/>
              </a:lnSpc>
              <a:buClr>
                <a:schemeClr val="lt1"/>
              </a:buClr>
              <a:buSzPts val="900"/>
            </a:pPr>
            <a:r>
              <a:rPr lang="en-US" sz="900">
                <a:solidFill>
                  <a:schemeClr val="lt1"/>
                </a:solidFill>
                <a:latin typeface="Calibri"/>
                <a:ea typeface="Calibri"/>
                <a:cs typeface="Calibri"/>
                <a:sym typeface="Calibri"/>
              </a:rPr>
              <a:t>Committee</a:t>
            </a:r>
            <a:endParaRPr/>
          </a:p>
        </p:txBody>
      </p:sp>
    </p:spTree>
    <p:extLst>
      <p:ext uri="{BB962C8B-B14F-4D97-AF65-F5344CB8AC3E}">
        <p14:creationId xmlns:p14="http://schemas.microsoft.com/office/powerpoint/2010/main" val="131604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1024128" y="585216"/>
            <a:ext cx="9720072" cy="935471"/>
          </a:xfrm>
          <a:solidFill>
            <a:schemeClr val="bg1"/>
          </a:solidFill>
        </p:spPr>
        <p:txBody>
          <a:bodyPr rtlCol="0">
            <a:normAutofit/>
          </a:bodyPr>
          <a:lstStyle/>
          <a:p>
            <a:pPr defTabSz="914354">
              <a:buClr>
                <a:schemeClr val="tx1"/>
              </a:buClr>
              <a:buSzPct val="70000"/>
              <a:defRPr/>
            </a:pPr>
            <a:r>
              <a:rPr lang="en-US" altLang="en-US" sz="2800" b="1" cap="none" dirty="0">
                <a:solidFill>
                  <a:schemeClr val="tx1"/>
                </a:solidFill>
              </a:rPr>
              <a:t>How Does Organized Family Medicine Work Together?</a:t>
            </a:r>
          </a:p>
        </p:txBody>
      </p:sp>
      <p:sp>
        <p:nvSpPr>
          <p:cNvPr id="31747" name="Rectangle 3"/>
          <p:cNvSpPr>
            <a:spLocks noGrp="1"/>
          </p:cNvSpPr>
          <p:nvPr>
            <p:ph idx="1"/>
          </p:nvPr>
        </p:nvSpPr>
        <p:spPr>
          <a:xfrm>
            <a:off x="889906" y="1600202"/>
            <a:ext cx="10399019" cy="4525963"/>
          </a:xfrm>
        </p:spPr>
        <p:txBody>
          <a:bodyPr/>
          <a:lstStyle/>
          <a:p>
            <a:pPr marL="0" indent="0">
              <a:buNone/>
            </a:pPr>
            <a:endParaRPr lang="en-US" altLang="en-US" dirty="0"/>
          </a:p>
          <a:p>
            <a:pPr marL="0" indent="0">
              <a:buNone/>
            </a:pPr>
            <a:r>
              <a:rPr lang="en-US" altLang="en-US" dirty="0">
                <a:solidFill>
                  <a:schemeClr val="accent1">
                    <a:lumMod val="75000"/>
                  </a:schemeClr>
                </a:solidFill>
              </a:rPr>
              <a:t>North American Primary Care Research Group</a:t>
            </a:r>
          </a:p>
          <a:p>
            <a:pPr marL="0" indent="0">
              <a:spcBef>
                <a:spcPct val="0"/>
              </a:spcBef>
              <a:buNone/>
            </a:pPr>
            <a:r>
              <a:rPr lang="en-US" altLang="en-US" dirty="0">
                <a:solidFill>
                  <a:schemeClr val="accent1">
                    <a:lumMod val="75000"/>
                  </a:schemeClr>
                </a:solidFill>
              </a:rPr>
              <a:t>Society of Teachers of Family Medicine		                            CAFM</a:t>
            </a:r>
          </a:p>
          <a:p>
            <a:pPr marL="0" indent="0">
              <a:spcBef>
                <a:spcPct val="0"/>
              </a:spcBef>
              <a:buNone/>
            </a:pPr>
            <a:r>
              <a:rPr lang="en-US" altLang="en-US" dirty="0">
                <a:solidFill>
                  <a:schemeClr val="accent1">
                    <a:lumMod val="75000"/>
                  </a:schemeClr>
                </a:solidFill>
              </a:rPr>
              <a:t>Association of Family Medicine Residency Directors     </a:t>
            </a:r>
          </a:p>
          <a:p>
            <a:pPr marL="0" indent="0">
              <a:spcBef>
                <a:spcPct val="0"/>
              </a:spcBef>
              <a:buNone/>
            </a:pPr>
            <a:r>
              <a:rPr lang="en-US" altLang="en-US" dirty="0">
                <a:solidFill>
                  <a:schemeClr val="accent1">
                    <a:lumMod val="75000"/>
                  </a:schemeClr>
                </a:solidFill>
              </a:rPr>
              <a:t>Association of Departments of Family Medicine</a:t>
            </a:r>
          </a:p>
          <a:p>
            <a:pPr marL="0" indent="0">
              <a:buNone/>
            </a:pPr>
            <a:endParaRPr lang="en-US" altLang="en-US" dirty="0"/>
          </a:p>
          <a:p>
            <a:pPr marL="0" indent="0">
              <a:buNone/>
            </a:pPr>
            <a:r>
              <a:rPr lang="en-US" altLang="en-US" dirty="0">
                <a:solidFill>
                  <a:schemeClr val="accent1">
                    <a:lumMod val="75000"/>
                  </a:schemeClr>
                </a:solidFill>
              </a:rPr>
              <a:t>American Academy of Family Physicians (AAFP)</a:t>
            </a:r>
          </a:p>
          <a:p>
            <a:pPr marL="0" indent="0">
              <a:buNone/>
            </a:pPr>
            <a:r>
              <a:rPr lang="en-US" altLang="en-US" dirty="0">
                <a:solidFill>
                  <a:schemeClr val="accent1">
                    <a:lumMod val="75000"/>
                  </a:schemeClr>
                </a:solidFill>
              </a:rPr>
              <a:t>American Board of Family Medicine (ABFM)</a:t>
            </a:r>
          </a:p>
          <a:p>
            <a:pPr marL="0" indent="0">
              <a:buNone/>
            </a:pPr>
            <a:endParaRPr lang="en-US" altLang="en-US" dirty="0"/>
          </a:p>
          <a:p>
            <a:pPr marL="0" indent="0">
              <a:buNone/>
            </a:pPr>
            <a:r>
              <a:rPr lang="en-US" altLang="en-US" sz="2400" dirty="0"/>
              <a:t>                   </a:t>
            </a:r>
            <a:r>
              <a:rPr lang="en-US" altLang="en-US" sz="3600" dirty="0"/>
              <a:t>CAFM + AAFP + ABFM = AFMAC</a:t>
            </a:r>
          </a:p>
        </p:txBody>
      </p:sp>
      <p:sp>
        <p:nvSpPr>
          <p:cNvPr id="2" name="Right Brace 1"/>
          <p:cNvSpPr/>
          <p:nvPr/>
        </p:nvSpPr>
        <p:spPr>
          <a:xfrm>
            <a:off x="6609768" y="1981200"/>
            <a:ext cx="5580646" cy="1570038"/>
          </a:xfrm>
          <a:custGeom>
            <a:avLst/>
            <a:gdLst>
              <a:gd name="connsiteX0" fmla="*/ 0 w 4416819"/>
              <a:gd name="connsiteY0" fmla="*/ 0 h 1570616"/>
              <a:gd name="connsiteX1" fmla="*/ 2208410 w 4416819"/>
              <a:gd name="connsiteY1" fmla="*/ 16 h 1570616"/>
              <a:gd name="connsiteX2" fmla="*/ 2208410 w 4416819"/>
              <a:gd name="connsiteY2" fmla="*/ 800998 h 1570616"/>
              <a:gd name="connsiteX3" fmla="*/ 4416820 w 4416819"/>
              <a:gd name="connsiteY3" fmla="*/ 801014 h 1570616"/>
              <a:gd name="connsiteX4" fmla="*/ 2208410 w 4416819"/>
              <a:gd name="connsiteY4" fmla="*/ 801030 h 1570616"/>
              <a:gd name="connsiteX5" fmla="*/ 2208410 w 4416819"/>
              <a:gd name="connsiteY5" fmla="*/ 1570600 h 1570616"/>
              <a:gd name="connsiteX6" fmla="*/ 0 w 4416819"/>
              <a:gd name="connsiteY6" fmla="*/ 1570616 h 1570616"/>
              <a:gd name="connsiteX7" fmla="*/ 0 w 4416819"/>
              <a:gd name="connsiteY7" fmla="*/ 0 h 1570616"/>
              <a:gd name="connsiteX0" fmla="*/ 0 w 4416819"/>
              <a:gd name="connsiteY0" fmla="*/ 0 h 1570616"/>
              <a:gd name="connsiteX1" fmla="*/ 2208410 w 4416819"/>
              <a:gd name="connsiteY1" fmla="*/ 16 h 1570616"/>
              <a:gd name="connsiteX2" fmla="*/ 2208410 w 4416819"/>
              <a:gd name="connsiteY2" fmla="*/ 800998 h 1570616"/>
              <a:gd name="connsiteX3" fmla="*/ 4416820 w 4416819"/>
              <a:gd name="connsiteY3" fmla="*/ 801014 h 1570616"/>
              <a:gd name="connsiteX4" fmla="*/ 2208410 w 4416819"/>
              <a:gd name="connsiteY4" fmla="*/ 801030 h 1570616"/>
              <a:gd name="connsiteX5" fmla="*/ 2208410 w 4416819"/>
              <a:gd name="connsiteY5" fmla="*/ 1570600 h 1570616"/>
              <a:gd name="connsiteX6" fmla="*/ 0 w 4416819"/>
              <a:gd name="connsiteY6" fmla="*/ 1570616 h 1570616"/>
              <a:gd name="connsiteX0" fmla="*/ 0 w 4416820"/>
              <a:gd name="connsiteY0" fmla="*/ 0 h 1570616"/>
              <a:gd name="connsiteX1" fmla="*/ 2208410 w 4416820"/>
              <a:gd name="connsiteY1" fmla="*/ 16 h 1570616"/>
              <a:gd name="connsiteX2" fmla="*/ 2208410 w 4416820"/>
              <a:gd name="connsiteY2" fmla="*/ 800998 h 1570616"/>
              <a:gd name="connsiteX3" fmla="*/ 4416820 w 4416820"/>
              <a:gd name="connsiteY3" fmla="*/ 801014 h 1570616"/>
              <a:gd name="connsiteX4" fmla="*/ 2208410 w 4416820"/>
              <a:gd name="connsiteY4" fmla="*/ 801030 h 1570616"/>
              <a:gd name="connsiteX5" fmla="*/ 2208410 w 4416820"/>
              <a:gd name="connsiteY5" fmla="*/ 1570600 h 1570616"/>
              <a:gd name="connsiteX6" fmla="*/ 0 w 4416820"/>
              <a:gd name="connsiteY6" fmla="*/ 1570616 h 1570616"/>
              <a:gd name="connsiteX7" fmla="*/ 0 w 4416820"/>
              <a:gd name="connsiteY7" fmla="*/ 0 h 1570616"/>
              <a:gd name="connsiteX0" fmla="*/ 0 w 4416820"/>
              <a:gd name="connsiteY0" fmla="*/ 0 h 1570616"/>
              <a:gd name="connsiteX1" fmla="*/ 2208410 w 4416820"/>
              <a:gd name="connsiteY1" fmla="*/ 16 h 1570616"/>
              <a:gd name="connsiteX2" fmla="*/ 2208410 w 4416820"/>
              <a:gd name="connsiteY2" fmla="*/ 800998 h 1570616"/>
              <a:gd name="connsiteX3" fmla="*/ 4072575 w 4416820"/>
              <a:gd name="connsiteY3" fmla="*/ 822529 h 1570616"/>
              <a:gd name="connsiteX4" fmla="*/ 2208410 w 4416820"/>
              <a:gd name="connsiteY4" fmla="*/ 801030 h 1570616"/>
              <a:gd name="connsiteX5" fmla="*/ 2208410 w 4416820"/>
              <a:gd name="connsiteY5" fmla="*/ 1570600 h 1570616"/>
              <a:gd name="connsiteX6" fmla="*/ 0 w 4416820"/>
              <a:gd name="connsiteY6" fmla="*/ 1570616 h 1570616"/>
              <a:gd name="connsiteX0" fmla="*/ 0 w 4416820"/>
              <a:gd name="connsiteY0" fmla="*/ 0 h 1570616"/>
              <a:gd name="connsiteX1" fmla="*/ 2208410 w 4416820"/>
              <a:gd name="connsiteY1" fmla="*/ 16 h 1570616"/>
              <a:gd name="connsiteX2" fmla="*/ 2208410 w 4416820"/>
              <a:gd name="connsiteY2" fmla="*/ 800998 h 1570616"/>
              <a:gd name="connsiteX3" fmla="*/ 4416820 w 4416820"/>
              <a:gd name="connsiteY3" fmla="*/ 801014 h 1570616"/>
              <a:gd name="connsiteX4" fmla="*/ 2208410 w 4416820"/>
              <a:gd name="connsiteY4" fmla="*/ 801030 h 1570616"/>
              <a:gd name="connsiteX5" fmla="*/ 2208410 w 4416820"/>
              <a:gd name="connsiteY5" fmla="*/ 1570600 h 1570616"/>
              <a:gd name="connsiteX6" fmla="*/ 0 w 4416820"/>
              <a:gd name="connsiteY6" fmla="*/ 1570616 h 1570616"/>
              <a:gd name="connsiteX7" fmla="*/ 0 w 4416820"/>
              <a:gd name="connsiteY7" fmla="*/ 0 h 1570616"/>
              <a:gd name="connsiteX0" fmla="*/ 0 w 4416820"/>
              <a:gd name="connsiteY0" fmla="*/ 0 h 1570616"/>
              <a:gd name="connsiteX1" fmla="*/ 2208410 w 4416820"/>
              <a:gd name="connsiteY1" fmla="*/ 16 h 1570616"/>
              <a:gd name="connsiteX2" fmla="*/ 2208410 w 4416820"/>
              <a:gd name="connsiteY2" fmla="*/ 800998 h 1570616"/>
              <a:gd name="connsiteX3" fmla="*/ 4083333 w 4416820"/>
              <a:gd name="connsiteY3" fmla="*/ 822529 h 1570616"/>
              <a:gd name="connsiteX4" fmla="*/ 2208410 w 4416820"/>
              <a:gd name="connsiteY4" fmla="*/ 801030 h 1570616"/>
              <a:gd name="connsiteX5" fmla="*/ 2208410 w 4416820"/>
              <a:gd name="connsiteY5" fmla="*/ 1570600 h 1570616"/>
              <a:gd name="connsiteX6" fmla="*/ 0 w 4416820"/>
              <a:gd name="connsiteY6" fmla="*/ 1570616 h 15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6820" h="1570616" stroke="0" extrusionOk="0">
                <a:moveTo>
                  <a:pt x="0" y="0"/>
                </a:moveTo>
                <a:lnTo>
                  <a:pt x="2208410" y="16"/>
                </a:lnTo>
                <a:lnTo>
                  <a:pt x="2208410" y="800998"/>
                </a:lnTo>
                <a:cubicBezTo>
                  <a:pt x="2208410" y="801007"/>
                  <a:pt x="3197149" y="801014"/>
                  <a:pt x="4416820" y="801014"/>
                </a:cubicBezTo>
                <a:lnTo>
                  <a:pt x="2208410" y="801030"/>
                </a:lnTo>
                <a:lnTo>
                  <a:pt x="2208410" y="1570600"/>
                </a:lnTo>
                <a:cubicBezTo>
                  <a:pt x="2208410" y="1570609"/>
                  <a:pt x="1219671" y="1570616"/>
                  <a:pt x="0" y="1570616"/>
                </a:cubicBezTo>
                <a:lnTo>
                  <a:pt x="0" y="0"/>
                </a:lnTo>
                <a:close/>
              </a:path>
              <a:path w="4416820" h="1570616" fill="none">
                <a:moveTo>
                  <a:pt x="0" y="0"/>
                </a:moveTo>
                <a:lnTo>
                  <a:pt x="2208410" y="16"/>
                </a:lnTo>
                <a:lnTo>
                  <a:pt x="2208410" y="800998"/>
                </a:lnTo>
                <a:cubicBezTo>
                  <a:pt x="2208410" y="801007"/>
                  <a:pt x="2863662" y="822529"/>
                  <a:pt x="4083333" y="822529"/>
                </a:cubicBezTo>
                <a:lnTo>
                  <a:pt x="2208410" y="801030"/>
                </a:lnTo>
                <a:lnTo>
                  <a:pt x="2208410" y="1570600"/>
                </a:lnTo>
                <a:cubicBezTo>
                  <a:pt x="2208410" y="1570609"/>
                  <a:pt x="1219671" y="1570616"/>
                  <a:pt x="0" y="1570616"/>
                </a:cubicBezTo>
              </a:path>
            </a:pathLst>
          </a:custGeom>
          <a:ln w="28575"/>
        </p:spPr>
        <p:style>
          <a:lnRef idx="2">
            <a:schemeClr val="accent1"/>
          </a:lnRef>
          <a:fillRef idx="0">
            <a:schemeClr val="accent1"/>
          </a:fillRef>
          <a:effectRef idx="1">
            <a:schemeClr val="accent1"/>
          </a:effectRef>
          <a:fontRef idx="minor">
            <a:schemeClr val="tx1"/>
          </a:fontRef>
        </p:style>
        <p:txBody>
          <a:bodyPr lIns="91435" tIns="45718" rIns="91435" bIns="45718" anchor="ctr"/>
          <a:lstStyle/>
          <a:p>
            <a:pPr algn="ctr" eaLnBrk="0" hangingPunct="0">
              <a:defRPr/>
            </a:pPr>
            <a:endParaRPr lang="en-US" dirty="0">
              <a:solidFill>
                <a:prstClr val="black"/>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24128" y="585216"/>
            <a:ext cx="9720072" cy="1114375"/>
          </a:xfrm>
        </p:spPr>
        <p:txBody>
          <a:bodyPr>
            <a:normAutofit/>
          </a:bodyPr>
          <a:lstStyle/>
          <a:p>
            <a:pPr eaLnBrk="1" hangingPunct="1"/>
            <a:r>
              <a:rPr lang="en-US" altLang="en-US" sz="3600" b="1" cap="none" dirty="0">
                <a:solidFill>
                  <a:schemeClr val="tx1"/>
                </a:solidFill>
              </a:rPr>
              <a:t>Academic Family Medicine Advocacy Committee - AFMAC</a:t>
            </a:r>
          </a:p>
        </p:txBody>
      </p:sp>
      <p:graphicFrame>
        <p:nvGraphicFramePr>
          <p:cNvPr id="4" name="Content Placeholder 3"/>
          <p:cNvGraphicFramePr>
            <a:graphicFrameLocks noGrp="1"/>
          </p:cNvGraphicFramePr>
          <p:nvPr>
            <p:ph idx="1"/>
          </p:nvPr>
        </p:nvGraphicFramePr>
        <p:xfrm>
          <a:off x="611030" y="1600202"/>
          <a:ext cx="10969943"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2BF996-E890-4C20-81B7-919782F42117}"/>
              </a:ext>
            </a:extLst>
          </p:cNvPr>
          <p:cNvSpPr>
            <a:spLocks noGrp="1"/>
          </p:cNvSpPr>
          <p:nvPr>
            <p:ph type="title"/>
          </p:nvPr>
        </p:nvSpPr>
        <p:spPr/>
        <p:txBody>
          <a:bodyPr/>
          <a:lstStyle/>
          <a:p>
            <a:pPr algn="ctr"/>
            <a:r>
              <a:rPr lang="en-US" dirty="0"/>
              <a:t>Academic Family Medicine Issues</a:t>
            </a:r>
          </a:p>
        </p:txBody>
      </p:sp>
      <p:sp>
        <p:nvSpPr>
          <p:cNvPr id="6" name="Content Placeholder 5">
            <a:extLst>
              <a:ext uri="{FF2B5EF4-FFF2-40B4-BE49-F238E27FC236}">
                <a16:creationId xmlns:a16="http://schemas.microsoft.com/office/drawing/2014/main" id="{17530E27-1316-4EF0-8546-CA740E3A7E6C}"/>
              </a:ext>
            </a:extLst>
          </p:cNvPr>
          <p:cNvSpPr>
            <a:spLocks noGrp="1"/>
          </p:cNvSpPr>
          <p:nvPr>
            <p:ph idx="1"/>
          </p:nvPr>
        </p:nvSpPr>
        <p:spPr/>
        <p:txBody>
          <a:bodyPr>
            <a:normAutofit lnSpcReduction="10000"/>
          </a:bodyPr>
          <a:lstStyle/>
          <a:p>
            <a:pPr marL="0" indent="0">
              <a:buNone/>
            </a:pPr>
            <a:endParaRPr lang="en-US" dirty="0"/>
          </a:p>
          <a:p>
            <a:pPr marL="274320" indent="-274320">
              <a:buFont typeface="Tw Cen MT" panose="020B0602020104020603" pitchFamily="34" charset="0"/>
              <a:buChar char="•"/>
            </a:pPr>
            <a:r>
              <a:rPr lang="en-US" dirty="0"/>
              <a:t>Workforce:</a:t>
            </a:r>
          </a:p>
          <a:p>
            <a:pPr lvl="1"/>
            <a:r>
              <a:rPr lang="en-US" dirty="0"/>
              <a:t>Medicare Graduate Medical Education</a:t>
            </a:r>
          </a:p>
          <a:p>
            <a:pPr lvl="1"/>
            <a:r>
              <a:rPr lang="en-US" dirty="0"/>
              <a:t>Teaching Health Center Graduate medical education</a:t>
            </a:r>
          </a:p>
          <a:p>
            <a:pPr lvl="1"/>
            <a:r>
              <a:rPr lang="en-US" dirty="0"/>
              <a:t>Veterans Administration graduate medical education</a:t>
            </a:r>
          </a:p>
          <a:p>
            <a:pPr marL="274320" indent="-274320">
              <a:buFont typeface="Tw Cen MT" panose="020B0602020104020603" pitchFamily="34" charset="0"/>
              <a:buChar char="•"/>
            </a:pPr>
            <a:r>
              <a:rPr lang="en-US" dirty="0"/>
              <a:t>Title VII  primary care training and enhancement grants</a:t>
            </a:r>
          </a:p>
          <a:p>
            <a:pPr marL="274320" indent="-274320">
              <a:buFont typeface="Tw Cen MT" panose="020B0602020104020603" pitchFamily="34" charset="0"/>
              <a:buChar char="•"/>
            </a:pPr>
            <a:r>
              <a:rPr lang="en-US" dirty="0"/>
              <a:t>Rural residency development grant program</a:t>
            </a:r>
          </a:p>
          <a:p>
            <a:pPr marL="274320" indent="-274320">
              <a:buFont typeface="Tw Cen MT" panose="020B0602020104020603" pitchFamily="34" charset="0"/>
              <a:buChar char="•"/>
            </a:pPr>
            <a:r>
              <a:rPr lang="en-US" dirty="0"/>
              <a:t>Research: Emphasis on Primary Care Research</a:t>
            </a:r>
          </a:p>
          <a:p>
            <a:pPr marL="608076" lvl="1"/>
            <a:r>
              <a:rPr lang="en-US" dirty="0"/>
              <a:t>Agency for Healthcare Research and Quality (AHRQ)</a:t>
            </a:r>
          </a:p>
          <a:p>
            <a:pPr marL="608076" lvl="1"/>
            <a:r>
              <a:rPr lang="en-US" dirty="0"/>
              <a:t>Some other research agencies; NIH, PCORI, CDC</a:t>
            </a:r>
          </a:p>
        </p:txBody>
      </p:sp>
      <p:sp>
        <p:nvSpPr>
          <p:cNvPr id="7" name="TextBox 6">
            <a:extLst>
              <a:ext uri="{FF2B5EF4-FFF2-40B4-BE49-F238E27FC236}">
                <a16:creationId xmlns:a16="http://schemas.microsoft.com/office/drawing/2014/main" id="{36CB9DEE-CC81-4BE3-BCE4-827D93F80C78}"/>
              </a:ext>
            </a:extLst>
          </p:cNvPr>
          <p:cNvSpPr txBox="1"/>
          <p:nvPr/>
        </p:nvSpPr>
        <p:spPr>
          <a:xfrm>
            <a:off x="8029903" y="6558455"/>
            <a:ext cx="2714298" cy="369332"/>
          </a:xfrm>
          <a:prstGeom prst="rect">
            <a:avLst/>
          </a:prstGeom>
          <a:noFill/>
        </p:spPr>
        <p:txBody>
          <a:bodyPr wrap="square" rtlCol="0">
            <a:spAutoFit/>
          </a:bodyPr>
          <a:lstStyle/>
          <a:p>
            <a:r>
              <a:rPr lang="en-US" dirty="0"/>
              <a:t>hwittenberg@stfm.org</a:t>
            </a:r>
          </a:p>
        </p:txBody>
      </p:sp>
    </p:spTree>
    <p:extLst>
      <p:ext uri="{BB962C8B-B14F-4D97-AF65-F5344CB8AC3E}">
        <p14:creationId xmlns:p14="http://schemas.microsoft.com/office/powerpoint/2010/main" val="115316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1114" y="610639"/>
            <a:ext cx="4056351" cy="5375277"/>
          </a:xfrm>
          <a:prstGeom prst="rect">
            <a:avLst/>
          </a:prstGeom>
        </p:spPr>
        <p:txBody>
          <a:bodyPr vert="horz" wrap="square" lIns="0" tIns="8659" rIns="0" bIns="0" rtlCol="0">
            <a:spAutoFit/>
          </a:bodyPr>
          <a:lstStyle/>
          <a:p>
            <a:pPr marL="1394509">
              <a:lnSpc>
                <a:spcPts val="978"/>
              </a:lnSpc>
              <a:spcBef>
                <a:spcPts val="68"/>
              </a:spcBef>
            </a:pPr>
            <a:r>
              <a:rPr sz="818" b="1" spc="-3" dirty="0">
                <a:latin typeface="Arial"/>
                <a:cs typeface="Arial"/>
              </a:rPr>
              <a:t>Appendix A – AFMAC Charter</a:t>
            </a:r>
            <a:endParaRPr sz="818" dirty="0">
              <a:latin typeface="Arial"/>
              <a:cs typeface="Arial"/>
            </a:endParaRPr>
          </a:p>
          <a:p>
            <a:pPr marL="11689" algn="ctr">
              <a:lnSpc>
                <a:spcPts val="978"/>
              </a:lnSpc>
            </a:pPr>
            <a:r>
              <a:rPr sz="818" b="1" i="1" spc="-3" dirty="0">
                <a:highlight>
                  <a:srgbClr val="FFFF00"/>
                </a:highlight>
                <a:latin typeface="Arial"/>
                <a:cs typeface="Arial"/>
              </a:rPr>
              <a:t>(DRAFT)</a:t>
            </a:r>
            <a:endParaRPr sz="818" dirty="0">
              <a:highlight>
                <a:srgbClr val="FFFF00"/>
              </a:highlight>
              <a:latin typeface="Arial"/>
              <a:cs typeface="Arial"/>
            </a:endParaRPr>
          </a:p>
          <a:p>
            <a:pPr marL="8659" marR="2578609">
              <a:lnSpc>
                <a:spcPct val="195800"/>
              </a:lnSpc>
              <a:spcBef>
                <a:spcPts val="24"/>
              </a:spcBef>
            </a:pPr>
            <a:r>
              <a:rPr sz="818" b="1" spc="-3" dirty="0">
                <a:latin typeface="Arial"/>
                <a:cs typeface="Arial"/>
              </a:rPr>
              <a:t>2020-2021 AFMAC Priorities  AFMAC’s Advocacy</a:t>
            </a:r>
            <a:r>
              <a:rPr sz="818" b="1" spc="-14" dirty="0">
                <a:latin typeface="Arial"/>
                <a:cs typeface="Arial"/>
              </a:rPr>
              <a:t> </a:t>
            </a:r>
            <a:r>
              <a:rPr sz="818" b="1" spc="-3" dirty="0">
                <a:latin typeface="Arial"/>
                <a:cs typeface="Arial"/>
              </a:rPr>
              <a:t>Priorities</a:t>
            </a:r>
            <a:endParaRPr sz="818" dirty="0">
              <a:latin typeface="Arial"/>
              <a:cs typeface="Arial"/>
            </a:endParaRPr>
          </a:p>
          <a:p>
            <a:pPr marL="8659" marR="164085">
              <a:lnSpc>
                <a:spcPts val="948"/>
              </a:lnSpc>
              <a:spcBef>
                <a:spcPts val="20"/>
              </a:spcBef>
            </a:pPr>
            <a:r>
              <a:rPr sz="818" i="1" spc="-3" dirty="0">
                <a:latin typeface="Arial"/>
                <a:cs typeface="Arial"/>
              </a:rPr>
              <a:t>(from AFMAC Charter, Appendix </a:t>
            </a:r>
            <a:r>
              <a:rPr sz="818" i="1" dirty="0">
                <a:latin typeface="Arial"/>
                <a:cs typeface="Arial"/>
              </a:rPr>
              <a:t>A </a:t>
            </a:r>
            <a:r>
              <a:rPr sz="818" i="1" spc="-3" dirty="0">
                <a:latin typeface="Arial"/>
                <a:cs typeface="Arial"/>
              </a:rPr>
              <a:t>–Proposed November, 2014, Adopted, February  2015; Reviewed with </a:t>
            </a:r>
            <a:r>
              <a:rPr sz="818" i="1" spc="-7" dirty="0">
                <a:latin typeface="Arial"/>
                <a:cs typeface="Arial"/>
              </a:rPr>
              <a:t>no </a:t>
            </a:r>
            <a:r>
              <a:rPr sz="818" i="1" spc="-3" dirty="0">
                <a:latin typeface="Arial"/>
                <a:cs typeface="Arial"/>
              </a:rPr>
              <a:t>changes 2016, small wording changes 2017; Reviewed</a:t>
            </a:r>
            <a:r>
              <a:rPr sz="818" i="1" spc="72" dirty="0">
                <a:latin typeface="Arial"/>
                <a:cs typeface="Arial"/>
              </a:rPr>
              <a:t> </a:t>
            </a:r>
            <a:r>
              <a:rPr sz="818" i="1" spc="-3" dirty="0">
                <a:latin typeface="Arial"/>
                <a:cs typeface="Arial"/>
              </a:rPr>
              <a:t>and</a:t>
            </a:r>
            <a:endParaRPr sz="818" dirty="0">
              <a:latin typeface="Arial"/>
              <a:cs typeface="Arial"/>
            </a:endParaRPr>
          </a:p>
          <a:p>
            <a:pPr marL="8659">
              <a:lnSpc>
                <a:spcPts val="948"/>
              </a:lnSpc>
            </a:pPr>
            <a:r>
              <a:rPr sz="818" i="1" spc="-3" dirty="0">
                <a:latin typeface="Arial"/>
                <a:cs typeface="Arial"/>
              </a:rPr>
              <a:t>adopted changes 2018); Reviewed 2020, major format and other changes </a:t>
            </a:r>
            <a:r>
              <a:rPr sz="818" i="1" dirty="0">
                <a:latin typeface="Arial"/>
                <a:cs typeface="Arial"/>
              </a:rPr>
              <a:t>to</a:t>
            </a:r>
            <a:r>
              <a:rPr sz="818" i="1" spc="58" dirty="0">
                <a:latin typeface="Arial"/>
                <a:cs typeface="Arial"/>
              </a:rPr>
              <a:t> </a:t>
            </a:r>
            <a:r>
              <a:rPr sz="818" i="1" spc="-3" dirty="0">
                <a:latin typeface="Arial"/>
                <a:cs typeface="Arial"/>
              </a:rPr>
              <a:t>priorities</a:t>
            </a:r>
            <a:r>
              <a:rPr sz="818" b="1" spc="-3" dirty="0">
                <a:latin typeface="Arial"/>
                <a:cs typeface="Arial"/>
              </a:rPr>
              <a:t>:</a:t>
            </a:r>
            <a:endParaRPr sz="818" dirty="0">
              <a:latin typeface="Arial"/>
              <a:cs typeface="Arial"/>
            </a:endParaRPr>
          </a:p>
          <a:p>
            <a:pPr marL="8659" marR="27275">
              <a:lnSpc>
                <a:spcPts val="1923"/>
              </a:lnSpc>
              <a:spcBef>
                <a:spcPts val="211"/>
              </a:spcBef>
            </a:pPr>
            <a:r>
              <a:rPr sz="818" b="1" spc="-3" dirty="0">
                <a:latin typeface="Arial"/>
                <a:cs typeface="Arial"/>
              </a:rPr>
              <a:t>Active AFMAC Advocacy (Includes both federal legislative and regulatory issues)  Workforce:</a:t>
            </a:r>
            <a:endParaRPr sz="818" dirty="0">
              <a:latin typeface="Arial"/>
              <a:cs typeface="Arial"/>
            </a:endParaRPr>
          </a:p>
          <a:p>
            <a:pPr marL="632097" indent="-155859">
              <a:lnSpc>
                <a:spcPts val="770"/>
              </a:lnSpc>
              <a:buFont typeface="Symbol"/>
              <a:buChar char=""/>
              <a:tabLst>
                <a:tab pos="631664" algn="l"/>
                <a:tab pos="632097" algn="l"/>
              </a:tabLst>
            </a:pPr>
            <a:r>
              <a:rPr sz="818" b="1" spc="-3" dirty="0">
                <a:latin typeface="Arial"/>
                <a:cs typeface="Arial"/>
              </a:rPr>
              <a:t>PRE-MEDICAL</a:t>
            </a:r>
            <a:endParaRPr sz="818" dirty="0">
              <a:latin typeface="Arial"/>
              <a:cs typeface="Arial"/>
            </a:endParaRPr>
          </a:p>
          <a:p>
            <a:pPr marL="943816" lvl="1" indent="-155859">
              <a:lnSpc>
                <a:spcPts val="965"/>
              </a:lnSpc>
              <a:buFont typeface="Courier New"/>
              <a:buChar char="o"/>
              <a:tabLst>
                <a:tab pos="943816" algn="l"/>
              </a:tabLst>
            </a:pPr>
            <a:r>
              <a:rPr sz="818" spc="-3" dirty="0">
                <a:latin typeface="Arial"/>
                <a:cs typeface="Arial"/>
              </a:rPr>
              <a:t>Tier </a:t>
            </a:r>
            <a:r>
              <a:rPr sz="818" dirty="0">
                <a:latin typeface="Arial"/>
                <a:cs typeface="Arial"/>
              </a:rPr>
              <a:t>2: </a:t>
            </a:r>
            <a:r>
              <a:rPr sz="818" spc="-3" dirty="0">
                <a:latin typeface="Arial"/>
                <a:cs typeface="Arial"/>
              </a:rPr>
              <a:t>Several Title VII pipeline programs (e.g. AHECs,</a:t>
            </a:r>
            <a:r>
              <a:rPr sz="818" spc="31" dirty="0">
                <a:latin typeface="Arial"/>
                <a:cs typeface="Arial"/>
              </a:rPr>
              <a:t> </a:t>
            </a:r>
            <a:r>
              <a:rPr sz="818" spc="-3" dirty="0">
                <a:latin typeface="Arial"/>
                <a:cs typeface="Arial"/>
              </a:rPr>
              <a:t>HCOP)</a:t>
            </a:r>
            <a:endParaRPr sz="818" dirty="0">
              <a:latin typeface="Arial"/>
              <a:cs typeface="Arial"/>
            </a:endParaRPr>
          </a:p>
          <a:p>
            <a:pPr marL="632097" indent="-155859">
              <a:lnSpc>
                <a:spcPts val="978"/>
              </a:lnSpc>
              <a:spcBef>
                <a:spcPts val="24"/>
              </a:spcBef>
              <a:buFont typeface="Symbol"/>
              <a:buChar char=""/>
              <a:tabLst>
                <a:tab pos="631664" algn="l"/>
                <a:tab pos="632097" algn="l"/>
              </a:tabLst>
            </a:pPr>
            <a:r>
              <a:rPr sz="818" b="1" spc="-7" dirty="0">
                <a:latin typeface="Arial"/>
                <a:cs typeface="Arial"/>
              </a:rPr>
              <a:t>UME</a:t>
            </a:r>
            <a:endParaRPr sz="818" dirty="0">
              <a:latin typeface="Arial"/>
              <a:cs typeface="Arial"/>
            </a:endParaRPr>
          </a:p>
          <a:p>
            <a:pPr marL="943816" marR="691843" lvl="1" indent="-155859">
              <a:lnSpc>
                <a:spcPts val="948"/>
              </a:lnSpc>
              <a:spcBef>
                <a:spcPts val="58"/>
              </a:spcBef>
              <a:buFont typeface="Courier New"/>
              <a:buChar char="o"/>
              <a:tabLst>
                <a:tab pos="943816" algn="l"/>
              </a:tabLst>
            </a:pPr>
            <a:r>
              <a:rPr sz="818" b="1" spc="-3" dirty="0">
                <a:latin typeface="Arial"/>
                <a:cs typeface="Arial"/>
              </a:rPr>
              <a:t>Tier 1: </a:t>
            </a:r>
            <a:r>
              <a:rPr sz="818" spc="-3" dirty="0">
                <a:latin typeface="Arial"/>
                <a:cs typeface="Arial"/>
              </a:rPr>
              <a:t>Supervision </a:t>
            </a:r>
            <a:r>
              <a:rPr sz="818" dirty="0">
                <a:latin typeface="Arial"/>
                <a:cs typeface="Arial"/>
              </a:rPr>
              <a:t>of </a:t>
            </a:r>
            <a:r>
              <a:rPr sz="818" spc="-3" dirty="0">
                <a:latin typeface="Arial"/>
                <a:cs typeface="Arial"/>
              </a:rPr>
              <a:t>medical students (e.g. student  documentation)</a:t>
            </a:r>
            <a:endParaRPr sz="818" dirty="0">
              <a:latin typeface="Arial"/>
              <a:cs typeface="Arial"/>
            </a:endParaRPr>
          </a:p>
          <a:p>
            <a:pPr marL="943816" marR="384453" lvl="1" indent="-155859">
              <a:lnSpc>
                <a:spcPts val="941"/>
              </a:lnSpc>
              <a:spcBef>
                <a:spcPts val="7"/>
              </a:spcBef>
              <a:buFont typeface="Courier New"/>
              <a:buChar char="o"/>
              <a:tabLst>
                <a:tab pos="943816" algn="l"/>
              </a:tabLst>
            </a:pPr>
            <a:r>
              <a:rPr sz="818" spc="-3" dirty="0">
                <a:latin typeface="Arial"/>
                <a:cs typeface="Arial"/>
              </a:rPr>
              <a:t>Tier </a:t>
            </a:r>
            <a:r>
              <a:rPr sz="818" dirty="0">
                <a:latin typeface="Arial"/>
                <a:cs typeface="Arial"/>
              </a:rPr>
              <a:t>2: </a:t>
            </a:r>
            <a:r>
              <a:rPr sz="818" spc="-3" dirty="0">
                <a:latin typeface="Arial"/>
                <a:cs typeface="Arial"/>
              </a:rPr>
              <a:t>Student loan programs (usually under the Education  Department)</a:t>
            </a:r>
            <a:endParaRPr sz="818" dirty="0">
              <a:latin typeface="Arial"/>
              <a:cs typeface="Arial"/>
            </a:endParaRPr>
          </a:p>
          <a:p>
            <a:pPr marL="943816" marR="351116" lvl="1" indent="-155859">
              <a:lnSpc>
                <a:spcPts val="948"/>
              </a:lnSpc>
              <a:spcBef>
                <a:spcPts val="3"/>
              </a:spcBef>
              <a:buFont typeface="Courier New"/>
              <a:buChar char="o"/>
              <a:tabLst>
                <a:tab pos="943816" algn="l"/>
              </a:tabLst>
            </a:pPr>
            <a:r>
              <a:rPr sz="818" spc="-3" dirty="0">
                <a:latin typeface="Arial"/>
                <a:cs typeface="Arial"/>
              </a:rPr>
              <a:t>Tier </a:t>
            </a:r>
            <a:r>
              <a:rPr sz="818" dirty="0">
                <a:latin typeface="Arial"/>
                <a:cs typeface="Arial"/>
              </a:rPr>
              <a:t>2: </a:t>
            </a:r>
            <a:r>
              <a:rPr sz="818" spc="-3" dirty="0">
                <a:latin typeface="Arial"/>
                <a:cs typeface="Arial"/>
              </a:rPr>
              <a:t>Multiple Title </a:t>
            </a:r>
            <a:r>
              <a:rPr sz="818" dirty="0">
                <a:latin typeface="Arial"/>
                <a:cs typeface="Arial"/>
              </a:rPr>
              <a:t>VII </a:t>
            </a:r>
            <a:r>
              <a:rPr sz="818" spc="-3" dirty="0">
                <a:latin typeface="Arial"/>
                <a:cs typeface="Arial"/>
              </a:rPr>
              <a:t>programs (top priority within Title VII  remains primary care training and enhancement</a:t>
            </a:r>
            <a:r>
              <a:rPr sz="818" spc="17" dirty="0">
                <a:latin typeface="Arial"/>
                <a:cs typeface="Arial"/>
              </a:rPr>
              <a:t> </a:t>
            </a:r>
            <a:r>
              <a:rPr sz="818" spc="-3" dirty="0">
                <a:latin typeface="Arial"/>
                <a:cs typeface="Arial"/>
              </a:rPr>
              <a:t>program)</a:t>
            </a:r>
            <a:endParaRPr sz="818" dirty="0">
              <a:latin typeface="Arial"/>
              <a:cs typeface="Arial"/>
            </a:endParaRPr>
          </a:p>
          <a:p>
            <a:pPr marL="632097" indent="-155859">
              <a:lnSpc>
                <a:spcPts val="978"/>
              </a:lnSpc>
              <a:buFont typeface="Symbol"/>
              <a:buChar char=""/>
              <a:tabLst>
                <a:tab pos="631664" algn="l"/>
                <a:tab pos="632097" algn="l"/>
              </a:tabLst>
            </a:pPr>
            <a:r>
              <a:rPr sz="818" b="1" spc="-3" dirty="0">
                <a:latin typeface="Arial"/>
                <a:cs typeface="Arial"/>
              </a:rPr>
              <a:t>GME</a:t>
            </a:r>
            <a:endParaRPr sz="818" dirty="0">
              <a:latin typeface="Arial"/>
              <a:cs typeface="Arial"/>
            </a:endParaRPr>
          </a:p>
          <a:p>
            <a:pPr marL="943816" marR="136377" lvl="1" indent="-155859">
              <a:lnSpc>
                <a:spcPct val="96300"/>
              </a:lnSpc>
              <a:spcBef>
                <a:spcPts val="31"/>
              </a:spcBef>
              <a:buFont typeface="Courier New"/>
              <a:buChar char="o"/>
              <a:tabLst>
                <a:tab pos="943816" algn="l"/>
              </a:tabLst>
            </a:pPr>
            <a:r>
              <a:rPr sz="818" b="1" spc="-3" dirty="0">
                <a:latin typeface="Arial"/>
                <a:cs typeface="Arial"/>
              </a:rPr>
              <a:t>Tier </a:t>
            </a:r>
            <a:r>
              <a:rPr sz="818" b="1" dirty="0">
                <a:latin typeface="Arial"/>
                <a:cs typeface="Arial"/>
              </a:rPr>
              <a:t>1</a:t>
            </a:r>
            <a:r>
              <a:rPr sz="818" dirty="0">
                <a:latin typeface="Arial"/>
                <a:cs typeface="Arial"/>
              </a:rPr>
              <a:t>: </a:t>
            </a:r>
            <a:r>
              <a:rPr sz="818" spc="-3" dirty="0">
                <a:latin typeface="Arial"/>
                <a:cs typeface="Arial"/>
              </a:rPr>
              <a:t>Federal GME funding sources, including CMS (mainly  Medicare, but including Medicaid if major changes occur), HRSA  (e.g. THCGME, rural residency</a:t>
            </a:r>
            <a:r>
              <a:rPr sz="818" spc="7" dirty="0">
                <a:latin typeface="Arial"/>
                <a:cs typeface="Arial"/>
              </a:rPr>
              <a:t> </a:t>
            </a:r>
            <a:r>
              <a:rPr sz="818" spc="-3" dirty="0">
                <a:latin typeface="Arial"/>
                <a:cs typeface="Arial"/>
              </a:rPr>
              <a:t>development)</a:t>
            </a:r>
            <a:endParaRPr sz="818" dirty="0">
              <a:latin typeface="Arial"/>
              <a:cs typeface="Arial"/>
            </a:endParaRPr>
          </a:p>
          <a:p>
            <a:pPr marL="943816" marR="142438" lvl="1" indent="-155859">
              <a:lnSpc>
                <a:spcPct val="96300"/>
              </a:lnSpc>
              <a:spcBef>
                <a:spcPts val="31"/>
              </a:spcBef>
              <a:buFont typeface="Courier New"/>
              <a:buChar char="o"/>
              <a:tabLst>
                <a:tab pos="943816" algn="l"/>
              </a:tabLst>
            </a:pPr>
            <a:r>
              <a:rPr sz="818" b="1" spc="-3" dirty="0">
                <a:latin typeface="Arial"/>
                <a:cs typeface="Arial"/>
              </a:rPr>
              <a:t>Tier </a:t>
            </a:r>
            <a:r>
              <a:rPr sz="818" b="1" dirty="0">
                <a:latin typeface="Arial"/>
                <a:cs typeface="Arial"/>
              </a:rPr>
              <a:t>1</a:t>
            </a:r>
            <a:r>
              <a:rPr sz="818" dirty="0">
                <a:latin typeface="Arial"/>
                <a:cs typeface="Arial"/>
              </a:rPr>
              <a:t>: </a:t>
            </a:r>
            <a:r>
              <a:rPr sz="818" spc="-3" dirty="0">
                <a:latin typeface="Arial"/>
                <a:cs typeface="Arial"/>
              </a:rPr>
              <a:t>Supervision (teaching physician) issues related to federal  GME funding resources (primary care exception, remote  precepting, telehealth by residents,</a:t>
            </a:r>
            <a:r>
              <a:rPr sz="818" spc="-10" dirty="0">
                <a:latin typeface="Arial"/>
                <a:cs typeface="Arial"/>
              </a:rPr>
              <a:t> </a:t>
            </a:r>
            <a:r>
              <a:rPr sz="818" dirty="0">
                <a:latin typeface="Arial"/>
                <a:cs typeface="Arial"/>
              </a:rPr>
              <a:t>etc.)</a:t>
            </a:r>
          </a:p>
          <a:p>
            <a:pPr marL="943816" lvl="1" indent="-155859">
              <a:lnSpc>
                <a:spcPts val="934"/>
              </a:lnSpc>
              <a:buFont typeface="Courier New"/>
              <a:buChar char="o"/>
              <a:tabLst>
                <a:tab pos="943816" algn="l"/>
              </a:tabLst>
            </a:pPr>
            <a:r>
              <a:rPr sz="818" spc="-3" dirty="0">
                <a:latin typeface="Arial"/>
                <a:cs typeface="Arial"/>
              </a:rPr>
              <a:t>Tier </a:t>
            </a:r>
            <a:r>
              <a:rPr sz="818" dirty="0">
                <a:latin typeface="Arial"/>
                <a:cs typeface="Arial"/>
              </a:rPr>
              <a:t>2: </a:t>
            </a:r>
            <a:r>
              <a:rPr sz="818" spc="-3" dirty="0">
                <a:latin typeface="Arial"/>
                <a:cs typeface="Arial"/>
              </a:rPr>
              <a:t>Veterans</a:t>
            </a:r>
            <a:r>
              <a:rPr sz="818" dirty="0">
                <a:latin typeface="Arial"/>
                <a:cs typeface="Arial"/>
              </a:rPr>
              <a:t> </a:t>
            </a:r>
            <a:r>
              <a:rPr sz="818" spc="-3" dirty="0">
                <a:latin typeface="Arial"/>
                <a:cs typeface="Arial"/>
              </a:rPr>
              <a:t>Administration</a:t>
            </a:r>
            <a:endParaRPr sz="818" dirty="0">
              <a:latin typeface="Arial"/>
              <a:cs typeface="Arial"/>
            </a:endParaRPr>
          </a:p>
          <a:p>
            <a:pPr marL="943816" marR="3464" lvl="1" indent="-155859">
              <a:lnSpc>
                <a:spcPts val="941"/>
              </a:lnSpc>
              <a:spcBef>
                <a:spcPts val="48"/>
              </a:spcBef>
              <a:buFont typeface="Courier New"/>
              <a:buChar char="o"/>
              <a:tabLst>
                <a:tab pos="943816" algn="l"/>
              </a:tabLst>
            </a:pPr>
            <a:r>
              <a:rPr sz="818" spc="-3" dirty="0">
                <a:latin typeface="Arial"/>
                <a:cs typeface="Arial"/>
              </a:rPr>
              <a:t>Tier </a:t>
            </a:r>
            <a:r>
              <a:rPr sz="818" dirty="0">
                <a:latin typeface="Arial"/>
                <a:cs typeface="Arial"/>
              </a:rPr>
              <a:t>2: </a:t>
            </a:r>
            <a:r>
              <a:rPr sz="818" spc="-3" dirty="0">
                <a:latin typeface="Arial"/>
                <a:cs typeface="Arial"/>
              </a:rPr>
              <a:t>Title VII, primary care training and enhancement (includes  residency as well as UME/faculty development/department</a:t>
            </a:r>
            <a:r>
              <a:rPr sz="818" spc="37" dirty="0">
                <a:latin typeface="Arial"/>
                <a:cs typeface="Arial"/>
              </a:rPr>
              <a:t> </a:t>
            </a:r>
            <a:r>
              <a:rPr sz="818" spc="-3" dirty="0">
                <a:latin typeface="Arial"/>
                <a:cs typeface="Arial"/>
              </a:rPr>
              <a:t>funding)</a:t>
            </a:r>
            <a:endParaRPr sz="818" dirty="0">
              <a:latin typeface="Arial"/>
              <a:cs typeface="Arial"/>
            </a:endParaRPr>
          </a:p>
          <a:p>
            <a:pPr marL="8659">
              <a:lnSpc>
                <a:spcPts val="948"/>
              </a:lnSpc>
            </a:pPr>
            <a:r>
              <a:rPr sz="818" b="1" spc="-3" dirty="0">
                <a:latin typeface="Arial"/>
                <a:cs typeface="Arial"/>
              </a:rPr>
              <a:t>Research:</a:t>
            </a:r>
            <a:endParaRPr sz="818" dirty="0">
              <a:latin typeface="Arial"/>
              <a:cs typeface="Arial"/>
            </a:endParaRPr>
          </a:p>
          <a:p>
            <a:pPr marL="320378" indent="-155859">
              <a:spcBef>
                <a:spcPts val="24"/>
              </a:spcBef>
              <a:buFont typeface="Symbol"/>
              <a:buChar char=""/>
              <a:tabLst>
                <a:tab pos="319945" algn="l"/>
                <a:tab pos="320378" algn="l"/>
              </a:tabLst>
            </a:pPr>
            <a:r>
              <a:rPr sz="818" b="1" spc="-3" dirty="0">
                <a:latin typeface="Arial"/>
                <a:cs typeface="Arial"/>
              </a:rPr>
              <a:t>Tier </a:t>
            </a:r>
            <a:r>
              <a:rPr sz="818" b="1" dirty="0">
                <a:latin typeface="Arial"/>
                <a:cs typeface="Arial"/>
              </a:rPr>
              <a:t>1</a:t>
            </a:r>
            <a:r>
              <a:rPr sz="818" dirty="0">
                <a:latin typeface="Arial"/>
                <a:cs typeface="Arial"/>
              </a:rPr>
              <a:t>: </a:t>
            </a:r>
            <a:r>
              <a:rPr sz="818" spc="-3" dirty="0">
                <a:latin typeface="Arial"/>
                <a:cs typeface="Arial"/>
              </a:rPr>
              <a:t>Developing federal funding streams and a home </a:t>
            </a:r>
            <a:r>
              <a:rPr sz="818" dirty="0">
                <a:latin typeface="Arial"/>
                <a:cs typeface="Arial"/>
              </a:rPr>
              <a:t>for </a:t>
            </a:r>
            <a:r>
              <a:rPr sz="818" spc="-3" dirty="0">
                <a:latin typeface="Arial"/>
                <a:cs typeface="Arial"/>
              </a:rPr>
              <a:t>FM</a:t>
            </a:r>
            <a:r>
              <a:rPr sz="818" spc="10" dirty="0">
                <a:latin typeface="Arial"/>
                <a:cs typeface="Arial"/>
              </a:rPr>
              <a:t> </a:t>
            </a:r>
            <a:r>
              <a:rPr sz="818" spc="-3" dirty="0">
                <a:latin typeface="Arial"/>
                <a:cs typeface="Arial"/>
              </a:rPr>
              <a:t>Research</a:t>
            </a:r>
            <a:endParaRPr sz="818" dirty="0">
              <a:latin typeface="Arial"/>
              <a:cs typeface="Arial"/>
            </a:endParaRPr>
          </a:p>
          <a:p>
            <a:pPr>
              <a:spcBef>
                <a:spcPts val="31"/>
              </a:spcBef>
              <a:buFont typeface="Symbol"/>
              <a:buChar char=""/>
            </a:pPr>
            <a:endParaRPr sz="852" dirty="0">
              <a:latin typeface="Times New Roman"/>
              <a:cs typeface="Times New Roman"/>
            </a:endParaRPr>
          </a:p>
          <a:p>
            <a:pPr marL="8659" marR="143737">
              <a:lnSpc>
                <a:spcPts val="975"/>
              </a:lnSpc>
            </a:pPr>
            <a:r>
              <a:rPr sz="818" b="1" spc="-3" dirty="0">
                <a:latin typeface="Arial"/>
                <a:cs typeface="Arial"/>
              </a:rPr>
              <a:t>Examples of Issues </a:t>
            </a:r>
            <a:r>
              <a:rPr sz="818" b="1" spc="-7" dirty="0">
                <a:latin typeface="Arial"/>
                <a:cs typeface="Arial"/>
              </a:rPr>
              <a:t>for </a:t>
            </a:r>
            <a:r>
              <a:rPr sz="818" b="1" spc="-3" dirty="0">
                <a:latin typeface="Arial"/>
                <a:cs typeface="Arial"/>
              </a:rPr>
              <a:t>which AAFP (or another organization) </a:t>
            </a:r>
            <a:r>
              <a:rPr sz="818" b="1" dirty="0">
                <a:latin typeface="Arial"/>
                <a:cs typeface="Arial"/>
              </a:rPr>
              <a:t>is </a:t>
            </a:r>
            <a:r>
              <a:rPr sz="818" b="1" spc="-3" dirty="0">
                <a:latin typeface="Arial"/>
                <a:cs typeface="Arial"/>
              </a:rPr>
              <a:t>taking the lead  (Coalition Advocacy</a:t>
            </a:r>
            <a:r>
              <a:rPr sz="818" spc="-3" dirty="0">
                <a:latin typeface="Arial"/>
                <a:cs typeface="Arial"/>
              </a:rPr>
              <a:t>)</a:t>
            </a:r>
            <a:endParaRPr sz="818" dirty="0">
              <a:latin typeface="Arial"/>
              <a:cs typeface="Arial"/>
            </a:endParaRPr>
          </a:p>
          <a:p>
            <a:pPr marL="320378" indent="-155859">
              <a:buFont typeface="Symbol"/>
              <a:buChar char=""/>
              <a:tabLst>
                <a:tab pos="319945" algn="l"/>
                <a:tab pos="320378" algn="l"/>
              </a:tabLst>
            </a:pPr>
            <a:r>
              <a:rPr sz="818" spc="-3" dirty="0">
                <a:latin typeface="Arial"/>
                <a:cs typeface="Arial"/>
              </a:rPr>
              <a:t>Healthcare Coverage for</a:t>
            </a:r>
            <a:r>
              <a:rPr sz="818" dirty="0">
                <a:latin typeface="Arial"/>
                <a:cs typeface="Arial"/>
              </a:rPr>
              <a:t> </a:t>
            </a:r>
            <a:r>
              <a:rPr sz="818" spc="-3" dirty="0">
                <a:latin typeface="Arial"/>
                <a:cs typeface="Arial"/>
              </a:rPr>
              <a:t>All</a:t>
            </a:r>
            <a:endParaRPr sz="818" dirty="0">
              <a:latin typeface="Arial"/>
              <a:cs typeface="Arial"/>
            </a:endParaRPr>
          </a:p>
          <a:p>
            <a:pPr marL="320378" indent="-155859">
              <a:spcBef>
                <a:spcPts val="27"/>
              </a:spcBef>
              <a:buFont typeface="Symbol"/>
              <a:buChar char=""/>
              <a:tabLst>
                <a:tab pos="319945" algn="l"/>
                <a:tab pos="320378" algn="l"/>
              </a:tabLst>
            </a:pPr>
            <a:r>
              <a:rPr sz="818" spc="-3" dirty="0">
                <a:latin typeface="Arial"/>
                <a:cs typeface="Arial"/>
              </a:rPr>
              <a:t>Investment in primary care/ pandemic-related practice</a:t>
            </a:r>
            <a:r>
              <a:rPr sz="818" spc="20" dirty="0">
                <a:latin typeface="Arial"/>
                <a:cs typeface="Arial"/>
              </a:rPr>
              <a:t> </a:t>
            </a:r>
            <a:r>
              <a:rPr sz="818" spc="-3" dirty="0">
                <a:latin typeface="Arial"/>
                <a:cs typeface="Arial"/>
              </a:rPr>
              <a:t>assistance</a:t>
            </a:r>
            <a:endParaRPr sz="818" dirty="0">
              <a:latin typeface="Arial"/>
              <a:cs typeface="Arial"/>
            </a:endParaRPr>
          </a:p>
          <a:p>
            <a:pPr marL="320378" marR="574515" indent="-155859">
              <a:lnSpc>
                <a:spcPts val="934"/>
              </a:lnSpc>
              <a:spcBef>
                <a:spcPts val="95"/>
              </a:spcBef>
              <a:buFont typeface="Symbol"/>
              <a:buChar char=""/>
              <a:tabLst>
                <a:tab pos="319945" algn="l"/>
                <a:tab pos="320378" algn="l"/>
              </a:tabLst>
            </a:pPr>
            <a:r>
              <a:rPr sz="818" spc="-3" dirty="0">
                <a:latin typeface="Arial"/>
                <a:cs typeface="Arial"/>
              </a:rPr>
              <a:t>Payment reform (value-based payment, alternative payment models,  Medicare/Medicaid parity,</a:t>
            </a:r>
            <a:r>
              <a:rPr sz="818" spc="3" dirty="0">
                <a:latin typeface="Arial"/>
                <a:cs typeface="Arial"/>
              </a:rPr>
              <a:t> </a:t>
            </a:r>
            <a:r>
              <a:rPr sz="818" dirty="0">
                <a:latin typeface="Arial"/>
                <a:cs typeface="Arial"/>
              </a:rPr>
              <a:t>etc.)</a:t>
            </a:r>
          </a:p>
          <a:p>
            <a:pPr marL="320378" marR="20781" indent="-155859">
              <a:lnSpc>
                <a:spcPts val="941"/>
              </a:lnSpc>
              <a:spcBef>
                <a:spcPts val="72"/>
              </a:spcBef>
              <a:buFont typeface="Symbol"/>
              <a:buChar char=""/>
              <a:tabLst>
                <a:tab pos="319945" algn="l"/>
                <a:tab pos="320378" algn="l"/>
              </a:tabLst>
            </a:pPr>
            <a:r>
              <a:rPr sz="818" spc="-3" dirty="0">
                <a:latin typeface="Arial"/>
                <a:cs typeface="Arial"/>
              </a:rPr>
              <a:t>Practice transformation (administrative simplification, Direct Primary Care, health  care delivery </a:t>
            </a:r>
            <a:r>
              <a:rPr sz="818" dirty="0">
                <a:latin typeface="Arial"/>
                <a:cs typeface="Arial"/>
              </a:rPr>
              <a:t>etc.)</a:t>
            </a:r>
          </a:p>
          <a:p>
            <a:pPr marL="320378" indent="-155859">
              <a:spcBef>
                <a:spcPts val="10"/>
              </a:spcBef>
              <a:buFont typeface="Symbol"/>
              <a:buChar char=""/>
              <a:tabLst>
                <a:tab pos="319945" algn="l"/>
                <a:tab pos="320378" algn="l"/>
              </a:tabLst>
            </a:pPr>
            <a:r>
              <a:rPr sz="818" spc="-3" dirty="0">
                <a:latin typeface="Arial"/>
                <a:cs typeface="Arial"/>
              </a:rPr>
              <a:t>Promotion </a:t>
            </a:r>
            <a:r>
              <a:rPr sz="818" dirty="0">
                <a:latin typeface="Arial"/>
                <a:cs typeface="Arial"/>
              </a:rPr>
              <a:t>of </a:t>
            </a:r>
            <a:r>
              <a:rPr sz="818" spc="-3" dirty="0">
                <a:latin typeface="Arial"/>
                <a:cs typeface="Arial"/>
              </a:rPr>
              <a:t>public</a:t>
            </a:r>
            <a:r>
              <a:rPr sz="818" spc="-17" dirty="0">
                <a:latin typeface="Arial"/>
                <a:cs typeface="Arial"/>
              </a:rPr>
              <a:t> </a:t>
            </a:r>
            <a:r>
              <a:rPr sz="818" spc="-3" dirty="0">
                <a:latin typeface="Arial"/>
                <a:cs typeface="Arial"/>
              </a:rPr>
              <a:t>health</a:t>
            </a:r>
            <a:endParaRPr sz="818" dirty="0">
              <a:latin typeface="Arial"/>
              <a:cs typeface="Aria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rgbClr val="000000"/>
      </a:dk1>
      <a:lt1>
        <a:srgbClr val="FFFFFF"/>
      </a:lt1>
      <a:dk2>
        <a:srgbClr val="335B74"/>
      </a:dk2>
      <a:lt2>
        <a:srgbClr val="DFE3E5"/>
      </a:lt2>
      <a:accent1>
        <a:srgbClr val="1D95D0"/>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1129</Words>
  <Application>Microsoft Office PowerPoint</Application>
  <PresentationFormat>Widescreen</PresentationFormat>
  <Paragraphs>89</Paragraphs>
  <Slides>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Calibri</vt:lpstr>
      <vt:lpstr>Courier New</vt:lpstr>
      <vt:lpstr>Helvetica Neue LT Std 47 Light </vt:lpstr>
      <vt:lpstr>Helvetica Neue LT Std 67 Medium</vt:lpstr>
      <vt:lpstr>Symbol</vt:lpstr>
      <vt:lpstr>Times New Roman</vt:lpstr>
      <vt:lpstr>Tw Cen MT</vt:lpstr>
      <vt:lpstr>Wingdings 3</vt:lpstr>
      <vt:lpstr>Integral</vt:lpstr>
      <vt:lpstr>PowerPoint Presentation</vt:lpstr>
      <vt:lpstr>PowerPoint Presentation</vt:lpstr>
      <vt:lpstr>How Does Organized Family Medicine Work Together?</vt:lpstr>
      <vt:lpstr>Academic Family Medicine Advocacy Committee - AFMAC</vt:lpstr>
      <vt:lpstr>Academic Family Medicine Issues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Boman</dc:creator>
  <cp:lastModifiedBy>Samantha Elwood</cp:lastModifiedBy>
  <cp:revision>7</cp:revision>
  <dcterms:created xsi:type="dcterms:W3CDTF">2019-05-08T20:06:18Z</dcterms:created>
  <dcterms:modified xsi:type="dcterms:W3CDTF">2020-11-23T17:15:02Z</dcterms:modified>
</cp:coreProperties>
</file>