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75" r:id="rId12"/>
    <p:sldId id="277" r:id="rId13"/>
    <p:sldId id="276" r:id="rId14"/>
    <p:sldId id="278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BB1"/>
    <a:srgbClr val="1185AE"/>
    <a:srgbClr val="2A92B2"/>
    <a:srgbClr val="3E82B2"/>
    <a:srgbClr val="9D9393"/>
    <a:srgbClr val="366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60478-B46C-3747-A01D-E89B7C647298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F89CA-D87D-4C4F-9144-A7A83F656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11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9CA-D87D-4C4F-9144-A7A83F6568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7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34459"/>
            <a:ext cx="9144000" cy="147053"/>
          </a:xfrm>
          <a:prstGeom prst="rect">
            <a:avLst/>
          </a:prstGeom>
          <a:solidFill>
            <a:srgbClr val="9D939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10633"/>
            <a:ext cx="7772400" cy="208981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281512"/>
            <a:ext cx="9144000" cy="294105"/>
          </a:xfrm>
          <a:prstGeom prst="rect">
            <a:avLst/>
          </a:prstGeom>
          <a:solidFill>
            <a:srgbClr val="366E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DFM Type(RGB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34459"/>
            <a:ext cx="2922061" cy="1028594"/>
          </a:xfrm>
          <a:prstGeom prst="rect">
            <a:avLst/>
          </a:prstGeom>
          <a:effectLst>
            <a:outerShdw blurRad="50800" dist="38100" dir="2700000" sx="102000" sy="102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angle 8"/>
          <p:cNvSpPr/>
          <p:nvPr userDrawn="1"/>
        </p:nvSpPr>
        <p:spPr>
          <a:xfrm>
            <a:off x="-457200" y="-1598862"/>
            <a:ext cx="9144000" cy="294105"/>
          </a:xfrm>
          <a:prstGeom prst="rect">
            <a:avLst/>
          </a:prstGeom>
          <a:solidFill>
            <a:srgbClr val="366E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0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7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26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1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16842"/>
            <a:ext cx="9144000" cy="147053"/>
          </a:xfrm>
          <a:prstGeom prst="rect">
            <a:avLst/>
          </a:prstGeom>
          <a:solidFill>
            <a:srgbClr val="9D939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563895"/>
            <a:ext cx="9144000" cy="294105"/>
          </a:xfrm>
          <a:prstGeom prst="rect">
            <a:avLst/>
          </a:prstGeom>
          <a:solidFill>
            <a:srgbClr val="366E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DFM Type(RGB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8172"/>
            <a:ext cx="1978526" cy="696460"/>
          </a:xfrm>
          <a:prstGeom prst="rect">
            <a:avLst/>
          </a:prstGeom>
          <a:effectLst>
            <a:outerShdw blurRad="50800" dist="38100" dir="2700000" sx="102000" sy="102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212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8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16842"/>
            <a:ext cx="9144000" cy="147053"/>
          </a:xfrm>
          <a:prstGeom prst="rect">
            <a:avLst/>
          </a:prstGeom>
          <a:solidFill>
            <a:srgbClr val="9D939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563895"/>
            <a:ext cx="9144000" cy="294105"/>
          </a:xfrm>
          <a:prstGeom prst="rect">
            <a:avLst/>
          </a:prstGeom>
          <a:solidFill>
            <a:srgbClr val="366E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DFM Type(RGB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8172"/>
            <a:ext cx="1978526" cy="696460"/>
          </a:xfrm>
          <a:prstGeom prst="rect">
            <a:avLst/>
          </a:prstGeom>
          <a:effectLst>
            <a:outerShdw blurRad="50800" dist="38100" dir="2700000" sx="102000" sy="102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6834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16842"/>
            <a:ext cx="9144000" cy="147053"/>
          </a:xfrm>
          <a:prstGeom prst="rect">
            <a:avLst/>
          </a:prstGeom>
          <a:solidFill>
            <a:srgbClr val="9D939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563895"/>
            <a:ext cx="9144000" cy="294105"/>
          </a:xfrm>
          <a:prstGeom prst="rect">
            <a:avLst/>
          </a:prstGeom>
          <a:solidFill>
            <a:srgbClr val="366E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DFM Type(RGB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8172"/>
            <a:ext cx="1978526" cy="696460"/>
          </a:xfrm>
          <a:prstGeom prst="rect">
            <a:avLst/>
          </a:prstGeom>
          <a:effectLst>
            <a:outerShdw blurRad="50800" dist="38100" dir="2700000" sx="102000" sy="102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531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16842"/>
            <a:ext cx="9144000" cy="147053"/>
          </a:xfrm>
          <a:prstGeom prst="rect">
            <a:avLst/>
          </a:prstGeom>
          <a:solidFill>
            <a:srgbClr val="9D939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563895"/>
            <a:ext cx="9144000" cy="294105"/>
          </a:xfrm>
          <a:prstGeom prst="rect">
            <a:avLst/>
          </a:prstGeom>
          <a:solidFill>
            <a:srgbClr val="366E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DFM Type(RGB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8172"/>
            <a:ext cx="1978526" cy="696460"/>
          </a:xfrm>
          <a:prstGeom prst="rect">
            <a:avLst/>
          </a:prstGeom>
          <a:effectLst>
            <a:outerShdw blurRad="50800" dist="38100" dir="2700000" sx="102000" sy="102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288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416842"/>
            <a:ext cx="9144000" cy="147053"/>
          </a:xfrm>
          <a:prstGeom prst="rect">
            <a:avLst/>
          </a:prstGeom>
          <a:solidFill>
            <a:srgbClr val="9D939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63895"/>
            <a:ext cx="9144000" cy="294105"/>
          </a:xfrm>
          <a:prstGeom prst="rect">
            <a:avLst/>
          </a:prstGeom>
          <a:solidFill>
            <a:srgbClr val="366E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DFM Type(RGB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8172"/>
            <a:ext cx="1978526" cy="696460"/>
          </a:xfrm>
          <a:prstGeom prst="rect">
            <a:avLst/>
          </a:prstGeom>
          <a:effectLst>
            <a:outerShdw blurRad="50800" dist="38100" dir="2700000" sx="102000" sy="102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717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6416842"/>
            <a:ext cx="9144000" cy="147053"/>
          </a:xfrm>
          <a:prstGeom prst="rect">
            <a:avLst/>
          </a:prstGeom>
          <a:solidFill>
            <a:srgbClr val="9D939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563895"/>
            <a:ext cx="9144000" cy="294105"/>
          </a:xfrm>
          <a:prstGeom prst="rect">
            <a:avLst/>
          </a:prstGeom>
          <a:solidFill>
            <a:srgbClr val="366E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DFM Type(RGB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8172"/>
            <a:ext cx="1978526" cy="696460"/>
          </a:xfrm>
          <a:prstGeom prst="rect">
            <a:avLst/>
          </a:prstGeom>
          <a:effectLst>
            <a:outerShdw blurRad="50800" dist="38100" dir="2700000" sx="102000" sy="102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910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D6ECA-B4D3-EB44-B37C-03FD179B4A8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3A201-894B-D54C-96D7-8EA1A8AE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4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10633"/>
            <a:ext cx="7772400" cy="2089818"/>
          </a:xfrm>
          <a:noFill/>
          <a:ln w="38100" cmpd="sng">
            <a:solidFill>
              <a:srgbClr val="366E51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en-US" sz="4000" b="1" cap="all" dirty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en-US" sz="4000" b="1" cap="all" dirty="0">
                <a:solidFill>
                  <a:schemeClr val="tx2">
                    <a:lumMod val="75000"/>
                  </a:schemeClr>
                </a:solidFill>
              </a:rPr>
              <a:t>Effective Recruitment of Minorities into Research</a:t>
            </a:r>
            <a:r>
              <a:rPr lang="en-US" sz="4000" b="1" cap="all" dirty="0">
                <a:solidFill>
                  <a:schemeClr val="tx2">
                    <a:lumMod val="75000"/>
                  </a:schemeClr>
                </a:solidFill>
              </a:rPr>
              <a:t>”</a:t>
            </a:r>
            <a:endParaRPr lang="en-US" sz="4000" b="1" cap="al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29789"/>
            <a:ext cx="4446639" cy="2941053"/>
          </a:xfrm>
        </p:spPr>
        <p:txBody>
          <a:bodyPr>
            <a:noAutofit/>
          </a:bodyPr>
          <a:lstStyle/>
          <a:p>
            <a:pPr algn="l"/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Presenters:</a:t>
            </a:r>
          </a:p>
          <a:p>
            <a:pPr algn="l"/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Peter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H. Seidenberg, MD, MA</a:t>
            </a:r>
          </a:p>
          <a:p>
            <a:pPr algn="l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Professor and Chair</a:t>
            </a:r>
          </a:p>
          <a:p>
            <a:pPr algn="l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Department of Family Medicine</a:t>
            </a:r>
          </a:p>
          <a:p>
            <a:pPr algn="l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LSU Health School of Medicine</a:t>
            </a:r>
          </a:p>
          <a:p>
            <a:pPr algn="l"/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Mark S. Johnson, MD MPH</a:t>
            </a:r>
          </a:p>
          <a:p>
            <a:pPr algn="l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Professor and Chair</a:t>
            </a:r>
          </a:p>
          <a:p>
            <a:pPr algn="l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Department of Community and Family Medicine</a:t>
            </a:r>
          </a:p>
          <a:p>
            <a:pPr algn="l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Howard University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rgbClr val="9D9393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883525" y="4529610"/>
            <a:ext cx="3405069" cy="12253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Hot Topic Discussion</a:t>
            </a:r>
          </a:p>
          <a:p>
            <a:pPr algn="l"/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25, 2020</a:t>
            </a:r>
          </a:p>
          <a:p>
            <a:endParaRPr lang="en-US" sz="1200" dirty="0" smtClean="0">
              <a:solidFill>
                <a:srgbClr val="9D9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583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solidFill>
                  <a:schemeClr val="tx2">
                    <a:lumMod val="75000"/>
                  </a:schemeClr>
                </a:solidFill>
              </a:rPr>
              <a:t>Early</a:t>
            </a:r>
            <a:r>
              <a:rPr lang="en-US" dirty="0"/>
              <a:t> </a:t>
            </a:r>
            <a:r>
              <a:rPr lang="en-US" b="1" cap="all" dirty="0">
                <a:solidFill>
                  <a:schemeClr val="tx2">
                    <a:lumMod val="75000"/>
                  </a:schemeClr>
                </a:solidFill>
              </a:rPr>
              <a:t>planning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Have a target</a:t>
            </a:r>
          </a:p>
          <a:p>
            <a:r>
              <a:rPr lang="en-US" dirty="0"/>
              <a:t>Target should be considered for sample size</a:t>
            </a:r>
          </a:p>
          <a:p>
            <a:r>
              <a:rPr lang="en-US" dirty="0"/>
              <a:t>Literature review should include epidemiologic reasons why outcomes might be different in women or minorities</a:t>
            </a:r>
          </a:p>
          <a:p>
            <a:r>
              <a:rPr lang="en-US" dirty="0"/>
              <a:t>Have members of the target groups involved with the research team early</a:t>
            </a:r>
          </a:p>
          <a:p>
            <a:pPr lvl="1"/>
            <a:r>
              <a:rPr lang="en-US" dirty="0"/>
              <a:t>Community members and organizations</a:t>
            </a:r>
          </a:p>
          <a:p>
            <a:pPr lvl="1"/>
            <a:r>
              <a:rPr lang="en-US" dirty="0"/>
              <a:t>clinicians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98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all" dirty="0">
                <a:solidFill>
                  <a:schemeClr val="tx2">
                    <a:lumMod val="75000"/>
                  </a:schemeClr>
                </a:solidFill>
              </a:rPr>
              <a:t>Budget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Do not </a:t>
            </a:r>
            <a:r>
              <a:rPr lang="en-US" dirty="0" err="1"/>
              <a:t>underbudget</a:t>
            </a:r>
            <a:r>
              <a:rPr lang="en-US" dirty="0"/>
              <a:t> recruitment (if you build it they might not come)</a:t>
            </a:r>
          </a:p>
          <a:p>
            <a:r>
              <a:rPr lang="en-US" dirty="0"/>
              <a:t>Do prescreening to determine how many people need to be contacted to yield one research subject</a:t>
            </a:r>
          </a:p>
          <a:p>
            <a:r>
              <a:rPr lang="en-US" dirty="0"/>
              <a:t>Consider that the dropout rate may be higher with low income persons</a:t>
            </a:r>
          </a:p>
          <a:p>
            <a:r>
              <a:rPr lang="en-US" dirty="0"/>
              <a:t>Consider barriers to participation that affect low income persons</a:t>
            </a:r>
          </a:p>
          <a:p>
            <a:pPr lvl="1"/>
            <a:r>
              <a:rPr lang="en-US" dirty="0"/>
              <a:t>Child care</a:t>
            </a:r>
          </a:p>
          <a:p>
            <a:pPr lvl="1"/>
            <a:r>
              <a:rPr lang="en-US" dirty="0"/>
              <a:t>Inability to take off from work</a:t>
            </a:r>
          </a:p>
          <a:p>
            <a:pPr lvl="1"/>
            <a:r>
              <a:rPr lang="en-US" dirty="0"/>
              <a:t>Transportation</a:t>
            </a:r>
          </a:p>
          <a:p>
            <a:pPr lvl="1"/>
            <a:r>
              <a:rPr lang="en-US" dirty="0"/>
              <a:t>Parking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267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3106994"/>
            <a:ext cx="7772400" cy="165181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Who is on your team?</a:t>
            </a:r>
          </a:p>
        </p:txBody>
      </p:sp>
    </p:spTree>
    <p:extLst>
      <p:ext uri="{BB962C8B-B14F-4D97-AF65-F5344CB8AC3E}">
        <p14:creationId xmlns:p14="http://schemas.microsoft.com/office/powerpoint/2010/main" val="241214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19" y="274638"/>
            <a:ext cx="9016181" cy="1143000"/>
          </a:xfrm>
        </p:spPr>
        <p:txBody>
          <a:bodyPr>
            <a:noAutofit/>
          </a:bodyPr>
          <a:lstStyle/>
          <a:p>
            <a:pPr algn="l"/>
            <a:r>
              <a:rPr lang="en-US" b="1" cap="all" dirty="0">
                <a:solidFill>
                  <a:schemeClr val="tx2">
                    <a:lumMod val="75000"/>
                  </a:schemeClr>
                </a:solidFill>
              </a:rPr>
              <a:t>Have a communication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will you reach out?</a:t>
            </a:r>
          </a:p>
          <a:p>
            <a:r>
              <a:rPr lang="en-US" dirty="0"/>
              <a:t>What is the target reading level of written material?</a:t>
            </a:r>
          </a:p>
          <a:p>
            <a:r>
              <a:rPr lang="en-US" dirty="0"/>
              <a:t>To what extent will the media be used?</a:t>
            </a:r>
          </a:p>
          <a:p>
            <a:r>
              <a:rPr lang="en-US" dirty="0"/>
              <a:t>Provide diverse pictures in all media</a:t>
            </a:r>
          </a:p>
          <a:p>
            <a:r>
              <a:rPr lang="en-US" dirty="0"/>
              <a:t>Give ongoing reports to all targeted constituencies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78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172930"/>
            <a:ext cx="7772400" cy="2585884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If there are not a lot of minorities in your community consider a multisite plan</a:t>
            </a:r>
          </a:p>
        </p:txBody>
      </p:sp>
    </p:spTree>
    <p:extLst>
      <p:ext uri="{BB962C8B-B14F-4D97-AF65-F5344CB8AC3E}">
        <p14:creationId xmlns:p14="http://schemas.microsoft.com/office/powerpoint/2010/main" val="3649988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126" y="2941894"/>
            <a:ext cx="7772400" cy="1362075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Thank</a:t>
            </a:r>
            <a:r>
              <a:rPr lang="en-US" dirty="0" smtClean="0"/>
              <a:t> 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you</a:t>
            </a:r>
            <a:endParaRPr lang="en-US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8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b="1" cap="all" dirty="0">
                <a:solidFill>
                  <a:schemeClr val="tx2">
                    <a:lumMod val="75000"/>
                  </a:schemeClr>
                </a:solidFill>
              </a:rPr>
              <a:t>Peter Seidenberg’s 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4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cap="all" dirty="0">
                <a:solidFill>
                  <a:schemeClr val="tx2">
                    <a:lumMod val="75000"/>
                  </a:schemeClr>
                </a:solidFill>
              </a:rPr>
              <a:t>Why Is Recruitment of Minorities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Internal vs. External Validity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Funding sources often require minority representation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Healthcare disparities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1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chemeClr val="tx2">
                    <a:lumMod val="75000"/>
                  </a:schemeClr>
                </a:solidFill>
              </a:rPr>
              <a:t>Why are Minorities Underrepresented in Study Populations?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07" y="1877961"/>
            <a:ext cx="8229600" cy="4248202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Distrust of research</a:t>
            </a:r>
          </a:p>
          <a:p>
            <a:pPr lvl="1"/>
            <a:r>
              <a:rPr lang="en-US" sz="2200" dirty="0"/>
              <a:t>Tuskegee Syphilis Study</a:t>
            </a:r>
          </a:p>
          <a:p>
            <a:pPr lvl="2"/>
            <a:r>
              <a:rPr lang="en-US" sz="2200" dirty="0"/>
              <a:t>1932-1972</a:t>
            </a:r>
          </a:p>
          <a:p>
            <a:pPr lvl="2"/>
            <a:r>
              <a:rPr lang="en-US" sz="2200" dirty="0"/>
              <a:t>399 men</a:t>
            </a:r>
          </a:p>
          <a:p>
            <a:pPr lvl="1"/>
            <a:r>
              <a:rPr lang="en-US" sz="2200" dirty="0"/>
              <a:t>Studies on prisoners</a:t>
            </a:r>
          </a:p>
          <a:p>
            <a:pPr lvl="2"/>
            <a:r>
              <a:rPr lang="en-US" sz="2200" dirty="0"/>
              <a:t>Guatemala - STIs</a:t>
            </a:r>
          </a:p>
          <a:p>
            <a:pPr lvl="2"/>
            <a:r>
              <a:rPr lang="en-US" sz="2200" dirty="0" err="1"/>
              <a:t>Joilet</a:t>
            </a:r>
            <a:r>
              <a:rPr lang="en-US" sz="2200" dirty="0"/>
              <a:t>, IL - Malaria</a:t>
            </a:r>
          </a:p>
          <a:p>
            <a:pPr lvl="2"/>
            <a:r>
              <a:rPr lang="en-US" sz="2200" dirty="0"/>
              <a:t>Philadelphia, PA – viral hepatitis</a:t>
            </a:r>
          </a:p>
          <a:p>
            <a:pPr lvl="2"/>
            <a:r>
              <a:rPr lang="en-US" sz="2200" dirty="0"/>
              <a:t>Columbus, OH – cancer cells</a:t>
            </a:r>
          </a:p>
          <a:p>
            <a:endParaRPr lang="en-US" dirty="0"/>
          </a:p>
          <a:p>
            <a:r>
              <a:rPr lang="en-US" sz="2600" dirty="0"/>
              <a:t>Role of healthcare disparities??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E2680B-6F2E-4D29-B92D-FA1BF3104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277" y="2127987"/>
            <a:ext cx="3868994" cy="21713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EBEC46-9347-4369-9FF7-8F4DCCE46C69}"/>
              </a:ext>
            </a:extLst>
          </p:cNvPr>
          <p:cNvSpPr txBox="1"/>
          <p:nvPr/>
        </p:nvSpPr>
        <p:spPr>
          <a:xfrm>
            <a:off x="5554734" y="4366086"/>
            <a:ext cx="2926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National Archives</a:t>
            </a:r>
          </a:p>
        </p:txBody>
      </p:sp>
    </p:spTree>
    <p:extLst>
      <p:ext uri="{BB962C8B-B14F-4D97-AF65-F5344CB8AC3E}">
        <p14:creationId xmlns:p14="http://schemas.microsoft.com/office/powerpoint/2010/main" val="279819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26" y="274638"/>
            <a:ext cx="9075174" cy="1143000"/>
          </a:xfrm>
        </p:spPr>
        <p:txBody>
          <a:bodyPr>
            <a:noAutofit/>
          </a:bodyPr>
          <a:lstStyle/>
          <a:p>
            <a:r>
              <a:rPr lang="en-US" sz="4000" b="1" cap="all" dirty="0">
                <a:solidFill>
                  <a:schemeClr val="tx2">
                    <a:lumMod val="75000"/>
                  </a:schemeClr>
                </a:solidFill>
              </a:rPr>
              <a:t>Protections in Place for Research Subjects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1947</a:t>
            </a:r>
            <a:r>
              <a:rPr lang="en-US" sz="2600" dirty="0"/>
              <a:t> - Nuremberg Code </a:t>
            </a:r>
          </a:p>
          <a:p>
            <a:r>
              <a:rPr lang="en-US" sz="2600" b="1" dirty="0"/>
              <a:t>1964</a:t>
            </a:r>
            <a:r>
              <a:rPr lang="en-US" sz="2600" dirty="0"/>
              <a:t> - Declaration of </a:t>
            </a:r>
            <a:r>
              <a:rPr lang="en-US" sz="2600" dirty="0" err="1"/>
              <a:t>Helinski</a:t>
            </a:r>
            <a:endParaRPr lang="en-US" sz="2600" dirty="0"/>
          </a:p>
          <a:p>
            <a:r>
              <a:rPr lang="en-US" sz="2600" b="1" dirty="0"/>
              <a:t>1966</a:t>
            </a:r>
            <a:r>
              <a:rPr lang="en-US" sz="2600" dirty="0"/>
              <a:t> - Office for Protection of Research Subjects (NIH)</a:t>
            </a:r>
          </a:p>
          <a:p>
            <a:pPr lvl="1"/>
            <a:r>
              <a:rPr lang="en-US" sz="2600" dirty="0"/>
              <a:t>IRBs</a:t>
            </a:r>
          </a:p>
          <a:p>
            <a:r>
              <a:rPr lang="en-US" sz="2600" b="1" dirty="0"/>
              <a:t>1974</a:t>
            </a:r>
            <a:r>
              <a:rPr lang="en-US" sz="2600" dirty="0"/>
              <a:t> - National Research Act </a:t>
            </a:r>
            <a:r>
              <a:rPr lang="en-US" sz="2600" dirty="0">
                <a:sym typeface="Wingdings" panose="05000000000000000000" pitchFamily="2" charset="2"/>
              </a:rPr>
              <a:t> </a:t>
            </a:r>
            <a:r>
              <a:rPr lang="en-US" sz="2600" dirty="0"/>
              <a:t>National Commission for the Protection of Human Subjects</a:t>
            </a:r>
          </a:p>
          <a:p>
            <a:r>
              <a:rPr lang="en-US" sz="2600" b="1" dirty="0"/>
              <a:t>1979</a:t>
            </a:r>
            <a:r>
              <a:rPr lang="en-US" sz="2600" dirty="0"/>
              <a:t> – HHS </a:t>
            </a:r>
            <a:r>
              <a:rPr lang="en-US" sz="2600" dirty="0">
                <a:sym typeface="Wingdings" panose="05000000000000000000" pitchFamily="2" charset="2"/>
              </a:rPr>
              <a:t> </a:t>
            </a:r>
            <a:r>
              <a:rPr lang="en-US" sz="2600" dirty="0"/>
              <a:t>Ethical Principles and Guidelines for the Protection of Human Subjects of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26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23" y="274638"/>
            <a:ext cx="9045677" cy="1143000"/>
          </a:xfrm>
        </p:spPr>
        <p:txBody>
          <a:bodyPr>
            <a:normAutofit fontScale="90000"/>
          </a:bodyPr>
          <a:lstStyle/>
          <a:p>
            <a:r>
              <a:rPr lang="en-US" b="1" cap="all" dirty="0">
                <a:solidFill>
                  <a:schemeClr val="tx2">
                    <a:lumMod val="75000"/>
                  </a:schemeClr>
                </a:solidFill>
              </a:rPr>
              <a:t>Mark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cap="all" dirty="0">
                <a:solidFill>
                  <a:schemeClr val="tx2">
                    <a:lumMod val="75000"/>
                  </a:schemeClr>
                </a:solidFill>
              </a:rPr>
              <a:t>Johnson’s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cap="all" dirty="0">
                <a:solidFill>
                  <a:schemeClr val="tx2">
                    <a:lumMod val="75000"/>
                  </a:schemeClr>
                </a:solidFill>
              </a:rPr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1260047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7345" y="2401120"/>
            <a:ext cx="8303700" cy="1362075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Successful recruitment begins with planning</a:t>
            </a:r>
          </a:p>
        </p:txBody>
      </p:sp>
    </p:spTree>
    <p:extLst>
      <p:ext uri="{BB962C8B-B14F-4D97-AF65-F5344CB8AC3E}">
        <p14:creationId xmlns:p14="http://schemas.microsoft.com/office/powerpoint/2010/main" val="2958046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401120"/>
            <a:ext cx="7772400" cy="1362075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There is no research without subjects</a:t>
            </a:r>
          </a:p>
        </p:txBody>
      </p:sp>
    </p:spTree>
    <p:extLst>
      <p:ext uri="{BB962C8B-B14F-4D97-AF65-F5344CB8AC3E}">
        <p14:creationId xmlns:p14="http://schemas.microsoft.com/office/powerpoint/2010/main" val="110845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2" y="2401120"/>
            <a:ext cx="8343029" cy="2357693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NIH requires minority recruitment. If not, justification is required</a:t>
            </a:r>
          </a:p>
        </p:txBody>
      </p:sp>
    </p:spTree>
    <p:extLst>
      <p:ext uri="{BB962C8B-B14F-4D97-AF65-F5344CB8AC3E}">
        <p14:creationId xmlns:p14="http://schemas.microsoft.com/office/powerpoint/2010/main" val="3732887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382</Words>
  <Application>Microsoft Office PowerPoint</Application>
  <PresentationFormat>On-screen Show (4:3)</PresentationFormat>
  <Paragraphs>72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MT</vt:lpstr>
      <vt:lpstr>Wingdings</vt:lpstr>
      <vt:lpstr>Office Theme</vt:lpstr>
      <vt:lpstr>“Effective Recruitment of Minorities into Research”</vt:lpstr>
      <vt:lpstr>Peter Seidenberg’s Disclosures</vt:lpstr>
      <vt:lpstr>Why Is Recruitment of Minorities Important?</vt:lpstr>
      <vt:lpstr>Why are Minorities Underrepresented in Study Populations?</vt:lpstr>
      <vt:lpstr>Protections in Place for Research Subjects</vt:lpstr>
      <vt:lpstr>Mark Johnson’s Disclosures</vt:lpstr>
      <vt:lpstr>Successful recruitment begins with planning</vt:lpstr>
      <vt:lpstr>There is no research without subjects</vt:lpstr>
      <vt:lpstr>NIH requires minority recruitment. If not, justification is required</vt:lpstr>
      <vt:lpstr>Early planning</vt:lpstr>
      <vt:lpstr>Budget considerations</vt:lpstr>
      <vt:lpstr>Who is on your team?</vt:lpstr>
      <vt:lpstr>Have a communication plan</vt:lpstr>
      <vt:lpstr>If there are not a lot of minorities in your community consider a multisite plan</vt:lpstr>
      <vt:lpstr>Thank you</vt:lpstr>
    </vt:vector>
  </TitlesOfParts>
  <Company>UW Family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Harris</dc:creator>
  <cp:lastModifiedBy>Samantha Elwood</cp:lastModifiedBy>
  <cp:revision>15</cp:revision>
  <dcterms:created xsi:type="dcterms:W3CDTF">2011-02-02T22:05:32Z</dcterms:created>
  <dcterms:modified xsi:type="dcterms:W3CDTF">2020-09-24T15:33:06Z</dcterms:modified>
</cp:coreProperties>
</file>