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la Okuyemi" initials="KO" lastIdx="1" clrIdx="0">
    <p:extLst>
      <p:ext uri="{19B8F6BF-5375-455C-9EA6-DF929625EA0E}">
        <p15:presenceInfo xmlns:p15="http://schemas.microsoft.com/office/powerpoint/2012/main" userId="Kola Okuyem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7T10:39:48.777" idx="1">
    <p:pos x="10" y="10"/>
    <p:text>A few suggestions for the group to consider: We could change the "Grant Writer" to Proposal Development for a couple reasons. first, it does not technically become a "Grant" until it is awarded. Second minor point-, "Grant Writer" seem to decribe the person rather than the function as the other two functions/roles</p:text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6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5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5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5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1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0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1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4AB3D-82BC-40D7-ABC7-36FEDC90C760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454EF-2C26-4CF3-AF6B-9A74E9D49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4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Considerations concerning Departmental Writers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</a:t>
            </a:r>
            <a:r>
              <a:rPr lang="en-US" dirty="0" err="1"/>
              <a:t>Irf</a:t>
            </a:r>
            <a:r>
              <a:rPr lang="en-US" dirty="0"/>
              <a:t> Asif, Val Gilchrist, Ted Johnson, Kola </a:t>
            </a:r>
            <a:r>
              <a:rPr lang="en-US" dirty="0" err="1"/>
              <a:t>Okuyemi</a:t>
            </a:r>
            <a:r>
              <a:rPr lang="en-US" dirty="0"/>
              <a:t>, Philip Zazove</a:t>
            </a:r>
          </a:p>
          <a:p>
            <a:r>
              <a:rPr lang="en-US" dirty="0"/>
              <a:t>Wendy </a:t>
            </a:r>
            <a:r>
              <a:rPr lang="en-US" dirty="0" err="1"/>
              <a:t>Furst</a:t>
            </a:r>
            <a:r>
              <a:rPr lang="en-US" dirty="0"/>
              <a:t>, Leigh </a:t>
            </a:r>
            <a:r>
              <a:rPr lang="en-US" dirty="0" err="1"/>
              <a:t>Partington</a:t>
            </a:r>
            <a:r>
              <a:rPr lang="en-US" dirty="0" smtClean="0"/>
              <a:t>, and </a:t>
            </a:r>
            <a:r>
              <a:rPr lang="en-US" dirty="0"/>
              <a:t>Erin Thacker </a:t>
            </a:r>
          </a:p>
          <a:p>
            <a:r>
              <a:rPr lang="en-US" dirty="0" smtClean="0"/>
              <a:t>ADFM Staff: Amanda Weidner and Sam </a:t>
            </a:r>
            <a:r>
              <a:rPr lang="en-US" dirty="0"/>
              <a:t>Elwood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786" y="913147"/>
            <a:ext cx="2013053" cy="73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0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Factors to consider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Roles and responsibilities will determine skill set but great overlap </a:t>
            </a:r>
          </a:p>
          <a:p>
            <a:pPr lvl="1"/>
            <a:r>
              <a:rPr lang="en-US" dirty="0"/>
              <a:t>Grant writer </a:t>
            </a:r>
          </a:p>
          <a:p>
            <a:pPr lvl="1"/>
            <a:r>
              <a:rPr lang="en-US" dirty="0"/>
              <a:t>Departmental communications </a:t>
            </a:r>
          </a:p>
          <a:p>
            <a:pPr lvl="1"/>
            <a:r>
              <a:rPr lang="en-US" dirty="0"/>
              <a:t>Research / publication support</a:t>
            </a:r>
          </a:p>
          <a:p>
            <a:r>
              <a:rPr lang="en-US" dirty="0"/>
              <a:t>Compensation </a:t>
            </a:r>
          </a:p>
          <a:p>
            <a:r>
              <a:rPr lang="en-US" dirty="0"/>
              <a:t>Reporting relationship</a:t>
            </a:r>
          </a:p>
          <a:p>
            <a:r>
              <a:rPr lang="en-US" dirty="0"/>
              <a:t>Full time / part time / shared positions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379" y="230188"/>
            <a:ext cx="2013053" cy="73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8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76" y="420436"/>
            <a:ext cx="10515600" cy="1325563"/>
          </a:xfrm>
        </p:spPr>
        <p:txBody>
          <a:bodyPr/>
          <a:lstStyle/>
          <a:p>
            <a:r>
              <a:rPr lang="en-US" b="1" dirty="0"/>
              <a:t>#1 Grant writers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76" y="1810297"/>
            <a:ext cx="10515600" cy="5298510"/>
          </a:xfrm>
        </p:spPr>
        <p:txBody>
          <a:bodyPr>
            <a:normAutofit/>
          </a:bodyPr>
          <a:lstStyle/>
          <a:p>
            <a:r>
              <a:rPr lang="en-US" dirty="0" smtClean="0"/>
              <a:t>Roles </a:t>
            </a:r>
            <a:r>
              <a:rPr lang="en-US" dirty="0"/>
              <a:t>vary – some or all of following  </a:t>
            </a:r>
          </a:p>
          <a:p>
            <a:pPr lvl="1"/>
            <a:r>
              <a:rPr lang="en-US" dirty="0"/>
              <a:t>Writing sections, first-drafts,  and editing </a:t>
            </a:r>
          </a:p>
          <a:p>
            <a:pPr lvl="1"/>
            <a:r>
              <a:rPr lang="en-US" dirty="0"/>
              <a:t>Re/write following methodology/design consultation</a:t>
            </a:r>
          </a:p>
          <a:p>
            <a:pPr lvl="1"/>
            <a:r>
              <a:rPr lang="en-US" dirty="0"/>
              <a:t>Write/tailor </a:t>
            </a:r>
            <a:r>
              <a:rPr lang="en-US" dirty="0" err="1"/>
              <a:t>biosketches</a:t>
            </a:r>
            <a:r>
              <a:rPr lang="en-US" dirty="0"/>
              <a:t> for specific proposals or applications</a:t>
            </a:r>
          </a:p>
          <a:p>
            <a:pPr lvl="1"/>
            <a:r>
              <a:rPr lang="en-US" dirty="0"/>
              <a:t>Letters of support</a:t>
            </a:r>
          </a:p>
          <a:p>
            <a:pPr lvl="1"/>
            <a:r>
              <a:rPr lang="en-US" dirty="0"/>
              <a:t>Boiler plate institutional information, </a:t>
            </a:r>
          </a:p>
          <a:p>
            <a:pPr lvl="1"/>
            <a:r>
              <a:rPr lang="en-US" dirty="0"/>
              <a:t>Support with layout, final layout</a:t>
            </a:r>
          </a:p>
          <a:p>
            <a:pPr lvl="1"/>
            <a:r>
              <a:rPr lang="en-US" dirty="0"/>
              <a:t>Coordinate scientific and administrative materials from sub-award institutions</a:t>
            </a:r>
          </a:p>
          <a:p>
            <a:pPr lvl="1"/>
            <a:r>
              <a:rPr lang="en-US" dirty="0"/>
              <a:t>Literature review , information searches and fact checking 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Maybe hired by institution –department, medical school, centers, larger </a:t>
            </a:r>
            <a:r>
              <a:rPr lang="en-US" dirty="0" smtClean="0"/>
              <a:t>university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4577" y="1312370"/>
            <a:ext cx="4624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With </a:t>
            </a:r>
            <a:r>
              <a:rPr lang="en-US" b="1" i="1" dirty="0" err="1"/>
              <a:t>Irf</a:t>
            </a:r>
            <a:r>
              <a:rPr lang="en-US" b="1" i="1" dirty="0"/>
              <a:t> Asif, MD/ Erin Thacker, PhD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379" y="230188"/>
            <a:ext cx="2013053" cy="73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4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Grant writers - 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Maybe ongoing role in the department or contract for specific grant application with experience from applications for various agencies (e.g., HRSA, NIH, DoD)</a:t>
            </a:r>
          </a:p>
          <a:p>
            <a:pPr lvl="1"/>
            <a:r>
              <a:rPr lang="en-US" dirty="0"/>
              <a:t>Freelance</a:t>
            </a:r>
          </a:p>
          <a:p>
            <a:pPr lvl="2"/>
            <a:r>
              <a:rPr lang="en-US" dirty="0"/>
              <a:t>May be local or remote/online</a:t>
            </a:r>
          </a:p>
          <a:p>
            <a:pPr lvl="3"/>
            <a:r>
              <a:rPr lang="en-US" dirty="0"/>
              <a:t>American Medical Writers Association (AMWA.org or direct contact with regional chapters)</a:t>
            </a:r>
          </a:p>
          <a:p>
            <a:pPr lvl="3"/>
            <a:r>
              <a:rPr lang="en-US" dirty="0"/>
              <a:t>Board of Editor in the Life Sciences (BELS.org)</a:t>
            </a:r>
          </a:p>
          <a:p>
            <a:pPr lvl="3"/>
            <a:r>
              <a:rPr lang="en-US" dirty="0"/>
              <a:t>LinkedIn </a:t>
            </a:r>
          </a:p>
          <a:p>
            <a:pPr lvl="3"/>
            <a:r>
              <a:rPr lang="en-US" dirty="0"/>
              <a:t>The </a:t>
            </a:r>
            <a:r>
              <a:rPr lang="en-US" dirty="0" err="1"/>
              <a:t>HittList</a:t>
            </a:r>
            <a:r>
              <a:rPr lang="en-US" dirty="0"/>
              <a:t> (nascentmc.com/the-</a:t>
            </a:r>
            <a:r>
              <a:rPr lang="en-US" dirty="0" err="1"/>
              <a:t>hittlist</a:t>
            </a:r>
            <a:r>
              <a:rPr lang="en-US" dirty="0"/>
              <a:t>/) and other online sources</a:t>
            </a:r>
          </a:p>
          <a:p>
            <a:pPr lvl="3"/>
            <a:r>
              <a:rPr lang="en-US" dirty="0"/>
              <a:t>Word of mouth</a:t>
            </a:r>
          </a:p>
          <a:p>
            <a:pPr lvl="2"/>
            <a:r>
              <a:rPr lang="en-US" dirty="0"/>
              <a:t>Rates depend largely on experience</a:t>
            </a:r>
          </a:p>
          <a:p>
            <a:pPr lvl="3"/>
            <a:r>
              <a:rPr lang="en-US" dirty="0"/>
              <a:t>Experienced editor: ~ $95/h, some charge per project</a:t>
            </a:r>
          </a:p>
          <a:p>
            <a:pPr lvl="3"/>
            <a:r>
              <a:rPr lang="en-US" dirty="0"/>
              <a:t>Experienced writer: ~ $115/h, some charge per project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Medical communication companies</a:t>
            </a:r>
          </a:p>
          <a:p>
            <a:pPr lvl="2"/>
            <a:r>
              <a:rPr lang="en-US" dirty="0"/>
              <a:t>Usually remote/online</a:t>
            </a:r>
          </a:p>
          <a:p>
            <a:pPr lvl="2"/>
            <a:r>
              <a:rPr lang="en-US" dirty="0"/>
              <a:t>Prices vary by project</a:t>
            </a:r>
          </a:p>
          <a:p>
            <a:pPr lvl="2"/>
            <a:r>
              <a:rPr lang="en-US" dirty="0"/>
              <a:t>May provide a team (consultant, writer, editor, copy-editor)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379" y="230188"/>
            <a:ext cx="2013053" cy="73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75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#2 Department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Responsible for internal and/or external departmental communication vehicles for various formats – print, digital, audiovisual</a:t>
            </a:r>
          </a:p>
          <a:p>
            <a:pPr lvl="1"/>
            <a:r>
              <a:rPr lang="en-US" dirty="0"/>
              <a:t>Newsletters</a:t>
            </a:r>
          </a:p>
          <a:p>
            <a:pPr lvl="1"/>
            <a:r>
              <a:rPr lang="en-US" dirty="0"/>
              <a:t>Alumni outreach</a:t>
            </a:r>
          </a:p>
          <a:p>
            <a:pPr lvl="1"/>
            <a:r>
              <a:rPr lang="en-US" dirty="0"/>
              <a:t>Required reports – annual report, Deans report</a:t>
            </a:r>
          </a:p>
          <a:p>
            <a:pPr lvl="1"/>
            <a:r>
              <a:rPr lang="en-US" dirty="0"/>
              <a:t>Promotion and tenure materials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6519" y="1388825"/>
            <a:ext cx="4892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With Ted Johnson, </a:t>
            </a:r>
            <a:r>
              <a:rPr lang="en-US" b="1" i="1" dirty="0" smtClean="0"/>
              <a:t>MD and</a:t>
            </a:r>
            <a:r>
              <a:rPr lang="en-US" b="1" i="1" dirty="0"/>
              <a:t> Leigh </a:t>
            </a:r>
            <a:r>
              <a:rPr lang="en-US" b="1" i="1" dirty="0" err="1"/>
              <a:t>Partington</a:t>
            </a:r>
            <a:r>
              <a:rPr lang="en-US" b="1" i="1" dirty="0"/>
              <a:t>, </a:t>
            </a:r>
            <a:r>
              <a:rPr lang="en-US" b="1" i="1" dirty="0" smtClean="0"/>
              <a:t>PhD</a:t>
            </a:r>
            <a:endParaRPr lang="en-US" b="1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379" y="230188"/>
            <a:ext cx="2013053" cy="73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7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1033"/>
          </a:xfrm>
        </p:spPr>
        <p:txBody>
          <a:bodyPr/>
          <a:lstStyle/>
          <a:p>
            <a:r>
              <a:rPr lang="en-US" b="1" dirty="0"/>
              <a:t># 3 Research/ publication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8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Often focused on clinical faculty or residents </a:t>
            </a:r>
          </a:p>
          <a:p>
            <a:r>
              <a:rPr lang="en-US" dirty="0"/>
              <a:t>Combination of teaching and facilitating work </a:t>
            </a:r>
          </a:p>
          <a:p>
            <a:r>
              <a:rPr lang="en-US" dirty="0" smtClean="0"/>
              <a:t>Focus on facilitating work</a:t>
            </a:r>
            <a:endParaRPr lang="en-US" dirty="0"/>
          </a:p>
          <a:p>
            <a:pPr lvl="1"/>
            <a:r>
              <a:rPr lang="en-US" dirty="0" smtClean="0"/>
              <a:t>Brainstorming </a:t>
            </a:r>
            <a:r>
              <a:rPr lang="en-US" dirty="0"/>
              <a:t>idea/projects</a:t>
            </a:r>
          </a:p>
          <a:p>
            <a:pPr lvl="1"/>
            <a:r>
              <a:rPr lang="en-US" dirty="0" smtClean="0"/>
              <a:t>IRB application</a:t>
            </a:r>
            <a:endParaRPr lang="en-US" dirty="0"/>
          </a:p>
          <a:p>
            <a:pPr lvl="1"/>
            <a:r>
              <a:rPr lang="en-US" dirty="0"/>
              <a:t>Literature </a:t>
            </a:r>
            <a:r>
              <a:rPr lang="en-US" dirty="0" smtClean="0"/>
              <a:t>reviews</a:t>
            </a:r>
          </a:p>
          <a:p>
            <a:pPr lvl="1"/>
            <a:r>
              <a:rPr lang="en-US" dirty="0" smtClean="0"/>
              <a:t>Editing </a:t>
            </a:r>
            <a:r>
              <a:rPr lang="en-US" dirty="0"/>
              <a:t>and formatting of papers/presentations</a:t>
            </a:r>
          </a:p>
          <a:p>
            <a:pPr lvl="1"/>
            <a:r>
              <a:rPr lang="en-US" dirty="0"/>
              <a:t>Survey projects (creation/editing/data collection)</a:t>
            </a:r>
          </a:p>
          <a:p>
            <a:pPr lvl="1"/>
            <a:r>
              <a:rPr lang="en-US" dirty="0" smtClean="0"/>
              <a:t>Paper </a:t>
            </a:r>
            <a:r>
              <a:rPr lang="en-US" dirty="0"/>
              <a:t>submission layout</a:t>
            </a:r>
          </a:p>
          <a:p>
            <a:pPr lvl="1"/>
            <a:r>
              <a:rPr lang="en-US" dirty="0"/>
              <a:t>Loading </a:t>
            </a:r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Endnote libraries</a:t>
            </a:r>
            <a:endParaRPr lang="en-US" dirty="0"/>
          </a:p>
          <a:p>
            <a:pPr lvl="1"/>
            <a:r>
              <a:rPr lang="en-US" dirty="0"/>
              <a:t>Making contacts i.e., methodological, study design, or statistical </a:t>
            </a:r>
            <a:r>
              <a:rPr lang="en-US" dirty="0" smtClean="0"/>
              <a:t>expertise</a:t>
            </a:r>
            <a:endParaRPr lang="en-US" dirty="0"/>
          </a:p>
          <a:p>
            <a:pPr lvl="1"/>
            <a:r>
              <a:rPr lang="en-US" dirty="0" smtClean="0"/>
              <a:t>Administrative assistance </a:t>
            </a:r>
            <a:r>
              <a:rPr lang="en-US" dirty="0" err="1" smtClean="0"/>
              <a:t>ie</a:t>
            </a:r>
            <a:r>
              <a:rPr lang="en-US" dirty="0" smtClean="0"/>
              <a:t> meetings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86223" y="1456292"/>
            <a:ext cx="408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With Philip </a:t>
            </a:r>
            <a:r>
              <a:rPr lang="en-US" b="1" i="1" dirty="0" err="1">
                <a:solidFill>
                  <a:srgbClr val="000000"/>
                </a:solidFill>
                <a:latin typeface="Calibri" panose="020F0502020204030204" pitchFamily="34" charset="0"/>
              </a:rPr>
              <a:t>Zazove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MD and Wendy </a:t>
            </a:r>
            <a:r>
              <a:rPr lang="en-US" b="1" i="1" dirty="0" err="1">
                <a:solidFill>
                  <a:srgbClr val="000000"/>
                </a:solidFill>
                <a:latin typeface="Calibri" panose="020F0502020204030204" pitchFamily="34" charset="0"/>
              </a:rPr>
              <a:t>Furst</a:t>
            </a:r>
            <a:endParaRPr lang="en-US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379" y="230188"/>
            <a:ext cx="2013053" cy="73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7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802" y="25701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/>
              <a:t>THANK YOU</a:t>
            </a:r>
            <a:endParaRPr lang="en-US" sz="7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379" y="230188"/>
            <a:ext cx="2013053" cy="7366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42149" y="4040382"/>
            <a:ext cx="37968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Any Questions?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50861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165</TotalTime>
  <Words>402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Considerations concerning Departmental Writers</vt:lpstr>
      <vt:lpstr>Factors to consider </vt:lpstr>
      <vt:lpstr>#1 Grant writers</vt:lpstr>
      <vt:lpstr> Grant writers - continued</vt:lpstr>
      <vt:lpstr> #2 Department communications</vt:lpstr>
      <vt:lpstr># 3 Research/ publication support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concerning Departmental Writers</dc:title>
  <dc:creator>Gilchrist Valerie J</dc:creator>
  <cp:lastModifiedBy>Samantha Elwood</cp:lastModifiedBy>
  <cp:revision>17</cp:revision>
  <dcterms:created xsi:type="dcterms:W3CDTF">2020-08-12T11:49:18Z</dcterms:created>
  <dcterms:modified xsi:type="dcterms:W3CDTF">2020-08-28T21:51:34Z</dcterms:modified>
</cp:coreProperties>
</file>