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3"/>
  </p:notesMasterIdLst>
  <p:sldIdLst>
    <p:sldId id="256" r:id="rId2"/>
    <p:sldId id="261" r:id="rId3"/>
    <p:sldId id="265" r:id="rId4"/>
    <p:sldId id="263" r:id="rId5"/>
    <p:sldId id="269" r:id="rId6"/>
    <p:sldId id="270" r:id="rId7"/>
    <p:sldId id="317" r:id="rId8"/>
    <p:sldId id="277" r:id="rId9"/>
    <p:sldId id="316" r:id="rId10"/>
    <p:sldId id="313" r:id="rId11"/>
    <p:sldId id="315" r:id="rId12"/>
    <p:sldId id="314" r:id="rId13"/>
    <p:sldId id="311" r:id="rId14"/>
    <p:sldId id="278" r:id="rId15"/>
    <p:sldId id="279" r:id="rId16"/>
    <p:sldId id="280" r:id="rId17"/>
    <p:sldId id="319" r:id="rId18"/>
    <p:sldId id="281" r:id="rId19"/>
    <p:sldId id="282" r:id="rId20"/>
    <p:sldId id="321" r:id="rId21"/>
    <p:sldId id="327" r:id="rId22"/>
    <p:sldId id="262" r:id="rId23"/>
    <p:sldId id="264" r:id="rId24"/>
    <p:sldId id="266" r:id="rId25"/>
    <p:sldId id="267" r:id="rId26"/>
    <p:sldId id="268" r:id="rId27"/>
    <p:sldId id="334" r:id="rId28"/>
    <p:sldId id="335" r:id="rId29"/>
    <p:sldId id="336" r:id="rId30"/>
    <p:sldId id="338" r:id="rId31"/>
    <p:sldId id="328" r:id="rId32"/>
    <p:sldId id="329" r:id="rId33"/>
    <p:sldId id="330" r:id="rId34"/>
    <p:sldId id="331" r:id="rId35"/>
    <p:sldId id="332" r:id="rId36"/>
    <p:sldId id="333" r:id="rId37"/>
    <p:sldId id="326" r:id="rId38"/>
    <p:sldId id="323" r:id="rId39"/>
    <p:sldId id="324" r:id="rId40"/>
    <p:sldId id="339" r:id="rId41"/>
    <p:sldId id="276" r:id="rId4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66FF"/>
    <a:srgbClr val="CC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464" y="-84"/>
      </p:cViewPr>
      <p:guideLst>
        <p:guide orient="horz" pos="2160"/>
        <p:guide pos="2880"/>
      </p:guideLst>
    </p:cSldViewPr>
  </p:slideViewPr>
  <p:notesTextViewPr>
    <p:cViewPr>
      <p:scale>
        <a:sx n="1" d="1"/>
        <a:sy n="1" d="1"/>
      </p:scale>
      <p:origin x="0" y="0"/>
    </p:cViewPr>
  </p:notesTextViewPr>
  <p:sorterViewPr>
    <p:cViewPr>
      <p:scale>
        <a:sx n="100" d="100"/>
        <a:sy n="100" d="100"/>
      </p:scale>
      <p:origin x="0" y="1092"/>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A884F51-CD5A-4EAF-B9DA-021C097750DA}" type="datetimeFigureOut">
              <a:rPr lang="en-US" smtClean="0"/>
              <a:pPr/>
              <a:t>2/10/2014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15499AF-D8A5-4DC4-BE00-66D46CD62248}" type="slidenum">
              <a:rPr lang="en-US" smtClean="0"/>
              <a:pPr/>
              <a:t>‹#›</a:t>
            </a:fld>
            <a:endParaRPr lang="en-US"/>
          </a:p>
        </p:txBody>
      </p:sp>
    </p:spTree>
    <p:extLst>
      <p:ext uri="{BB962C8B-B14F-4D97-AF65-F5344CB8AC3E}">
        <p14:creationId xmlns:p14="http://schemas.microsoft.com/office/powerpoint/2010/main" val="6880116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BE714FC-7E04-47BA-A427-56EE858973E8}" type="datetime1">
              <a:rPr lang="en-US" smtClean="0"/>
              <a:t>2/10/2014</a:t>
            </a:fld>
            <a:endParaRPr lang="en-US"/>
          </a:p>
        </p:txBody>
      </p:sp>
      <p:sp>
        <p:nvSpPr>
          <p:cNvPr id="5" name="Footer Placeholder 4"/>
          <p:cNvSpPr>
            <a:spLocks noGrp="1"/>
          </p:cNvSpPr>
          <p:nvPr>
            <p:ph type="ftr" sz="quarter" idx="11"/>
          </p:nvPr>
        </p:nvSpPr>
        <p:spPr/>
        <p:txBody>
          <a:bodyPr/>
          <a:lstStyle/>
          <a:p>
            <a:r>
              <a:rPr lang="en-US" smtClean="0"/>
              <a:t>Core Competencies for Interprofessional Collaborative Practice</a:t>
            </a:r>
            <a:endParaRPr lang="en-US"/>
          </a:p>
        </p:txBody>
      </p:sp>
      <p:sp>
        <p:nvSpPr>
          <p:cNvPr id="6" name="Slide Number Placeholder 5"/>
          <p:cNvSpPr>
            <a:spLocks noGrp="1"/>
          </p:cNvSpPr>
          <p:nvPr>
            <p:ph type="sldNum" sz="quarter" idx="12"/>
          </p:nvPr>
        </p:nvSpPr>
        <p:spPr/>
        <p:txBody>
          <a:bodyPr/>
          <a:lstStyle/>
          <a:p>
            <a:fld id="{021D2238-6374-4BD6-BD70-9EDDBBC537B0}" type="slidenum">
              <a:rPr lang="en-US" smtClean="0"/>
              <a:pPr/>
              <a:t>‹#›</a:t>
            </a:fld>
            <a:endParaRPr lang="en-US"/>
          </a:p>
        </p:txBody>
      </p:sp>
    </p:spTree>
    <p:extLst>
      <p:ext uri="{BB962C8B-B14F-4D97-AF65-F5344CB8AC3E}">
        <p14:creationId xmlns:p14="http://schemas.microsoft.com/office/powerpoint/2010/main" val="5641754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4C180A-5C3C-4A17-B0A4-030277BBD93B}" type="datetime1">
              <a:rPr lang="en-US" smtClean="0"/>
              <a:t>2/10/2014</a:t>
            </a:fld>
            <a:endParaRPr lang="en-US"/>
          </a:p>
        </p:txBody>
      </p:sp>
      <p:sp>
        <p:nvSpPr>
          <p:cNvPr id="5" name="Footer Placeholder 4"/>
          <p:cNvSpPr>
            <a:spLocks noGrp="1"/>
          </p:cNvSpPr>
          <p:nvPr>
            <p:ph type="ftr" sz="quarter" idx="11"/>
          </p:nvPr>
        </p:nvSpPr>
        <p:spPr/>
        <p:txBody>
          <a:bodyPr/>
          <a:lstStyle/>
          <a:p>
            <a:r>
              <a:rPr lang="en-US" smtClean="0"/>
              <a:t>Core Competencies for Interprofessional Collaborative Practice</a:t>
            </a:r>
            <a:endParaRPr lang="en-US"/>
          </a:p>
        </p:txBody>
      </p:sp>
      <p:sp>
        <p:nvSpPr>
          <p:cNvPr id="6" name="Slide Number Placeholder 5"/>
          <p:cNvSpPr>
            <a:spLocks noGrp="1"/>
          </p:cNvSpPr>
          <p:nvPr>
            <p:ph type="sldNum" sz="quarter" idx="12"/>
          </p:nvPr>
        </p:nvSpPr>
        <p:spPr/>
        <p:txBody>
          <a:bodyPr/>
          <a:lstStyle/>
          <a:p>
            <a:fld id="{021D2238-6374-4BD6-BD70-9EDDBBC537B0}" type="slidenum">
              <a:rPr lang="en-US" smtClean="0"/>
              <a:pPr/>
              <a:t>‹#›</a:t>
            </a:fld>
            <a:endParaRPr lang="en-US"/>
          </a:p>
        </p:txBody>
      </p:sp>
    </p:spTree>
    <p:extLst>
      <p:ext uri="{BB962C8B-B14F-4D97-AF65-F5344CB8AC3E}">
        <p14:creationId xmlns:p14="http://schemas.microsoft.com/office/powerpoint/2010/main" val="21474434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ACF437F-FCF6-40B7-BC24-7AB2DD19AC4E}" type="datetime1">
              <a:rPr lang="en-US" smtClean="0"/>
              <a:t>2/10/2014</a:t>
            </a:fld>
            <a:endParaRPr lang="en-US"/>
          </a:p>
        </p:txBody>
      </p:sp>
      <p:sp>
        <p:nvSpPr>
          <p:cNvPr id="5" name="Footer Placeholder 4"/>
          <p:cNvSpPr>
            <a:spLocks noGrp="1"/>
          </p:cNvSpPr>
          <p:nvPr>
            <p:ph type="ftr" sz="quarter" idx="11"/>
          </p:nvPr>
        </p:nvSpPr>
        <p:spPr/>
        <p:txBody>
          <a:bodyPr/>
          <a:lstStyle/>
          <a:p>
            <a:r>
              <a:rPr lang="en-US" smtClean="0"/>
              <a:t>Core Competencies for Interprofessional Collaborative Practice</a:t>
            </a:r>
            <a:endParaRPr lang="en-US"/>
          </a:p>
        </p:txBody>
      </p:sp>
      <p:sp>
        <p:nvSpPr>
          <p:cNvPr id="6" name="Slide Number Placeholder 5"/>
          <p:cNvSpPr>
            <a:spLocks noGrp="1"/>
          </p:cNvSpPr>
          <p:nvPr>
            <p:ph type="sldNum" sz="quarter" idx="12"/>
          </p:nvPr>
        </p:nvSpPr>
        <p:spPr/>
        <p:txBody>
          <a:bodyPr/>
          <a:lstStyle/>
          <a:p>
            <a:fld id="{021D2238-6374-4BD6-BD70-9EDDBBC537B0}" type="slidenum">
              <a:rPr lang="en-US" smtClean="0"/>
              <a:pPr/>
              <a:t>‹#›</a:t>
            </a:fld>
            <a:endParaRPr lang="en-US"/>
          </a:p>
        </p:txBody>
      </p:sp>
    </p:spTree>
    <p:extLst>
      <p:ext uri="{BB962C8B-B14F-4D97-AF65-F5344CB8AC3E}">
        <p14:creationId xmlns:p14="http://schemas.microsoft.com/office/powerpoint/2010/main" val="3767055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41827A1-F58B-4E9C-B00C-2EFCE8881E92}" type="datetime1">
              <a:rPr lang="en-US" smtClean="0"/>
              <a:t>2/10/2014</a:t>
            </a:fld>
            <a:endParaRPr lang="en-US"/>
          </a:p>
        </p:txBody>
      </p:sp>
      <p:sp>
        <p:nvSpPr>
          <p:cNvPr id="5" name="Footer Placeholder 4"/>
          <p:cNvSpPr>
            <a:spLocks noGrp="1"/>
          </p:cNvSpPr>
          <p:nvPr>
            <p:ph type="ftr" sz="quarter" idx="11"/>
          </p:nvPr>
        </p:nvSpPr>
        <p:spPr/>
        <p:txBody>
          <a:bodyPr/>
          <a:lstStyle/>
          <a:p>
            <a:r>
              <a:rPr lang="en-US" smtClean="0"/>
              <a:t>Core Competencies for Interprofessional Collaborative Practice</a:t>
            </a:r>
            <a:endParaRPr lang="en-US"/>
          </a:p>
        </p:txBody>
      </p:sp>
      <p:sp>
        <p:nvSpPr>
          <p:cNvPr id="6" name="Slide Number Placeholder 5"/>
          <p:cNvSpPr>
            <a:spLocks noGrp="1"/>
          </p:cNvSpPr>
          <p:nvPr>
            <p:ph type="sldNum" sz="quarter" idx="12"/>
          </p:nvPr>
        </p:nvSpPr>
        <p:spPr/>
        <p:txBody>
          <a:bodyPr/>
          <a:lstStyle/>
          <a:p>
            <a:fld id="{021D2238-6374-4BD6-BD70-9EDDBBC537B0}" type="slidenum">
              <a:rPr lang="en-US" smtClean="0"/>
              <a:pPr/>
              <a:t>‹#›</a:t>
            </a:fld>
            <a:endParaRPr lang="en-US"/>
          </a:p>
        </p:txBody>
      </p:sp>
    </p:spTree>
    <p:extLst>
      <p:ext uri="{BB962C8B-B14F-4D97-AF65-F5344CB8AC3E}">
        <p14:creationId xmlns:p14="http://schemas.microsoft.com/office/powerpoint/2010/main" val="11417272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3C7E493-2B31-40BE-AF8A-DFFA247C3859}" type="datetime1">
              <a:rPr lang="en-US" smtClean="0"/>
              <a:t>2/10/2014</a:t>
            </a:fld>
            <a:endParaRPr lang="en-US"/>
          </a:p>
        </p:txBody>
      </p:sp>
      <p:sp>
        <p:nvSpPr>
          <p:cNvPr id="5" name="Footer Placeholder 4"/>
          <p:cNvSpPr>
            <a:spLocks noGrp="1"/>
          </p:cNvSpPr>
          <p:nvPr>
            <p:ph type="ftr" sz="quarter" idx="11"/>
          </p:nvPr>
        </p:nvSpPr>
        <p:spPr/>
        <p:txBody>
          <a:bodyPr/>
          <a:lstStyle/>
          <a:p>
            <a:r>
              <a:rPr lang="en-US" smtClean="0"/>
              <a:t>Core Competencies for Interprofessional Collaborative Practice</a:t>
            </a:r>
            <a:endParaRPr lang="en-US"/>
          </a:p>
        </p:txBody>
      </p:sp>
      <p:sp>
        <p:nvSpPr>
          <p:cNvPr id="6" name="Slide Number Placeholder 5"/>
          <p:cNvSpPr>
            <a:spLocks noGrp="1"/>
          </p:cNvSpPr>
          <p:nvPr>
            <p:ph type="sldNum" sz="quarter" idx="12"/>
          </p:nvPr>
        </p:nvSpPr>
        <p:spPr/>
        <p:txBody>
          <a:bodyPr/>
          <a:lstStyle/>
          <a:p>
            <a:fld id="{021D2238-6374-4BD6-BD70-9EDDBBC537B0}" type="slidenum">
              <a:rPr lang="en-US" smtClean="0"/>
              <a:pPr/>
              <a:t>‹#›</a:t>
            </a:fld>
            <a:endParaRPr lang="en-US"/>
          </a:p>
        </p:txBody>
      </p:sp>
    </p:spTree>
    <p:extLst>
      <p:ext uri="{BB962C8B-B14F-4D97-AF65-F5344CB8AC3E}">
        <p14:creationId xmlns:p14="http://schemas.microsoft.com/office/powerpoint/2010/main" val="31682472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BFA2D91-700F-473A-863D-E3A9D6680129}" type="datetime1">
              <a:rPr lang="en-US" smtClean="0"/>
              <a:t>2/10/2014</a:t>
            </a:fld>
            <a:endParaRPr lang="en-US"/>
          </a:p>
        </p:txBody>
      </p:sp>
      <p:sp>
        <p:nvSpPr>
          <p:cNvPr id="6" name="Footer Placeholder 5"/>
          <p:cNvSpPr>
            <a:spLocks noGrp="1"/>
          </p:cNvSpPr>
          <p:nvPr>
            <p:ph type="ftr" sz="quarter" idx="11"/>
          </p:nvPr>
        </p:nvSpPr>
        <p:spPr/>
        <p:txBody>
          <a:bodyPr/>
          <a:lstStyle/>
          <a:p>
            <a:r>
              <a:rPr lang="en-US" smtClean="0"/>
              <a:t>Core Competencies for Interprofessional Collaborative Practice</a:t>
            </a:r>
            <a:endParaRPr lang="en-US"/>
          </a:p>
        </p:txBody>
      </p:sp>
      <p:sp>
        <p:nvSpPr>
          <p:cNvPr id="7" name="Slide Number Placeholder 6"/>
          <p:cNvSpPr>
            <a:spLocks noGrp="1"/>
          </p:cNvSpPr>
          <p:nvPr>
            <p:ph type="sldNum" sz="quarter" idx="12"/>
          </p:nvPr>
        </p:nvSpPr>
        <p:spPr/>
        <p:txBody>
          <a:bodyPr/>
          <a:lstStyle/>
          <a:p>
            <a:fld id="{021D2238-6374-4BD6-BD70-9EDDBBC537B0}" type="slidenum">
              <a:rPr lang="en-US" smtClean="0"/>
              <a:pPr/>
              <a:t>‹#›</a:t>
            </a:fld>
            <a:endParaRPr lang="en-US"/>
          </a:p>
        </p:txBody>
      </p:sp>
    </p:spTree>
    <p:extLst>
      <p:ext uri="{BB962C8B-B14F-4D97-AF65-F5344CB8AC3E}">
        <p14:creationId xmlns:p14="http://schemas.microsoft.com/office/powerpoint/2010/main" val="693356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4FD7F06-9140-40FB-8389-329BAFB7059A}" type="datetime1">
              <a:rPr lang="en-US" smtClean="0"/>
              <a:t>2/10/2014</a:t>
            </a:fld>
            <a:endParaRPr lang="en-US"/>
          </a:p>
        </p:txBody>
      </p:sp>
      <p:sp>
        <p:nvSpPr>
          <p:cNvPr id="8" name="Footer Placeholder 7"/>
          <p:cNvSpPr>
            <a:spLocks noGrp="1"/>
          </p:cNvSpPr>
          <p:nvPr>
            <p:ph type="ftr" sz="quarter" idx="11"/>
          </p:nvPr>
        </p:nvSpPr>
        <p:spPr/>
        <p:txBody>
          <a:bodyPr/>
          <a:lstStyle/>
          <a:p>
            <a:r>
              <a:rPr lang="en-US" smtClean="0"/>
              <a:t>Core Competencies for Interprofessional Collaborative Practice</a:t>
            </a:r>
            <a:endParaRPr lang="en-US"/>
          </a:p>
        </p:txBody>
      </p:sp>
      <p:sp>
        <p:nvSpPr>
          <p:cNvPr id="9" name="Slide Number Placeholder 8"/>
          <p:cNvSpPr>
            <a:spLocks noGrp="1"/>
          </p:cNvSpPr>
          <p:nvPr>
            <p:ph type="sldNum" sz="quarter" idx="12"/>
          </p:nvPr>
        </p:nvSpPr>
        <p:spPr/>
        <p:txBody>
          <a:bodyPr/>
          <a:lstStyle/>
          <a:p>
            <a:fld id="{021D2238-6374-4BD6-BD70-9EDDBBC537B0}" type="slidenum">
              <a:rPr lang="en-US" smtClean="0"/>
              <a:pPr/>
              <a:t>‹#›</a:t>
            </a:fld>
            <a:endParaRPr lang="en-US"/>
          </a:p>
        </p:txBody>
      </p:sp>
    </p:spTree>
    <p:extLst>
      <p:ext uri="{BB962C8B-B14F-4D97-AF65-F5344CB8AC3E}">
        <p14:creationId xmlns:p14="http://schemas.microsoft.com/office/powerpoint/2010/main" val="791590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919E0B0-7216-4F6B-B6BC-254BD97C1F42}" type="datetime1">
              <a:rPr lang="en-US" smtClean="0"/>
              <a:t>2/10/2014</a:t>
            </a:fld>
            <a:endParaRPr lang="en-US"/>
          </a:p>
        </p:txBody>
      </p:sp>
      <p:sp>
        <p:nvSpPr>
          <p:cNvPr id="4" name="Footer Placeholder 3"/>
          <p:cNvSpPr>
            <a:spLocks noGrp="1"/>
          </p:cNvSpPr>
          <p:nvPr>
            <p:ph type="ftr" sz="quarter" idx="11"/>
          </p:nvPr>
        </p:nvSpPr>
        <p:spPr/>
        <p:txBody>
          <a:bodyPr/>
          <a:lstStyle/>
          <a:p>
            <a:r>
              <a:rPr lang="en-US" smtClean="0"/>
              <a:t>Core Competencies for Interprofessional Collaborative Practice</a:t>
            </a:r>
            <a:endParaRPr lang="en-US"/>
          </a:p>
        </p:txBody>
      </p:sp>
      <p:sp>
        <p:nvSpPr>
          <p:cNvPr id="5" name="Slide Number Placeholder 4"/>
          <p:cNvSpPr>
            <a:spLocks noGrp="1"/>
          </p:cNvSpPr>
          <p:nvPr>
            <p:ph type="sldNum" sz="quarter" idx="12"/>
          </p:nvPr>
        </p:nvSpPr>
        <p:spPr/>
        <p:txBody>
          <a:bodyPr/>
          <a:lstStyle/>
          <a:p>
            <a:fld id="{021D2238-6374-4BD6-BD70-9EDDBBC537B0}" type="slidenum">
              <a:rPr lang="en-US" smtClean="0"/>
              <a:pPr/>
              <a:t>‹#›</a:t>
            </a:fld>
            <a:endParaRPr lang="en-US"/>
          </a:p>
        </p:txBody>
      </p:sp>
    </p:spTree>
    <p:extLst>
      <p:ext uri="{BB962C8B-B14F-4D97-AF65-F5344CB8AC3E}">
        <p14:creationId xmlns:p14="http://schemas.microsoft.com/office/powerpoint/2010/main" val="29008790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5AF6BD0-C313-4912-8787-7BD19081E9A4}" type="datetime1">
              <a:rPr lang="en-US" smtClean="0"/>
              <a:t>2/10/2014</a:t>
            </a:fld>
            <a:endParaRPr lang="en-US"/>
          </a:p>
        </p:txBody>
      </p:sp>
      <p:sp>
        <p:nvSpPr>
          <p:cNvPr id="3" name="Footer Placeholder 2"/>
          <p:cNvSpPr>
            <a:spLocks noGrp="1"/>
          </p:cNvSpPr>
          <p:nvPr>
            <p:ph type="ftr" sz="quarter" idx="11"/>
          </p:nvPr>
        </p:nvSpPr>
        <p:spPr/>
        <p:txBody>
          <a:bodyPr/>
          <a:lstStyle/>
          <a:p>
            <a:r>
              <a:rPr lang="en-US" smtClean="0"/>
              <a:t>Core Competencies for Interprofessional Collaborative Practice</a:t>
            </a:r>
            <a:endParaRPr lang="en-US"/>
          </a:p>
        </p:txBody>
      </p:sp>
      <p:sp>
        <p:nvSpPr>
          <p:cNvPr id="4" name="Slide Number Placeholder 3"/>
          <p:cNvSpPr>
            <a:spLocks noGrp="1"/>
          </p:cNvSpPr>
          <p:nvPr>
            <p:ph type="sldNum" sz="quarter" idx="12"/>
          </p:nvPr>
        </p:nvSpPr>
        <p:spPr/>
        <p:txBody>
          <a:bodyPr/>
          <a:lstStyle/>
          <a:p>
            <a:fld id="{021D2238-6374-4BD6-BD70-9EDDBBC537B0}" type="slidenum">
              <a:rPr lang="en-US" smtClean="0"/>
              <a:pPr/>
              <a:t>‹#›</a:t>
            </a:fld>
            <a:endParaRPr lang="en-US"/>
          </a:p>
        </p:txBody>
      </p:sp>
    </p:spTree>
    <p:extLst>
      <p:ext uri="{BB962C8B-B14F-4D97-AF65-F5344CB8AC3E}">
        <p14:creationId xmlns:p14="http://schemas.microsoft.com/office/powerpoint/2010/main" val="2449224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2EB28F2-FE26-4216-B052-FB5161604B4F}" type="datetime1">
              <a:rPr lang="en-US" smtClean="0"/>
              <a:t>2/10/2014</a:t>
            </a:fld>
            <a:endParaRPr lang="en-US"/>
          </a:p>
        </p:txBody>
      </p:sp>
      <p:sp>
        <p:nvSpPr>
          <p:cNvPr id="6" name="Footer Placeholder 5"/>
          <p:cNvSpPr>
            <a:spLocks noGrp="1"/>
          </p:cNvSpPr>
          <p:nvPr>
            <p:ph type="ftr" sz="quarter" idx="11"/>
          </p:nvPr>
        </p:nvSpPr>
        <p:spPr/>
        <p:txBody>
          <a:bodyPr/>
          <a:lstStyle/>
          <a:p>
            <a:r>
              <a:rPr lang="en-US" smtClean="0"/>
              <a:t>Core Competencies for Interprofessional Collaborative Practice</a:t>
            </a:r>
            <a:endParaRPr lang="en-US"/>
          </a:p>
        </p:txBody>
      </p:sp>
      <p:sp>
        <p:nvSpPr>
          <p:cNvPr id="7" name="Slide Number Placeholder 6"/>
          <p:cNvSpPr>
            <a:spLocks noGrp="1"/>
          </p:cNvSpPr>
          <p:nvPr>
            <p:ph type="sldNum" sz="quarter" idx="12"/>
          </p:nvPr>
        </p:nvSpPr>
        <p:spPr/>
        <p:txBody>
          <a:bodyPr/>
          <a:lstStyle/>
          <a:p>
            <a:fld id="{021D2238-6374-4BD6-BD70-9EDDBBC537B0}" type="slidenum">
              <a:rPr lang="en-US" smtClean="0"/>
              <a:pPr/>
              <a:t>‹#›</a:t>
            </a:fld>
            <a:endParaRPr lang="en-US"/>
          </a:p>
        </p:txBody>
      </p:sp>
    </p:spTree>
    <p:extLst>
      <p:ext uri="{BB962C8B-B14F-4D97-AF65-F5344CB8AC3E}">
        <p14:creationId xmlns:p14="http://schemas.microsoft.com/office/powerpoint/2010/main" val="27769184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19843E0-A7C1-4D2E-B4FB-6DEE27477B42}" type="datetime1">
              <a:rPr lang="en-US" smtClean="0"/>
              <a:t>2/10/2014</a:t>
            </a:fld>
            <a:endParaRPr lang="en-US"/>
          </a:p>
        </p:txBody>
      </p:sp>
      <p:sp>
        <p:nvSpPr>
          <p:cNvPr id="6" name="Footer Placeholder 5"/>
          <p:cNvSpPr>
            <a:spLocks noGrp="1"/>
          </p:cNvSpPr>
          <p:nvPr>
            <p:ph type="ftr" sz="quarter" idx="11"/>
          </p:nvPr>
        </p:nvSpPr>
        <p:spPr/>
        <p:txBody>
          <a:bodyPr/>
          <a:lstStyle/>
          <a:p>
            <a:r>
              <a:rPr lang="en-US" smtClean="0"/>
              <a:t>Core Competencies for Interprofessional Collaborative Practice</a:t>
            </a:r>
            <a:endParaRPr lang="en-US"/>
          </a:p>
        </p:txBody>
      </p:sp>
      <p:sp>
        <p:nvSpPr>
          <p:cNvPr id="7" name="Slide Number Placeholder 6"/>
          <p:cNvSpPr>
            <a:spLocks noGrp="1"/>
          </p:cNvSpPr>
          <p:nvPr>
            <p:ph type="sldNum" sz="quarter" idx="12"/>
          </p:nvPr>
        </p:nvSpPr>
        <p:spPr/>
        <p:txBody>
          <a:bodyPr/>
          <a:lstStyle/>
          <a:p>
            <a:fld id="{021D2238-6374-4BD6-BD70-9EDDBBC537B0}" type="slidenum">
              <a:rPr lang="en-US" smtClean="0"/>
              <a:pPr/>
              <a:t>‹#›</a:t>
            </a:fld>
            <a:endParaRPr lang="en-US"/>
          </a:p>
        </p:txBody>
      </p:sp>
    </p:spTree>
    <p:extLst>
      <p:ext uri="{BB962C8B-B14F-4D97-AF65-F5344CB8AC3E}">
        <p14:creationId xmlns:p14="http://schemas.microsoft.com/office/powerpoint/2010/main" val="13201730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000000"/>
            </a:gs>
            <a:gs pos="39999">
              <a:srgbClr val="0A128C"/>
            </a:gs>
            <a:gs pos="70000">
              <a:srgbClr val="181CC7"/>
            </a:gs>
            <a:gs pos="88000">
              <a:srgbClr val="7005D4"/>
            </a:gs>
            <a:gs pos="100000">
              <a:srgbClr val="8C3D91"/>
            </a:gs>
          </a:gsLst>
          <a:lin ang="54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2F49C46-ED26-42FC-8BA0-78F88795B4E1}" type="datetime1">
              <a:rPr lang="en-US" smtClean="0"/>
              <a:t>2/10/2014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Core Competencies for Interprofessional Collaborative Practice</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21D2238-6374-4BD6-BD70-9EDDBBC537B0}" type="slidenum">
              <a:rPr lang="en-US" smtClean="0"/>
              <a:pPr/>
              <a:t>‹#›</a:t>
            </a:fld>
            <a:endParaRPr lang="en-US"/>
          </a:p>
        </p:txBody>
      </p:sp>
    </p:spTree>
    <p:extLst>
      <p:ext uri="{BB962C8B-B14F-4D97-AF65-F5344CB8AC3E}">
        <p14:creationId xmlns:p14="http://schemas.microsoft.com/office/powerpoint/2010/main" val="3811715966"/>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http://www.annfammed.org/" TargetMode="External"/><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2" Type="http://schemas.openxmlformats.org/officeDocument/2006/relationships/hyperlink" Target="http://www.annfammed.org/"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hyperlink" Target="http://www.annfammed.org/"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hyperlink" Target="http://www.annfammed.org/"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 y="914400"/>
            <a:ext cx="8686800" cy="1470025"/>
          </a:xfrm>
        </p:spPr>
        <p:txBody>
          <a:bodyPr>
            <a:noAutofit/>
          </a:bodyPr>
          <a:lstStyle/>
          <a:p>
            <a:r>
              <a:rPr lang="en-US" sz="5400" b="1" dirty="0" smtClean="0">
                <a:effectLst>
                  <a:outerShdw blurRad="38100" dist="38100" dir="2700000" algn="tl">
                    <a:srgbClr val="000000">
                      <a:alpha val="43137"/>
                    </a:srgbClr>
                  </a:outerShdw>
                </a:effectLst>
              </a:rPr>
              <a:t/>
            </a:r>
            <a:br>
              <a:rPr lang="en-US" sz="5400" b="1" dirty="0" smtClean="0">
                <a:effectLst>
                  <a:outerShdw blurRad="38100" dist="38100" dir="2700000" algn="tl">
                    <a:srgbClr val="000000">
                      <a:alpha val="43137"/>
                    </a:srgbClr>
                  </a:outerShdw>
                </a:effectLst>
              </a:rPr>
            </a:br>
            <a:r>
              <a:rPr lang="en-US" sz="5400" b="1" dirty="0" smtClean="0">
                <a:effectLst>
                  <a:outerShdw blurRad="38100" dist="38100" dir="2700000" algn="tl">
                    <a:srgbClr val="000000">
                      <a:alpha val="43137"/>
                    </a:srgbClr>
                  </a:outerShdw>
                </a:effectLst>
              </a:rPr>
              <a:t>Partners in Training: Interprofessional Education </a:t>
            </a:r>
            <a:endParaRPr lang="en-US" sz="5400" b="1" dirty="0">
              <a:effectLst>
                <a:outerShdw blurRad="38100" dist="38100" dir="2700000" algn="tl">
                  <a:srgbClr val="000000">
                    <a:alpha val="43137"/>
                  </a:srgbClr>
                </a:outerShdw>
              </a:effectLst>
            </a:endParaRPr>
          </a:p>
        </p:txBody>
      </p:sp>
      <p:sp>
        <p:nvSpPr>
          <p:cNvPr id="3" name="Subtitle 2"/>
          <p:cNvSpPr>
            <a:spLocks noGrp="1"/>
          </p:cNvSpPr>
          <p:nvPr>
            <p:ph type="subTitle" idx="1"/>
          </p:nvPr>
        </p:nvSpPr>
        <p:spPr>
          <a:xfrm>
            <a:off x="457200" y="3886200"/>
            <a:ext cx="8305800" cy="1752600"/>
          </a:xfrm>
        </p:spPr>
        <p:txBody>
          <a:bodyPr/>
          <a:lstStyle/>
          <a:p>
            <a:r>
              <a:rPr lang="en-US" b="1" dirty="0" smtClean="0">
                <a:solidFill>
                  <a:schemeClr val="tx1"/>
                </a:solidFill>
              </a:rPr>
              <a:t>Denise V. Rodgers, MD, FAAFP</a:t>
            </a:r>
          </a:p>
          <a:p>
            <a:r>
              <a:rPr lang="en-US" sz="2800" dirty="0" smtClean="0">
                <a:solidFill>
                  <a:schemeClr val="tx1"/>
                </a:solidFill>
              </a:rPr>
              <a:t>Vice Chancellor for Interprofessional Programs</a:t>
            </a:r>
          </a:p>
          <a:p>
            <a:r>
              <a:rPr lang="en-US" sz="2800" dirty="0" smtClean="0">
                <a:solidFill>
                  <a:schemeClr val="tx1"/>
                </a:solidFill>
              </a:rPr>
              <a:t>Rutgers Biomedical and Health Sciences</a:t>
            </a:r>
            <a:endParaRPr lang="en-US" sz="2800" dirty="0">
              <a:solidFill>
                <a:schemeClr val="tx1"/>
              </a:solidFill>
            </a:endParaRPr>
          </a:p>
        </p:txBody>
      </p:sp>
      <p:sp>
        <p:nvSpPr>
          <p:cNvPr id="5" name="Slide Number Placeholder 4"/>
          <p:cNvSpPr>
            <a:spLocks noGrp="1"/>
          </p:cNvSpPr>
          <p:nvPr>
            <p:ph type="sldNum" sz="quarter" idx="12"/>
          </p:nvPr>
        </p:nvSpPr>
        <p:spPr/>
        <p:txBody>
          <a:bodyPr/>
          <a:lstStyle/>
          <a:p>
            <a:fld id="{021D2238-6374-4BD6-BD70-9EDDBBC537B0}" type="slidenum">
              <a:rPr lang="en-US" smtClean="0"/>
              <a:pPr/>
              <a:t>1</a:t>
            </a:fld>
            <a:endParaRPr lang="en-US"/>
          </a:p>
        </p:txBody>
      </p:sp>
    </p:spTree>
    <p:extLst>
      <p:ext uri="{BB962C8B-B14F-4D97-AF65-F5344CB8AC3E}">
        <p14:creationId xmlns:p14="http://schemas.microsoft.com/office/powerpoint/2010/main" val="421549623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1143000"/>
          </a:xfrm>
        </p:spPr>
        <p:txBody>
          <a:bodyPr>
            <a:normAutofit fontScale="90000"/>
          </a:bodyPr>
          <a:lstStyle/>
          <a:p>
            <a:r>
              <a:rPr lang="en-US" b="1" dirty="0" smtClean="0">
                <a:solidFill>
                  <a:schemeClr val="accent4">
                    <a:lumMod val="40000"/>
                    <a:lumOff val="60000"/>
                  </a:schemeClr>
                </a:solidFill>
                <a:effectLst>
                  <a:outerShdw blurRad="38100" dist="38100" dir="2700000" algn="tl">
                    <a:srgbClr val="000000">
                      <a:alpha val="43137"/>
                    </a:srgbClr>
                  </a:outerShdw>
                </a:effectLst>
              </a:rPr>
              <a:t>IHI 100,000 Lives Campaign</a:t>
            </a:r>
            <a:br>
              <a:rPr lang="en-US" b="1" dirty="0" smtClean="0">
                <a:solidFill>
                  <a:schemeClr val="accent4">
                    <a:lumMod val="40000"/>
                    <a:lumOff val="60000"/>
                  </a:schemeClr>
                </a:solidFill>
                <a:effectLst>
                  <a:outerShdw blurRad="38100" dist="38100" dir="2700000" algn="tl">
                    <a:srgbClr val="000000">
                      <a:alpha val="43137"/>
                    </a:srgbClr>
                  </a:outerShdw>
                </a:effectLst>
              </a:rPr>
            </a:br>
            <a:r>
              <a:rPr lang="en-US" b="1" dirty="0">
                <a:solidFill>
                  <a:schemeClr val="accent2">
                    <a:lumMod val="20000"/>
                    <a:lumOff val="80000"/>
                  </a:schemeClr>
                </a:solidFill>
                <a:effectLst>
                  <a:outerShdw blurRad="38100" dist="38100" dir="2700000" algn="tl">
                    <a:srgbClr val="000000">
                      <a:alpha val="43137"/>
                    </a:srgbClr>
                  </a:outerShdw>
                </a:effectLst>
              </a:rPr>
              <a:t>Deployment of Rapid Response Teams</a:t>
            </a:r>
            <a:br>
              <a:rPr lang="en-US" b="1" dirty="0">
                <a:solidFill>
                  <a:schemeClr val="accent2">
                    <a:lumMod val="20000"/>
                    <a:lumOff val="80000"/>
                  </a:schemeClr>
                </a:solidFill>
                <a:effectLst>
                  <a:outerShdw blurRad="38100" dist="38100" dir="2700000" algn="tl">
                    <a:srgbClr val="000000">
                      <a:alpha val="43137"/>
                    </a:srgbClr>
                  </a:outerShdw>
                </a:effectLst>
              </a:rPr>
            </a:br>
            <a:endParaRPr lang="en-US" b="1" dirty="0">
              <a:solidFill>
                <a:schemeClr val="accent4">
                  <a:lumMod val="40000"/>
                  <a:lumOff val="60000"/>
                </a:schemeClr>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828800"/>
            <a:ext cx="8229600" cy="4525963"/>
          </a:xfrm>
        </p:spPr>
        <p:txBody>
          <a:bodyPr/>
          <a:lstStyle/>
          <a:p>
            <a:pPr marL="0" indent="0">
              <a:buNone/>
            </a:pPr>
            <a:r>
              <a:rPr lang="en-US" sz="2400" b="1" dirty="0">
                <a:solidFill>
                  <a:srgbClr val="9966FF"/>
                </a:solidFill>
              </a:rPr>
              <a:t>Who will comprise the Rapid Response Team?  Our experience shows that multiple models work well, including the following:</a:t>
            </a:r>
          </a:p>
          <a:p>
            <a:pPr lvl="0"/>
            <a:r>
              <a:rPr lang="en-US" dirty="0"/>
              <a:t>ICU RN, RT, </a:t>
            </a:r>
            <a:r>
              <a:rPr lang="en-US" dirty="0" err="1"/>
              <a:t>Intensivist</a:t>
            </a:r>
            <a:r>
              <a:rPr lang="en-US" dirty="0"/>
              <a:t> or Hospitalist</a:t>
            </a:r>
          </a:p>
          <a:p>
            <a:pPr lvl="0"/>
            <a:r>
              <a:rPr lang="en-US" dirty="0"/>
              <a:t>ICU RN and Respiratory Therapist (RT)</a:t>
            </a:r>
          </a:p>
          <a:p>
            <a:pPr lvl="0"/>
            <a:r>
              <a:rPr lang="en-US" dirty="0"/>
              <a:t>ICU RN, RT, </a:t>
            </a:r>
            <a:r>
              <a:rPr lang="en-US" dirty="0" err="1"/>
              <a:t>Intensivist</a:t>
            </a:r>
            <a:r>
              <a:rPr lang="en-US" dirty="0"/>
              <a:t>, Resident</a:t>
            </a:r>
          </a:p>
          <a:p>
            <a:pPr lvl="0"/>
            <a:r>
              <a:rPr lang="en-US" dirty="0"/>
              <a:t>ICU RN, RT, Physician Assistant</a:t>
            </a:r>
          </a:p>
          <a:p>
            <a:pPr lvl="0"/>
            <a:r>
              <a:rPr lang="en-US" dirty="0"/>
              <a:t>ED or ICU RN</a:t>
            </a:r>
          </a:p>
          <a:p>
            <a:pPr marL="0" indent="0">
              <a:buNone/>
            </a:pPr>
            <a:endParaRPr lang="en-US" b="1" dirty="0">
              <a:solidFill>
                <a:schemeClr val="accent2">
                  <a:lumMod val="20000"/>
                  <a:lumOff val="80000"/>
                </a:schemeClr>
              </a:solidFill>
              <a:effectLst>
                <a:outerShdw blurRad="38100" dist="38100" dir="2700000" algn="tl">
                  <a:srgbClr val="000000">
                    <a:alpha val="43137"/>
                  </a:srgbClr>
                </a:outerShdw>
              </a:effectLst>
            </a:endParaRPr>
          </a:p>
        </p:txBody>
      </p:sp>
      <p:sp>
        <p:nvSpPr>
          <p:cNvPr id="5" name="Slide Number Placeholder 4"/>
          <p:cNvSpPr>
            <a:spLocks noGrp="1"/>
          </p:cNvSpPr>
          <p:nvPr>
            <p:ph type="sldNum" sz="quarter" idx="12"/>
          </p:nvPr>
        </p:nvSpPr>
        <p:spPr/>
        <p:txBody>
          <a:bodyPr/>
          <a:lstStyle/>
          <a:p>
            <a:fld id="{021D2238-6374-4BD6-BD70-9EDDBBC537B0}" type="slidenum">
              <a:rPr lang="en-US" smtClean="0"/>
              <a:pPr/>
              <a:t>10</a:t>
            </a:fld>
            <a:endParaRPr lang="en-US" dirty="0"/>
          </a:p>
        </p:txBody>
      </p:sp>
      <p:sp>
        <p:nvSpPr>
          <p:cNvPr id="7" name="Footer Placeholder 6"/>
          <p:cNvSpPr>
            <a:spLocks noGrp="1"/>
          </p:cNvSpPr>
          <p:nvPr>
            <p:ph type="ftr" sz="quarter" idx="11"/>
          </p:nvPr>
        </p:nvSpPr>
        <p:spPr>
          <a:xfrm>
            <a:off x="2362200" y="6356350"/>
            <a:ext cx="4267200" cy="365125"/>
          </a:xfrm>
        </p:spPr>
        <p:txBody>
          <a:bodyPr/>
          <a:lstStyle/>
          <a:p>
            <a:r>
              <a:rPr lang="en-US" dirty="0" smtClean="0"/>
              <a:t>IHI How-to Guide: Rapid Response Team</a:t>
            </a:r>
          </a:p>
          <a:p>
            <a:r>
              <a:rPr lang="en-US" dirty="0" smtClean="0"/>
              <a:t>www.ihi.org</a:t>
            </a:r>
            <a:endParaRPr lang="en-US" dirty="0"/>
          </a:p>
        </p:txBody>
      </p:sp>
    </p:spTree>
    <p:extLst>
      <p:ext uri="{BB962C8B-B14F-4D97-AF65-F5344CB8AC3E}">
        <p14:creationId xmlns:p14="http://schemas.microsoft.com/office/powerpoint/2010/main" val="268831736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1143000"/>
          </a:xfrm>
        </p:spPr>
        <p:txBody>
          <a:bodyPr>
            <a:normAutofit fontScale="90000"/>
          </a:bodyPr>
          <a:lstStyle/>
          <a:p>
            <a:r>
              <a:rPr lang="en-US" b="1" dirty="0" smtClean="0">
                <a:solidFill>
                  <a:schemeClr val="accent4">
                    <a:lumMod val="40000"/>
                    <a:lumOff val="60000"/>
                  </a:schemeClr>
                </a:solidFill>
                <a:effectLst>
                  <a:outerShdw blurRad="38100" dist="38100" dir="2700000" algn="tl">
                    <a:srgbClr val="000000">
                      <a:alpha val="43137"/>
                    </a:srgbClr>
                  </a:outerShdw>
                </a:effectLst>
              </a:rPr>
              <a:t>IHI 100,000 Lives Campaign</a:t>
            </a:r>
            <a:br>
              <a:rPr lang="en-US" b="1" dirty="0" smtClean="0">
                <a:solidFill>
                  <a:schemeClr val="accent4">
                    <a:lumMod val="40000"/>
                    <a:lumOff val="60000"/>
                  </a:schemeClr>
                </a:solidFill>
                <a:effectLst>
                  <a:outerShdw blurRad="38100" dist="38100" dir="2700000" algn="tl">
                    <a:srgbClr val="000000">
                      <a:alpha val="43137"/>
                    </a:srgbClr>
                  </a:outerShdw>
                </a:effectLst>
              </a:rPr>
            </a:br>
            <a:r>
              <a:rPr lang="en-US" b="1" dirty="0">
                <a:solidFill>
                  <a:schemeClr val="accent2">
                    <a:lumMod val="20000"/>
                    <a:lumOff val="80000"/>
                  </a:schemeClr>
                </a:solidFill>
                <a:effectLst>
                  <a:outerShdw blurRad="38100" dist="38100" dir="2700000" algn="tl">
                    <a:srgbClr val="000000">
                      <a:alpha val="43137"/>
                    </a:srgbClr>
                  </a:outerShdw>
                </a:effectLst>
              </a:rPr>
              <a:t>Deployment of Rapid Response Teams</a:t>
            </a:r>
            <a:br>
              <a:rPr lang="en-US" b="1" dirty="0">
                <a:solidFill>
                  <a:schemeClr val="accent2">
                    <a:lumMod val="20000"/>
                    <a:lumOff val="80000"/>
                  </a:schemeClr>
                </a:solidFill>
                <a:effectLst>
                  <a:outerShdw blurRad="38100" dist="38100" dir="2700000" algn="tl">
                    <a:srgbClr val="000000">
                      <a:alpha val="43137"/>
                    </a:srgbClr>
                  </a:outerShdw>
                </a:effectLst>
              </a:rPr>
            </a:br>
            <a:endParaRPr lang="en-US" b="1" dirty="0">
              <a:solidFill>
                <a:schemeClr val="accent4">
                  <a:lumMod val="40000"/>
                  <a:lumOff val="60000"/>
                </a:schemeClr>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2133600"/>
            <a:ext cx="8229600" cy="4525963"/>
          </a:xfrm>
        </p:spPr>
        <p:txBody>
          <a:bodyPr>
            <a:normAutofit/>
          </a:bodyPr>
          <a:lstStyle/>
          <a:p>
            <a:r>
              <a:rPr lang="en-US" dirty="0" smtClean="0"/>
              <a:t>“Select </a:t>
            </a:r>
            <a:r>
              <a:rPr lang="en-US" dirty="0"/>
              <a:t>each member (physician, RN, RT) of the Rapid Response Team carefully.  </a:t>
            </a:r>
            <a:r>
              <a:rPr lang="en-US" sz="3600" b="1" dirty="0">
                <a:solidFill>
                  <a:srgbClr val="FFC000"/>
                </a:solidFill>
                <a:effectLst>
                  <a:outerShdw blurRad="38100" dist="38100" dir="2700000" algn="tl">
                    <a:srgbClr val="000000">
                      <a:alpha val="43137"/>
                    </a:srgbClr>
                  </a:outerShdw>
                </a:effectLst>
              </a:rPr>
              <a:t>The physician team member should be one who is respected by both nurses and physicians and perceived as a good communicator and team player</a:t>
            </a:r>
            <a:r>
              <a:rPr lang="en-US" sz="3600" b="1" dirty="0" smtClean="0">
                <a:solidFill>
                  <a:srgbClr val="FFC000"/>
                </a:solidFill>
                <a:effectLst>
                  <a:outerShdw blurRad="38100" dist="38100" dir="2700000" algn="tl">
                    <a:srgbClr val="000000">
                      <a:alpha val="43137"/>
                    </a:srgbClr>
                  </a:outerShdw>
                </a:effectLst>
              </a:rPr>
              <a:t>.”   </a:t>
            </a:r>
            <a:endParaRPr lang="en-US" sz="3600" b="1" dirty="0">
              <a:solidFill>
                <a:srgbClr val="FFC000"/>
              </a:solidFill>
              <a:effectLst>
                <a:outerShdw blurRad="38100" dist="38100" dir="2700000" algn="tl">
                  <a:srgbClr val="000000">
                    <a:alpha val="43137"/>
                  </a:srgbClr>
                </a:outerShdw>
              </a:effectLst>
            </a:endParaRPr>
          </a:p>
        </p:txBody>
      </p:sp>
      <p:sp>
        <p:nvSpPr>
          <p:cNvPr id="5" name="Slide Number Placeholder 4"/>
          <p:cNvSpPr>
            <a:spLocks noGrp="1"/>
          </p:cNvSpPr>
          <p:nvPr>
            <p:ph type="sldNum" sz="quarter" idx="12"/>
          </p:nvPr>
        </p:nvSpPr>
        <p:spPr/>
        <p:txBody>
          <a:bodyPr/>
          <a:lstStyle/>
          <a:p>
            <a:fld id="{021D2238-6374-4BD6-BD70-9EDDBBC537B0}" type="slidenum">
              <a:rPr lang="en-US" smtClean="0"/>
              <a:pPr/>
              <a:t>11</a:t>
            </a:fld>
            <a:endParaRPr lang="en-US" dirty="0"/>
          </a:p>
        </p:txBody>
      </p:sp>
      <p:sp>
        <p:nvSpPr>
          <p:cNvPr id="7" name="Footer Placeholder 6"/>
          <p:cNvSpPr>
            <a:spLocks noGrp="1"/>
          </p:cNvSpPr>
          <p:nvPr>
            <p:ph type="ftr" sz="quarter" idx="11"/>
          </p:nvPr>
        </p:nvSpPr>
        <p:spPr>
          <a:xfrm>
            <a:off x="2362200" y="6356350"/>
            <a:ext cx="4267200" cy="365125"/>
          </a:xfrm>
        </p:spPr>
        <p:txBody>
          <a:bodyPr/>
          <a:lstStyle/>
          <a:p>
            <a:r>
              <a:rPr lang="en-US" dirty="0" smtClean="0"/>
              <a:t>IHI How-to Guide: Rapid Response Team</a:t>
            </a:r>
          </a:p>
          <a:p>
            <a:r>
              <a:rPr lang="en-US" dirty="0" smtClean="0"/>
              <a:t>www.ihi.org</a:t>
            </a:r>
            <a:endParaRPr lang="en-US" dirty="0"/>
          </a:p>
        </p:txBody>
      </p:sp>
    </p:spTree>
    <p:extLst>
      <p:ext uri="{BB962C8B-B14F-4D97-AF65-F5344CB8AC3E}">
        <p14:creationId xmlns:p14="http://schemas.microsoft.com/office/powerpoint/2010/main" val="127625043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1143000"/>
          </a:xfrm>
        </p:spPr>
        <p:txBody>
          <a:bodyPr>
            <a:normAutofit fontScale="90000"/>
          </a:bodyPr>
          <a:lstStyle/>
          <a:p>
            <a:r>
              <a:rPr lang="en-US" b="1" dirty="0" smtClean="0">
                <a:solidFill>
                  <a:schemeClr val="accent4">
                    <a:lumMod val="40000"/>
                    <a:lumOff val="60000"/>
                  </a:schemeClr>
                </a:solidFill>
                <a:effectLst>
                  <a:outerShdw blurRad="38100" dist="38100" dir="2700000" algn="tl">
                    <a:srgbClr val="000000">
                      <a:alpha val="43137"/>
                    </a:srgbClr>
                  </a:outerShdw>
                </a:effectLst>
              </a:rPr>
              <a:t>IHI 100,000 Lives Campaign</a:t>
            </a:r>
            <a:br>
              <a:rPr lang="en-US" b="1" dirty="0" smtClean="0">
                <a:solidFill>
                  <a:schemeClr val="accent4">
                    <a:lumMod val="40000"/>
                    <a:lumOff val="60000"/>
                  </a:schemeClr>
                </a:solidFill>
                <a:effectLst>
                  <a:outerShdw blurRad="38100" dist="38100" dir="2700000" algn="tl">
                    <a:srgbClr val="000000">
                      <a:alpha val="43137"/>
                    </a:srgbClr>
                  </a:outerShdw>
                </a:effectLst>
              </a:rPr>
            </a:br>
            <a:r>
              <a:rPr lang="en-US" b="1" dirty="0">
                <a:solidFill>
                  <a:schemeClr val="accent2">
                    <a:lumMod val="20000"/>
                    <a:lumOff val="80000"/>
                  </a:schemeClr>
                </a:solidFill>
                <a:effectLst>
                  <a:outerShdw blurRad="38100" dist="38100" dir="2700000" algn="tl">
                    <a:srgbClr val="000000">
                      <a:alpha val="43137"/>
                    </a:srgbClr>
                  </a:outerShdw>
                </a:effectLst>
              </a:rPr>
              <a:t>Deployment of Rapid Response Teams</a:t>
            </a:r>
            <a:br>
              <a:rPr lang="en-US" b="1" dirty="0">
                <a:solidFill>
                  <a:schemeClr val="accent2">
                    <a:lumMod val="20000"/>
                    <a:lumOff val="80000"/>
                  </a:schemeClr>
                </a:solidFill>
                <a:effectLst>
                  <a:outerShdw blurRad="38100" dist="38100" dir="2700000" algn="tl">
                    <a:srgbClr val="000000">
                      <a:alpha val="43137"/>
                    </a:srgbClr>
                  </a:outerShdw>
                </a:effectLst>
              </a:rPr>
            </a:br>
            <a:endParaRPr lang="en-US" b="1" dirty="0">
              <a:solidFill>
                <a:schemeClr val="accent4">
                  <a:lumMod val="40000"/>
                  <a:lumOff val="60000"/>
                </a:schemeClr>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828800"/>
            <a:ext cx="8229600" cy="4525963"/>
          </a:xfrm>
        </p:spPr>
        <p:txBody>
          <a:bodyPr>
            <a:normAutofit fontScale="92500" lnSpcReduction="20000"/>
          </a:bodyPr>
          <a:lstStyle/>
          <a:p>
            <a:pPr marL="0" indent="0">
              <a:buNone/>
            </a:pPr>
            <a:r>
              <a:rPr lang="en-US" dirty="0" smtClean="0"/>
              <a:t>“In </a:t>
            </a:r>
            <a:r>
              <a:rPr lang="en-US" dirty="0"/>
              <a:t>every model, there are four key features of </a:t>
            </a:r>
            <a:r>
              <a:rPr lang="en-US" dirty="0" smtClean="0"/>
              <a:t>  Rapid </a:t>
            </a:r>
            <a:r>
              <a:rPr lang="en-US" dirty="0"/>
              <a:t>Response Team members:  </a:t>
            </a:r>
          </a:p>
          <a:p>
            <a:pPr lvl="0"/>
            <a:r>
              <a:rPr lang="en-US" b="1" dirty="0">
                <a:solidFill>
                  <a:srgbClr val="00B0F0"/>
                </a:solidFill>
              </a:rPr>
              <a:t>The team members must be available to respond immediately when called</a:t>
            </a:r>
            <a:r>
              <a:rPr lang="en-US" dirty="0">
                <a:solidFill>
                  <a:srgbClr val="00B0F0"/>
                </a:solidFill>
              </a:rPr>
              <a:t>.  </a:t>
            </a:r>
          </a:p>
          <a:p>
            <a:pPr lvl="0"/>
            <a:r>
              <a:rPr lang="en-US" b="1" dirty="0"/>
              <a:t>They must be onsite and accessible.</a:t>
            </a:r>
          </a:p>
          <a:p>
            <a:pPr lvl="0"/>
            <a:r>
              <a:rPr lang="en-US" b="1" dirty="0">
                <a:solidFill>
                  <a:srgbClr val="00B0F0"/>
                </a:solidFill>
              </a:rPr>
              <a:t>They must have the critical care skills necessary to assess and respond.</a:t>
            </a:r>
          </a:p>
          <a:p>
            <a:pPr lvl="0"/>
            <a:r>
              <a:rPr lang="en-US" b="1" dirty="0"/>
              <a:t>They must respond to every call with a smile on their face and a script that may include,</a:t>
            </a:r>
            <a:r>
              <a:rPr lang="en-US" dirty="0"/>
              <a:t> </a:t>
            </a:r>
            <a:r>
              <a:rPr lang="en-US" sz="3500" b="1" u="sng" dirty="0">
                <a:latin typeface="Browallia New" panose="020B0604020202020204" pitchFamily="34" charset="-34"/>
                <a:cs typeface="Browallia New" panose="020B0604020202020204" pitchFamily="34" charset="-34"/>
              </a:rPr>
              <a:t>“Thank you for calling. How can I help you</a:t>
            </a:r>
            <a:r>
              <a:rPr lang="en-US" sz="3500" b="1" u="sng" dirty="0" smtClean="0">
                <a:latin typeface="Browallia New" panose="020B0604020202020204" pitchFamily="34" charset="-34"/>
                <a:cs typeface="Browallia New" panose="020B0604020202020204" pitchFamily="34" charset="-34"/>
              </a:rPr>
              <a:t>?”</a:t>
            </a:r>
            <a:endParaRPr lang="en-US" sz="3500" b="1" u="sng" dirty="0">
              <a:latin typeface="Browallia New" panose="020B0604020202020204" pitchFamily="34" charset="-34"/>
              <a:cs typeface="Browallia New" panose="020B0604020202020204" pitchFamily="34" charset="-34"/>
            </a:endParaRPr>
          </a:p>
          <a:p>
            <a:pPr marL="0" indent="0">
              <a:buNone/>
            </a:pPr>
            <a:endParaRPr lang="en-US" b="1" dirty="0">
              <a:solidFill>
                <a:schemeClr val="accent2">
                  <a:lumMod val="20000"/>
                  <a:lumOff val="80000"/>
                </a:schemeClr>
              </a:solidFill>
              <a:effectLst>
                <a:outerShdw blurRad="38100" dist="38100" dir="2700000" algn="tl">
                  <a:srgbClr val="000000">
                    <a:alpha val="43137"/>
                  </a:srgbClr>
                </a:outerShdw>
              </a:effectLst>
            </a:endParaRPr>
          </a:p>
        </p:txBody>
      </p:sp>
      <p:sp>
        <p:nvSpPr>
          <p:cNvPr id="5" name="Slide Number Placeholder 4"/>
          <p:cNvSpPr>
            <a:spLocks noGrp="1"/>
          </p:cNvSpPr>
          <p:nvPr>
            <p:ph type="sldNum" sz="quarter" idx="12"/>
          </p:nvPr>
        </p:nvSpPr>
        <p:spPr/>
        <p:txBody>
          <a:bodyPr/>
          <a:lstStyle/>
          <a:p>
            <a:fld id="{021D2238-6374-4BD6-BD70-9EDDBBC537B0}" type="slidenum">
              <a:rPr lang="en-US" smtClean="0"/>
              <a:pPr/>
              <a:t>12</a:t>
            </a:fld>
            <a:endParaRPr lang="en-US"/>
          </a:p>
        </p:txBody>
      </p:sp>
      <p:sp>
        <p:nvSpPr>
          <p:cNvPr id="7" name="Footer Placeholder 6"/>
          <p:cNvSpPr>
            <a:spLocks noGrp="1"/>
          </p:cNvSpPr>
          <p:nvPr>
            <p:ph type="ftr" sz="quarter" idx="11"/>
          </p:nvPr>
        </p:nvSpPr>
        <p:spPr>
          <a:xfrm>
            <a:off x="2362200" y="6356350"/>
            <a:ext cx="4267200" cy="365125"/>
          </a:xfrm>
        </p:spPr>
        <p:txBody>
          <a:bodyPr/>
          <a:lstStyle/>
          <a:p>
            <a:r>
              <a:rPr lang="en-US" dirty="0" smtClean="0"/>
              <a:t>IHI How-to Guide: Rapid Response Team</a:t>
            </a:r>
          </a:p>
          <a:p>
            <a:r>
              <a:rPr lang="en-US" dirty="0" smtClean="0"/>
              <a:t>www.ihi.org</a:t>
            </a:r>
            <a:endParaRPr lang="en-US" dirty="0"/>
          </a:p>
        </p:txBody>
      </p:sp>
    </p:spTree>
    <p:extLst>
      <p:ext uri="{BB962C8B-B14F-4D97-AF65-F5344CB8AC3E}">
        <p14:creationId xmlns:p14="http://schemas.microsoft.com/office/powerpoint/2010/main" val="314071207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effectLst>
                  <a:outerShdw blurRad="38100" dist="38100" dir="2700000" algn="tl">
                    <a:srgbClr val="000000">
                      <a:alpha val="43137"/>
                    </a:srgbClr>
                  </a:outerShdw>
                </a:effectLst>
              </a:rPr>
              <a:t>IHI Triple Aim</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2057400"/>
            <a:ext cx="8229600" cy="4525963"/>
          </a:xfrm>
        </p:spPr>
        <p:txBody>
          <a:bodyPr/>
          <a:lstStyle/>
          <a:p>
            <a:r>
              <a:rPr lang="en-US" b="1" dirty="0" smtClean="0">
                <a:solidFill>
                  <a:schemeClr val="accent2">
                    <a:lumMod val="20000"/>
                    <a:lumOff val="80000"/>
                  </a:schemeClr>
                </a:solidFill>
                <a:effectLst>
                  <a:outerShdw blurRad="38100" dist="38100" dir="2700000" algn="tl">
                    <a:srgbClr val="000000">
                      <a:alpha val="43137"/>
                    </a:srgbClr>
                  </a:outerShdw>
                </a:effectLst>
              </a:rPr>
              <a:t>Improving Population Health</a:t>
            </a:r>
          </a:p>
          <a:p>
            <a:endParaRPr lang="en-US" b="1" dirty="0">
              <a:solidFill>
                <a:schemeClr val="accent2">
                  <a:lumMod val="20000"/>
                  <a:lumOff val="80000"/>
                </a:schemeClr>
              </a:solidFill>
              <a:effectLst>
                <a:outerShdw blurRad="38100" dist="38100" dir="2700000" algn="tl">
                  <a:srgbClr val="000000">
                    <a:alpha val="43137"/>
                  </a:srgbClr>
                </a:outerShdw>
              </a:effectLst>
            </a:endParaRPr>
          </a:p>
          <a:p>
            <a:r>
              <a:rPr lang="en-US" b="1" dirty="0" smtClean="0">
                <a:solidFill>
                  <a:schemeClr val="accent2">
                    <a:lumMod val="20000"/>
                    <a:lumOff val="80000"/>
                  </a:schemeClr>
                </a:solidFill>
                <a:effectLst>
                  <a:outerShdw blurRad="38100" dist="38100" dir="2700000" algn="tl">
                    <a:srgbClr val="000000">
                      <a:alpha val="43137"/>
                    </a:srgbClr>
                  </a:outerShdw>
                </a:effectLst>
              </a:rPr>
              <a:t>Improving the Patient Experience of Care</a:t>
            </a:r>
          </a:p>
          <a:p>
            <a:endParaRPr lang="en-US" b="1" dirty="0">
              <a:solidFill>
                <a:schemeClr val="accent2">
                  <a:lumMod val="20000"/>
                  <a:lumOff val="80000"/>
                </a:schemeClr>
              </a:solidFill>
              <a:effectLst>
                <a:outerShdw blurRad="38100" dist="38100" dir="2700000" algn="tl">
                  <a:srgbClr val="000000">
                    <a:alpha val="43137"/>
                  </a:srgbClr>
                </a:outerShdw>
              </a:effectLst>
            </a:endParaRPr>
          </a:p>
          <a:p>
            <a:r>
              <a:rPr lang="en-US" b="1" dirty="0" smtClean="0">
                <a:solidFill>
                  <a:schemeClr val="accent2">
                    <a:lumMod val="20000"/>
                    <a:lumOff val="80000"/>
                  </a:schemeClr>
                </a:solidFill>
                <a:effectLst>
                  <a:outerShdw blurRad="38100" dist="38100" dir="2700000" algn="tl">
                    <a:srgbClr val="000000">
                      <a:alpha val="43137"/>
                    </a:srgbClr>
                  </a:outerShdw>
                </a:effectLst>
              </a:rPr>
              <a:t>Reducing Per Capita Cost</a:t>
            </a:r>
            <a:endParaRPr lang="en-US" b="1" dirty="0">
              <a:solidFill>
                <a:schemeClr val="accent2">
                  <a:lumMod val="20000"/>
                  <a:lumOff val="80000"/>
                </a:schemeClr>
              </a:solidFill>
              <a:effectLst>
                <a:outerShdw blurRad="38100" dist="38100" dir="2700000" algn="tl">
                  <a:srgbClr val="000000">
                    <a:alpha val="43137"/>
                  </a:srgbClr>
                </a:outerShdw>
              </a:effectLst>
            </a:endParaRPr>
          </a:p>
        </p:txBody>
      </p:sp>
      <p:sp>
        <p:nvSpPr>
          <p:cNvPr id="5" name="Slide Number Placeholder 4"/>
          <p:cNvSpPr>
            <a:spLocks noGrp="1"/>
          </p:cNvSpPr>
          <p:nvPr>
            <p:ph type="sldNum" sz="quarter" idx="12"/>
          </p:nvPr>
        </p:nvSpPr>
        <p:spPr/>
        <p:txBody>
          <a:bodyPr/>
          <a:lstStyle/>
          <a:p>
            <a:fld id="{021D2238-6374-4BD6-BD70-9EDDBBC537B0}" type="slidenum">
              <a:rPr lang="en-US" smtClean="0"/>
              <a:pPr/>
              <a:t>13</a:t>
            </a:fld>
            <a:endParaRPr lang="en-US"/>
          </a:p>
        </p:txBody>
      </p:sp>
      <p:sp>
        <p:nvSpPr>
          <p:cNvPr id="7" name="Footer Placeholder 6"/>
          <p:cNvSpPr>
            <a:spLocks noGrp="1"/>
          </p:cNvSpPr>
          <p:nvPr>
            <p:ph type="ftr" sz="quarter" idx="11"/>
          </p:nvPr>
        </p:nvSpPr>
        <p:spPr>
          <a:xfrm>
            <a:off x="2362200" y="6356350"/>
            <a:ext cx="4267200" cy="365125"/>
          </a:xfrm>
        </p:spPr>
        <p:txBody>
          <a:bodyPr/>
          <a:lstStyle/>
          <a:p>
            <a:r>
              <a:rPr lang="en-US" dirty="0" smtClean="0"/>
              <a:t>IHI Guide to Measuring Triple Aim White Paper</a:t>
            </a:r>
          </a:p>
          <a:p>
            <a:r>
              <a:rPr lang="en-US" dirty="0" smtClean="0"/>
              <a:t>www.ihi.org</a:t>
            </a:r>
            <a:endParaRPr lang="en-US" dirty="0"/>
          </a:p>
        </p:txBody>
      </p:sp>
    </p:spTree>
    <p:extLst>
      <p:ext uri="{BB962C8B-B14F-4D97-AF65-F5344CB8AC3E}">
        <p14:creationId xmlns:p14="http://schemas.microsoft.com/office/powerpoint/2010/main" val="191680346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effectLst>
                  <a:outerShdw blurRad="38100" dist="38100" dir="2700000" algn="tl">
                    <a:srgbClr val="000000">
                      <a:alpha val="43137"/>
                    </a:srgbClr>
                  </a:outerShdw>
                </a:effectLst>
              </a:rPr>
              <a:t>IHI Triple Aim </a:t>
            </a:r>
            <a:br>
              <a:rPr lang="en-US" b="1" dirty="0" smtClean="0">
                <a:effectLst>
                  <a:outerShdw blurRad="38100" dist="38100" dir="2700000" algn="tl">
                    <a:srgbClr val="000000">
                      <a:alpha val="43137"/>
                    </a:srgbClr>
                  </a:outerShdw>
                </a:effectLst>
              </a:rPr>
            </a:br>
            <a:r>
              <a:rPr lang="en-US" b="1" dirty="0" smtClean="0">
                <a:effectLst>
                  <a:outerShdw blurRad="38100" dist="38100" dir="2700000" algn="tl">
                    <a:srgbClr val="000000">
                      <a:alpha val="43137"/>
                    </a:srgbClr>
                  </a:outerShdw>
                </a:effectLst>
              </a:rPr>
              <a:t>Key Measurement Principles</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905000"/>
            <a:ext cx="8229600" cy="4525963"/>
          </a:xfrm>
        </p:spPr>
        <p:txBody>
          <a:bodyPr/>
          <a:lstStyle/>
          <a:p>
            <a:r>
              <a:rPr lang="en-US" b="1" dirty="0" smtClean="0">
                <a:solidFill>
                  <a:schemeClr val="accent2">
                    <a:lumMod val="20000"/>
                    <a:lumOff val="80000"/>
                  </a:schemeClr>
                </a:solidFill>
                <a:effectLst>
                  <a:outerShdw blurRad="38100" dist="38100" dir="2700000" algn="tl">
                    <a:srgbClr val="000000">
                      <a:alpha val="43137"/>
                    </a:srgbClr>
                  </a:outerShdw>
                </a:effectLst>
              </a:rPr>
              <a:t>Need a Defined Population</a:t>
            </a:r>
          </a:p>
          <a:p>
            <a:endParaRPr lang="en-US" b="1" dirty="0">
              <a:solidFill>
                <a:schemeClr val="accent2">
                  <a:lumMod val="20000"/>
                  <a:lumOff val="80000"/>
                </a:schemeClr>
              </a:solidFill>
              <a:effectLst>
                <a:outerShdw blurRad="38100" dist="38100" dir="2700000" algn="tl">
                  <a:srgbClr val="000000">
                    <a:alpha val="43137"/>
                  </a:srgbClr>
                </a:outerShdw>
              </a:effectLst>
            </a:endParaRPr>
          </a:p>
          <a:p>
            <a:r>
              <a:rPr lang="en-US" b="1" dirty="0" smtClean="0">
                <a:solidFill>
                  <a:schemeClr val="accent2">
                    <a:lumMod val="20000"/>
                    <a:lumOff val="80000"/>
                  </a:schemeClr>
                </a:solidFill>
                <a:effectLst>
                  <a:outerShdw blurRad="38100" dist="38100" dir="2700000" algn="tl">
                    <a:srgbClr val="000000">
                      <a:alpha val="43137"/>
                    </a:srgbClr>
                  </a:outerShdw>
                </a:effectLst>
              </a:rPr>
              <a:t>Need to Track Data Over Time</a:t>
            </a:r>
          </a:p>
          <a:p>
            <a:endParaRPr lang="en-US" b="1" dirty="0">
              <a:solidFill>
                <a:schemeClr val="accent2">
                  <a:lumMod val="20000"/>
                  <a:lumOff val="80000"/>
                </a:schemeClr>
              </a:solidFill>
              <a:effectLst>
                <a:outerShdw blurRad="38100" dist="38100" dir="2700000" algn="tl">
                  <a:srgbClr val="000000">
                    <a:alpha val="43137"/>
                  </a:srgbClr>
                </a:outerShdw>
              </a:effectLst>
            </a:endParaRPr>
          </a:p>
          <a:p>
            <a:r>
              <a:rPr lang="en-US" b="1" dirty="0" smtClean="0">
                <a:solidFill>
                  <a:schemeClr val="accent2">
                    <a:lumMod val="20000"/>
                    <a:lumOff val="80000"/>
                  </a:schemeClr>
                </a:solidFill>
                <a:effectLst>
                  <a:outerShdw blurRad="38100" dist="38100" dir="2700000" algn="tl">
                    <a:srgbClr val="000000">
                      <a:alpha val="43137"/>
                    </a:srgbClr>
                  </a:outerShdw>
                </a:effectLst>
              </a:rPr>
              <a:t>Must Distinguish Between Outcome and Process Measures</a:t>
            </a:r>
          </a:p>
        </p:txBody>
      </p:sp>
      <p:sp>
        <p:nvSpPr>
          <p:cNvPr id="5" name="Slide Number Placeholder 4"/>
          <p:cNvSpPr>
            <a:spLocks noGrp="1"/>
          </p:cNvSpPr>
          <p:nvPr>
            <p:ph type="sldNum" sz="quarter" idx="12"/>
          </p:nvPr>
        </p:nvSpPr>
        <p:spPr/>
        <p:txBody>
          <a:bodyPr/>
          <a:lstStyle/>
          <a:p>
            <a:fld id="{021D2238-6374-4BD6-BD70-9EDDBBC537B0}" type="slidenum">
              <a:rPr lang="en-US" smtClean="0"/>
              <a:pPr/>
              <a:t>14</a:t>
            </a:fld>
            <a:endParaRPr lang="en-US" dirty="0"/>
          </a:p>
        </p:txBody>
      </p:sp>
      <p:sp>
        <p:nvSpPr>
          <p:cNvPr id="7" name="Footer Placeholder 6"/>
          <p:cNvSpPr>
            <a:spLocks noGrp="1"/>
          </p:cNvSpPr>
          <p:nvPr>
            <p:ph type="ftr" sz="quarter" idx="11"/>
          </p:nvPr>
        </p:nvSpPr>
        <p:spPr>
          <a:xfrm>
            <a:off x="2362200" y="6356350"/>
            <a:ext cx="4267200" cy="365125"/>
          </a:xfrm>
        </p:spPr>
        <p:txBody>
          <a:bodyPr/>
          <a:lstStyle/>
          <a:p>
            <a:r>
              <a:rPr lang="en-US" dirty="0" smtClean="0"/>
              <a:t>IHI Guide to Measuring Triple Aim White Paper</a:t>
            </a:r>
          </a:p>
          <a:p>
            <a:r>
              <a:rPr lang="en-US" dirty="0" smtClean="0"/>
              <a:t>www.ihi.org</a:t>
            </a:r>
            <a:endParaRPr lang="en-US" dirty="0"/>
          </a:p>
        </p:txBody>
      </p:sp>
    </p:spTree>
    <p:extLst>
      <p:ext uri="{BB962C8B-B14F-4D97-AF65-F5344CB8AC3E}">
        <p14:creationId xmlns:p14="http://schemas.microsoft.com/office/powerpoint/2010/main" val="177379206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effectLst>
                  <a:outerShdw blurRad="38100" dist="38100" dir="2700000" algn="tl">
                    <a:srgbClr val="000000">
                      <a:alpha val="43137"/>
                    </a:srgbClr>
                  </a:outerShdw>
                </a:effectLst>
              </a:rPr>
              <a:t>IHI Triple Aim </a:t>
            </a:r>
            <a:br>
              <a:rPr lang="en-US" b="1" dirty="0" smtClean="0">
                <a:effectLst>
                  <a:outerShdw blurRad="38100" dist="38100" dir="2700000" algn="tl">
                    <a:srgbClr val="000000">
                      <a:alpha val="43137"/>
                    </a:srgbClr>
                  </a:outerShdw>
                </a:effectLst>
              </a:rPr>
            </a:br>
            <a:r>
              <a:rPr lang="en-US" b="1" dirty="0" smtClean="0">
                <a:effectLst>
                  <a:outerShdw blurRad="38100" dist="38100" dir="2700000" algn="tl">
                    <a:srgbClr val="000000">
                      <a:alpha val="43137"/>
                    </a:srgbClr>
                  </a:outerShdw>
                </a:effectLst>
              </a:rPr>
              <a:t>Key Measurement Principles</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2057400"/>
            <a:ext cx="8229600" cy="4525963"/>
          </a:xfrm>
        </p:spPr>
        <p:txBody>
          <a:bodyPr/>
          <a:lstStyle/>
          <a:p>
            <a:r>
              <a:rPr lang="en-US" b="1" dirty="0" smtClean="0">
                <a:solidFill>
                  <a:schemeClr val="accent2">
                    <a:lumMod val="20000"/>
                    <a:lumOff val="80000"/>
                  </a:schemeClr>
                </a:solidFill>
                <a:effectLst>
                  <a:outerShdw blurRad="38100" dist="38100" dir="2700000" algn="tl">
                    <a:srgbClr val="000000">
                      <a:alpha val="43137"/>
                    </a:srgbClr>
                  </a:outerShdw>
                </a:effectLst>
              </a:rPr>
              <a:t>Must Distinguish Between Population and Project Measures</a:t>
            </a:r>
          </a:p>
          <a:p>
            <a:endParaRPr lang="en-US" b="1" dirty="0" smtClean="0">
              <a:solidFill>
                <a:schemeClr val="accent2">
                  <a:lumMod val="20000"/>
                  <a:lumOff val="80000"/>
                </a:schemeClr>
              </a:solidFill>
              <a:effectLst>
                <a:outerShdw blurRad="38100" dist="38100" dir="2700000" algn="tl">
                  <a:srgbClr val="000000">
                    <a:alpha val="43137"/>
                  </a:srgbClr>
                </a:outerShdw>
              </a:effectLst>
            </a:endParaRPr>
          </a:p>
          <a:p>
            <a:r>
              <a:rPr lang="en-US" b="1" dirty="0" smtClean="0">
                <a:solidFill>
                  <a:schemeClr val="accent2">
                    <a:lumMod val="20000"/>
                    <a:lumOff val="80000"/>
                  </a:schemeClr>
                </a:solidFill>
                <a:effectLst>
                  <a:outerShdw blurRad="38100" dist="38100" dir="2700000" algn="tl">
                    <a:srgbClr val="000000">
                      <a:alpha val="43137"/>
                    </a:srgbClr>
                  </a:outerShdw>
                </a:effectLst>
              </a:rPr>
              <a:t>Need to Identify Benchmark or Comparison Data to Measure Progress Against</a:t>
            </a:r>
            <a:endParaRPr lang="en-US" b="1" dirty="0">
              <a:solidFill>
                <a:schemeClr val="accent2">
                  <a:lumMod val="20000"/>
                  <a:lumOff val="80000"/>
                </a:schemeClr>
              </a:solidFill>
              <a:effectLst>
                <a:outerShdw blurRad="38100" dist="38100" dir="2700000" algn="tl">
                  <a:srgbClr val="000000">
                    <a:alpha val="43137"/>
                  </a:srgbClr>
                </a:outerShdw>
              </a:effectLst>
            </a:endParaRPr>
          </a:p>
        </p:txBody>
      </p:sp>
      <p:sp>
        <p:nvSpPr>
          <p:cNvPr id="5" name="Slide Number Placeholder 4"/>
          <p:cNvSpPr>
            <a:spLocks noGrp="1"/>
          </p:cNvSpPr>
          <p:nvPr>
            <p:ph type="sldNum" sz="quarter" idx="12"/>
          </p:nvPr>
        </p:nvSpPr>
        <p:spPr/>
        <p:txBody>
          <a:bodyPr/>
          <a:lstStyle/>
          <a:p>
            <a:fld id="{021D2238-6374-4BD6-BD70-9EDDBBC537B0}" type="slidenum">
              <a:rPr lang="en-US" smtClean="0"/>
              <a:pPr/>
              <a:t>15</a:t>
            </a:fld>
            <a:endParaRPr lang="en-US"/>
          </a:p>
        </p:txBody>
      </p:sp>
      <p:sp>
        <p:nvSpPr>
          <p:cNvPr id="7" name="Footer Placeholder 6"/>
          <p:cNvSpPr>
            <a:spLocks noGrp="1"/>
          </p:cNvSpPr>
          <p:nvPr>
            <p:ph type="ftr" sz="quarter" idx="11"/>
          </p:nvPr>
        </p:nvSpPr>
        <p:spPr>
          <a:xfrm>
            <a:off x="2362200" y="6356350"/>
            <a:ext cx="4267200" cy="365125"/>
          </a:xfrm>
        </p:spPr>
        <p:txBody>
          <a:bodyPr/>
          <a:lstStyle/>
          <a:p>
            <a:r>
              <a:rPr lang="en-US" dirty="0" smtClean="0"/>
              <a:t>IHI Guide to Measuring Triple Aim White Paper</a:t>
            </a:r>
          </a:p>
          <a:p>
            <a:r>
              <a:rPr lang="en-US" dirty="0" smtClean="0"/>
              <a:t>www.ihi.org</a:t>
            </a:r>
            <a:endParaRPr lang="en-US" dirty="0"/>
          </a:p>
        </p:txBody>
      </p:sp>
    </p:spTree>
    <p:extLst>
      <p:ext uri="{BB962C8B-B14F-4D97-AF65-F5344CB8AC3E}">
        <p14:creationId xmlns:p14="http://schemas.microsoft.com/office/powerpoint/2010/main" val="376097596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effectLst>
                  <a:outerShdw blurRad="38100" dist="38100" dir="2700000" algn="tl">
                    <a:srgbClr val="000000">
                      <a:alpha val="43137"/>
                    </a:srgbClr>
                  </a:outerShdw>
                </a:effectLst>
              </a:rPr>
              <a:t>IHI Triple Aim </a:t>
            </a:r>
            <a:br>
              <a:rPr lang="en-US" b="1" dirty="0" smtClean="0">
                <a:effectLst>
                  <a:outerShdw blurRad="38100" dist="38100" dir="2700000" algn="tl">
                    <a:srgbClr val="000000">
                      <a:alpha val="43137"/>
                    </a:srgbClr>
                  </a:outerShdw>
                </a:effectLst>
              </a:rPr>
            </a:br>
            <a:r>
              <a:rPr lang="en-US" b="1" dirty="0" smtClean="0">
                <a:solidFill>
                  <a:schemeClr val="accent4">
                    <a:lumMod val="40000"/>
                    <a:lumOff val="60000"/>
                  </a:schemeClr>
                </a:solidFill>
                <a:effectLst>
                  <a:outerShdw blurRad="38100" dist="38100" dir="2700000" algn="tl">
                    <a:srgbClr val="000000">
                      <a:alpha val="43137"/>
                    </a:srgbClr>
                  </a:outerShdw>
                </a:effectLst>
              </a:rPr>
              <a:t>Population Health Outcome Measures</a:t>
            </a:r>
            <a:endParaRPr lang="en-US" b="1" dirty="0">
              <a:solidFill>
                <a:schemeClr val="accent4">
                  <a:lumMod val="40000"/>
                  <a:lumOff val="60000"/>
                </a:schemeClr>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2057400"/>
            <a:ext cx="8229600" cy="4525963"/>
          </a:xfrm>
        </p:spPr>
        <p:txBody>
          <a:bodyPr>
            <a:normAutofit/>
          </a:bodyPr>
          <a:lstStyle/>
          <a:p>
            <a:r>
              <a:rPr lang="en-US" sz="3600" b="1" dirty="0" smtClean="0">
                <a:solidFill>
                  <a:schemeClr val="accent2">
                    <a:lumMod val="20000"/>
                    <a:lumOff val="80000"/>
                  </a:schemeClr>
                </a:solidFill>
                <a:effectLst>
                  <a:outerShdw blurRad="38100" dist="38100" dir="2700000" algn="tl">
                    <a:srgbClr val="000000">
                      <a:alpha val="43137"/>
                    </a:srgbClr>
                  </a:outerShdw>
                </a:effectLst>
              </a:rPr>
              <a:t>Life Expectancy</a:t>
            </a:r>
          </a:p>
          <a:p>
            <a:endParaRPr lang="en-US" sz="3600" b="1" dirty="0" smtClean="0">
              <a:solidFill>
                <a:schemeClr val="accent2">
                  <a:lumMod val="20000"/>
                  <a:lumOff val="80000"/>
                </a:schemeClr>
              </a:solidFill>
              <a:effectLst>
                <a:outerShdw blurRad="38100" dist="38100" dir="2700000" algn="tl">
                  <a:srgbClr val="000000">
                    <a:alpha val="43137"/>
                  </a:srgbClr>
                </a:outerShdw>
              </a:effectLst>
            </a:endParaRPr>
          </a:p>
          <a:p>
            <a:r>
              <a:rPr lang="en-US" sz="3600" b="1" dirty="0" smtClean="0">
                <a:solidFill>
                  <a:schemeClr val="accent2">
                    <a:lumMod val="20000"/>
                    <a:lumOff val="80000"/>
                  </a:schemeClr>
                </a:solidFill>
                <a:effectLst>
                  <a:outerShdw blurRad="38100" dist="38100" dir="2700000" algn="tl">
                    <a:srgbClr val="000000">
                      <a:alpha val="43137"/>
                    </a:srgbClr>
                  </a:outerShdw>
                </a:effectLst>
              </a:rPr>
              <a:t>Years of Potential Life Lost</a:t>
            </a:r>
          </a:p>
          <a:p>
            <a:endParaRPr lang="en-US" sz="3600" b="1" dirty="0" smtClean="0">
              <a:solidFill>
                <a:schemeClr val="accent2">
                  <a:lumMod val="20000"/>
                  <a:lumOff val="80000"/>
                </a:schemeClr>
              </a:solidFill>
              <a:effectLst>
                <a:outerShdw blurRad="38100" dist="38100" dir="2700000" algn="tl">
                  <a:srgbClr val="000000">
                    <a:alpha val="43137"/>
                  </a:srgbClr>
                </a:outerShdw>
              </a:effectLst>
            </a:endParaRPr>
          </a:p>
          <a:p>
            <a:r>
              <a:rPr lang="en-US" sz="3600" b="1" dirty="0" smtClean="0">
                <a:solidFill>
                  <a:schemeClr val="accent2">
                    <a:lumMod val="20000"/>
                    <a:lumOff val="80000"/>
                  </a:schemeClr>
                </a:solidFill>
                <a:effectLst>
                  <a:outerShdw blurRad="38100" dist="38100" dir="2700000" algn="tl">
                    <a:srgbClr val="000000">
                      <a:alpha val="43137"/>
                    </a:srgbClr>
                  </a:outerShdw>
                </a:effectLst>
              </a:rPr>
              <a:t>Health and Functional Status</a:t>
            </a:r>
          </a:p>
        </p:txBody>
      </p:sp>
      <p:sp>
        <p:nvSpPr>
          <p:cNvPr id="5" name="Slide Number Placeholder 4"/>
          <p:cNvSpPr>
            <a:spLocks noGrp="1"/>
          </p:cNvSpPr>
          <p:nvPr>
            <p:ph type="sldNum" sz="quarter" idx="12"/>
          </p:nvPr>
        </p:nvSpPr>
        <p:spPr/>
        <p:txBody>
          <a:bodyPr/>
          <a:lstStyle/>
          <a:p>
            <a:fld id="{021D2238-6374-4BD6-BD70-9EDDBBC537B0}" type="slidenum">
              <a:rPr lang="en-US" smtClean="0"/>
              <a:pPr/>
              <a:t>16</a:t>
            </a:fld>
            <a:endParaRPr lang="en-US" dirty="0"/>
          </a:p>
        </p:txBody>
      </p:sp>
      <p:sp>
        <p:nvSpPr>
          <p:cNvPr id="7" name="Footer Placeholder 6"/>
          <p:cNvSpPr>
            <a:spLocks noGrp="1"/>
          </p:cNvSpPr>
          <p:nvPr>
            <p:ph type="ftr" sz="quarter" idx="11"/>
          </p:nvPr>
        </p:nvSpPr>
        <p:spPr>
          <a:xfrm>
            <a:off x="2362200" y="6356350"/>
            <a:ext cx="4267200" cy="365125"/>
          </a:xfrm>
        </p:spPr>
        <p:txBody>
          <a:bodyPr/>
          <a:lstStyle/>
          <a:p>
            <a:r>
              <a:rPr lang="en-US" dirty="0" smtClean="0"/>
              <a:t>IHI Guide to Measuring Triple Aim White Paper</a:t>
            </a:r>
          </a:p>
          <a:p>
            <a:r>
              <a:rPr lang="en-US" dirty="0" smtClean="0"/>
              <a:t>www.ihi.org</a:t>
            </a:r>
            <a:endParaRPr lang="en-US" dirty="0"/>
          </a:p>
        </p:txBody>
      </p:sp>
    </p:spTree>
    <p:extLst>
      <p:ext uri="{BB962C8B-B14F-4D97-AF65-F5344CB8AC3E}">
        <p14:creationId xmlns:p14="http://schemas.microsoft.com/office/powerpoint/2010/main" val="325567930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effectLst>
                  <a:outerShdw blurRad="38100" dist="38100" dir="2700000" algn="tl">
                    <a:srgbClr val="000000">
                      <a:alpha val="43137"/>
                    </a:srgbClr>
                  </a:outerShdw>
                </a:effectLst>
              </a:rPr>
              <a:t>IHI Triple Aim </a:t>
            </a:r>
            <a:br>
              <a:rPr lang="en-US" b="1" dirty="0" smtClean="0">
                <a:effectLst>
                  <a:outerShdw blurRad="38100" dist="38100" dir="2700000" algn="tl">
                    <a:srgbClr val="000000">
                      <a:alpha val="43137"/>
                    </a:srgbClr>
                  </a:outerShdw>
                </a:effectLst>
              </a:rPr>
            </a:br>
            <a:r>
              <a:rPr lang="en-US" b="1" dirty="0" smtClean="0">
                <a:solidFill>
                  <a:schemeClr val="accent4">
                    <a:lumMod val="40000"/>
                    <a:lumOff val="60000"/>
                  </a:schemeClr>
                </a:solidFill>
                <a:effectLst>
                  <a:outerShdw blurRad="38100" dist="38100" dir="2700000" algn="tl">
                    <a:srgbClr val="000000">
                      <a:alpha val="43137"/>
                    </a:srgbClr>
                  </a:outerShdw>
                </a:effectLst>
              </a:rPr>
              <a:t>Population Health Outcome Measures</a:t>
            </a:r>
            <a:endParaRPr lang="en-US" b="1" dirty="0">
              <a:solidFill>
                <a:schemeClr val="accent4">
                  <a:lumMod val="40000"/>
                  <a:lumOff val="60000"/>
                </a:schemeClr>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828800"/>
            <a:ext cx="8229600" cy="4525963"/>
          </a:xfrm>
        </p:spPr>
        <p:txBody>
          <a:bodyPr/>
          <a:lstStyle/>
          <a:p>
            <a:r>
              <a:rPr lang="en-US" b="1" dirty="0" smtClean="0">
                <a:solidFill>
                  <a:schemeClr val="accent2">
                    <a:lumMod val="20000"/>
                    <a:lumOff val="80000"/>
                  </a:schemeClr>
                </a:solidFill>
                <a:effectLst>
                  <a:outerShdw blurRad="38100" dist="38100" dir="2700000" algn="tl">
                    <a:srgbClr val="000000">
                      <a:alpha val="43137"/>
                    </a:srgbClr>
                  </a:outerShdw>
                </a:effectLst>
              </a:rPr>
              <a:t>Healthy Life Expectancy</a:t>
            </a:r>
          </a:p>
          <a:p>
            <a:endParaRPr lang="en-US" b="1" dirty="0" smtClean="0">
              <a:solidFill>
                <a:schemeClr val="accent2">
                  <a:lumMod val="20000"/>
                  <a:lumOff val="80000"/>
                </a:schemeClr>
              </a:solidFill>
              <a:effectLst>
                <a:outerShdw blurRad="38100" dist="38100" dir="2700000" algn="tl">
                  <a:srgbClr val="000000">
                    <a:alpha val="43137"/>
                  </a:srgbClr>
                </a:outerShdw>
              </a:effectLst>
            </a:endParaRPr>
          </a:p>
          <a:p>
            <a:r>
              <a:rPr lang="en-US" b="1" dirty="0" smtClean="0">
                <a:solidFill>
                  <a:schemeClr val="accent2">
                    <a:lumMod val="20000"/>
                    <a:lumOff val="80000"/>
                  </a:schemeClr>
                </a:solidFill>
                <a:effectLst>
                  <a:outerShdw blurRad="38100" dist="38100" dir="2700000" algn="tl">
                    <a:srgbClr val="000000">
                      <a:alpha val="43137"/>
                    </a:srgbClr>
                  </a:outerShdw>
                </a:effectLst>
              </a:rPr>
              <a:t>Disease Burden</a:t>
            </a:r>
          </a:p>
          <a:p>
            <a:endParaRPr lang="en-US" b="1" dirty="0" smtClean="0">
              <a:solidFill>
                <a:schemeClr val="accent2">
                  <a:lumMod val="20000"/>
                  <a:lumOff val="80000"/>
                </a:schemeClr>
              </a:solidFill>
              <a:effectLst>
                <a:outerShdw blurRad="38100" dist="38100" dir="2700000" algn="tl">
                  <a:srgbClr val="000000">
                    <a:alpha val="43137"/>
                  </a:srgbClr>
                </a:outerShdw>
              </a:effectLst>
            </a:endParaRPr>
          </a:p>
          <a:p>
            <a:r>
              <a:rPr lang="en-US" b="1" dirty="0" smtClean="0">
                <a:solidFill>
                  <a:schemeClr val="accent2">
                    <a:lumMod val="20000"/>
                    <a:lumOff val="80000"/>
                  </a:schemeClr>
                </a:solidFill>
                <a:effectLst>
                  <a:outerShdw blurRad="38100" dist="38100" dir="2700000" algn="tl">
                    <a:srgbClr val="000000">
                      <a:alpha val="43137"/>
                    </a:srgbClr>
                  </a:outerShdw>
                </a:effectLst>
              </a:rPr>
              <a:t>Behavioral Factors (Smoking, Exercise, Diet)</a:t>
            </a:r>
          </a:p>
          <a:p>
            <a:endParaRPr lang="en-US" b="1" dirty="0" smtClean="0">
              <a:solidFill>
                <a:schemeClr val="accent2">
                  <a:lumMod val="20000"/>
                  <a:lumOff val="80000"/>
                </a:schemeClr>
              </a:solidFill>
              <a:effectLst>
                <a:outerShdw blurRad="38100" dist="38100" dir="2700000" algn="tl">
                  <a:srgbClr val="000000">
                    <a:alpha val="43137"/>
                  </a:srgbClr>
                </a:outerShdw>
              </a:effectLst>
            </a:endParaRPr>
          </a:p>
          <a:p>
            <a:r>
              <a:rPr lang="en-US" b="1" dirty="0" smtClean="0">
                <a:solidFill>
                  <a:schemeClr val="accent2">
                    <a:lumMod val="20000"/>
                    <a:lumOff val="80000"/>
                  </a:schemeClr>
                </a:solidFill>
                <a:effectLst>
                  <a:outerShdw blurRad="38100" dist="38100" dir="2700000" algn="tl">
                    <a:srgbClr val="000000">
                      <a:alpha val="43137"/>
                    </a:srgbClr>
                  </a:outerShdw>
                </a:effectLst>
              </a:rPr>
              <a:t>Physiological Factors (BP, BMI, </a:t>
            </a:r>
            <a:r>
              <a:rPr lang="en-US" b="1" dirty="0" err="1" smtClean="0">
                <a:solidFill>
                  <a:schemeClr val="accent2">
                    <a:lumMod val="20000"/>
                    <a:lumOff val="80000"/>
                  </a:schemeClr>
                </a:solidFill>
                <a:effectLst>
                  <a:outerShdw blurRad="38100" dist="38100" dir="2700000" algn="tl">
                    <a:srgbClr val="000000">
                      <a:alpha val="43137"/>
                    </a:srgbClr>
                  </a:outerShdw>
                </a:effectLst>
              </a:rPr>
              <a:t>Chol</a:t>
            </a:r>
            <a:r>
              <a:rPr lang="en-US" b="1" dirty="0" smtClean="0">
                <a:solidFill>
                  <a:schemeClr val="accent2">
                    <a:lumMod val="20000"/>
                    <a:lumOff val="80000"/>
                  </a:schemeClr>
                </a:solidFill>
                <a:effectLst>
                  <a:outerShdw blurRad="38100" dist="38100" dir="2700000" algn="tl">
                    <a:srgbClr val="000000">
                      <a:alpha val="43137"/>
                    </a:srgbClr>
                  </a:outerShdw>
                </a:effectLst>
              </a:rPr>
              <a:t>, Glucose)</a:t>
            </a:r>
          </a:p>
        </p:txBody>
      </p:sp>
      <p:sp>
        <p:nvSpPr>
          <p:cNvPr id="5" name="Slide Number Placeholder 4"/>
          <p:cNvSpPr>
            <a:spLocks noGrp="1"/>
          </p:cNvSpPr>
          <p:nvPr>
            <p:ph type="sldNum" sz="quarter" idx="12"/>
          </p:nvPr>
        </p:nvSpPr>
        <p:spPr/>
        <p:txBody>
          <a:bodyPr/>
          <a:lstStyle/>
          <a:p>
            <a:fld id="{021D2238-6374-4BD6-BD70-9EDDBBC537B0}" type="slidenum">
              <a:rPr lang="en-US" smtClean="0"/>
              <a:pPr/>
              <a:t>17</a:t>
            </a:fld>
            <a:endParaRPr lang="en-US"/>
          </a:p>
        </p:txBody>
      </p:sp>
      <p:sp>
        <p:nvSpPr>
          <p:cNvPr id="7" name="Footer Placeholder 6"/>
          <p:cNvSpPr>
            <a:spLocks noGrp="1"/>
          </p:cNvSpPr>
          <p:nvPr>
            <p:ph type="ftr" sz="quarter" idx="11"/>
          </p:nvPr>
        </p:nvSpPr>
        <p:spPr>
          <a:xfrm>
            <a:off x="2362200" y="6356350"/>
            <a:ext cx="4267200" cy="365125"/>
          </a:xfrm>
        </p:spPr>
        <p:txBody>
          <a:bodyPr/>
          <a:lstStyle/>
          <a:p>
            <a:r>
              <a:rPr lang="en-US" dirty="0" smtClean="0"/>
              <a:t>IHI Guide to Measuring Triple Aim White Paper</a:t>
            </a:r>
          </a:p>
          <a:p>
            <a:r>
              <a:rPr lang="en-US" dirty="0" smtClean="0"/>
              <a:t>www.ihi.org</a:t>
            </a:r>
            <a:endParaRPr lang="en-US" dirty="0"/>
          </a:p>
        </p:txBody>
      </p:sp>
    </p:spTree>
    <p:extLst>
      <p:ext uri="{BB962C8B-B14F-4D97-AF65-F5344CB8AC3E}">
        <p14:creationId xmlns:p14="http://schemas.microsoft.com/office/powerpoint/2010/main" val="64602719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effectLst>
                  <a:outerShdw blurRad="38100" dist="38100" dir="2700000" algn="tl">
                    <a:srgbClr val="000000">
                      <a:alpha val="43137"/>
                    </a:srgbClr>
                  </a:outerShdw>
                </a:effectLst>
              </a:rPr>
              <a:t>IHI Triple Aim </a:t>
            </a:r>
            <a:br>
              <a:rPr lang="en-US" b="1" dirty="0" smtClean="0">
                <a:effectLst>
                  <a:outerShdw blurRad="38100" dist="38100" dir="2700000" algn="tl">
                    <a:srgbClr val="000000">
                      <a:alpha val="43137"/>
                    </a:srgbClr>
                  </a:outerShdw>
                </a:effectLst>
              </a:rPr>
            </a:br>
            <a:r>
              <a:rPr lang="en-US" sz="4000" b="1" dirty="0" smtClean="0">
                <a:solidFill>
                  <a:schemeClr val="accent4">
                    <a:lumMod val="40000"/>
                    <a:lumOff val="60000"/>
                  </a:schemeClr>
                </a:solidFill>
                <a:effectLst>
                  <a:outerShdw blurRad="38100" dist="38100" dir="2700000" algn="tl">
                    <a:srgbClr val="000000">
                      <a:alpha val="43137"/>
                    </a:srgbClr>
                  </a:outerShdw>
                </a:effectLst>
              </a:rPr>
              <a:t>Experience of Care Outcome Measures</a:t>
            </a:r>
            <a:endParaRPr lang="en-US" sz="4000" b="1" dirty="0">
              <a:solidFill>
                <a:schemeClr val="accent4">
                  <a:lumMod val="40000"/>
                  <a:lumOff val="60000"/>
                </a:schemeClr>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2057400"/>
            <a:ext cx="8229600" cy="4525963"/>
          </a:xfrm>
        </p:spPr>
        <p:txBody>
          <a:bodyPr/>
          <a:lstStyle/>
          <a:p>
            <a:r>
              <a:rPr lang="en-US" b="1" dirty="0" smtClean="0">
                <a:solidFill>
                  <a:schemeClr val="accent2">
                    <a:lumMod val="20000"/>
                    <a:lumOff val="80000"/>
                  </a:schemeClr>
                </a:solidFill>
                <a:effectLst>
                  <a:outerShdw blurRad="38100" dist="38100" dir="2700000" algn="tl">
                    <a:srgbClr val="000000">
                      <a:alpha val="43137"/>
                    </a:srgbClr>
                  </a:outerShdw>
                </a:effectLst>
              </a:rPr>
              <a:t>Patient Surveys</a:t>
            </a:r>
          </a:p>
          <a:p>
            <a:pPr lvl="1"/>
            <a:r>
              <a:rPr lang="en-US" b="1" dirty="0" smtClean="0">
                <a:solidFill>
                  <a:schemeClr val="accent2">
                    <a:lumMod val="20000"/>
                    <a:lumOff val="80000"/>
                  </a:schemeClr>
                </a:solidFill>
                <a:effectLst>
                  <a:outerShdw blurRad="38100" dist="38100" dir="2700000" algn="tl">
                    <a:srgbClr val="000000">
                      <a:alpha val="43137"/>
                    </a:srgbClr>
                  </a:outerShdw>
                </a:effectLst>
              </a:rPr>
              <a:t>Consumer Assessment of Healthcare Providers and Systems (CAHPS)</a:t>
            </a:r>
          </a:p>
          <a:p>
            <a:pPr lvl="1"/>
            <a:endParaRPr lang="en-US" b="1" dirty="0" smtClean="0">
              <a:solidFill>
                <a:schemeClr val="accent2">
                  <a:lumMod val="20000"/>
                  <a:lumOff val="80000"/>
                </a:schemeClr>
              </a:solidFill>
              <a:effectLst>
                <a:outerShdw blurRad="38100" dist="38100" dir="2700000" algn="tl">
                  <a:srgbClr val="000000">
                    <a:alpha val="43137"/>
                  </a:srgbClr>
                </a:outerShdw>
              </a:effectLst>
            </a:endParaRPr>
          </a:p>
          <a:p>
            <a:pPr lvl="1"/>
            <a:r>
              <a:rPr lang="en-US" b="1" dirty="0" smtClean="0">
                <a:solidFill>
                  <a:schemeClr val="accent2">
                    <a:lumMod val="20000"/>
                    <a:lumOff val="80000"/>
                  </a:schemeClr>
                </a:solidFill>
                <a:effectLst>
                  <a:outerShdw blurRad="38100" dist="38100" dir="2700000" algn="tl">
                    <a:srgbClr val="000000">
                      <a:alpha val="43137"/>
                    </a:srgbClr>
                  </a:outerShdw>
                </a:effectLst>
              </a:rPr>
              <a:t>How’s Your Health Surveys</a:t>
            </a:r>
          </a:p>
          <a:p>
            <a:pPr lvl="1"/>
            <a:endParaRPr lang="en-US" b="1" dirty="0" smtClean="0">
              <a:solidFill>
                <a:schemeClr val="accent2">
                  <a:lumMod val="20000"/>
                  <a:lumOff val="80000"/>
                </a:schemeClr>
              </a:solidFill>
              <a:effectLst>
                <a:outerShdw blurRad="38100" dist="38100" dir="2700000" algn="tl">
                  <a:srgbClr val="000000">
                    <a:alpha val="43137"/>
                  </a:srgbClr>
                </a:outerShdw>
              </a:effectLst>
            </a:endParaRPr>
          </a:p>
          <a:p>
            <a:pPr lvl="1"/>
            <a:r>
              <a:rPr lang="en-US" b="1" dirty="0" smtClean="0">
                <a:solidFill>
                  <a:schemeClr val="accent2">
                    <a:lumMod val="20000"/>
                    <a:lumOff val="80000"/>
                  </a:schemeClr>
                </a:solidFill>
                <a:effectLst>
                  <a:outerShdw blurRad="38100" dist="38100" dir="2700000" algn="tl">
                    <a:srgbClr val="000000">
                      <a:alpha val="43137"/>
                    </a:srgbClr>
                  </a:outerShdw>
                </a:effectLst>
              </a:rPr>
              <a:t>Likelihood to Recommend Surveys</a:t>
            </a:r>
          </a:p>
        </p:txBody>
      </p:sp>
      <p:sp>
        <p:nvSpPr>
          <p:cNvPr id="5" name="Slide Number Placeholder 4"/>
          <p:cNvSpPr>
            <a:spLocks noGrp="1"/>
          </p:cNvSpPr>
          <p:nvPr>
            <p:ph type="sldNum" sz="quarter" idx="12"/>
          </p:nvPr>
        </p:nvSpPr>
        <p:spPr/>
        <p:txBody>
          <a:bodyPr/>
          <a:lstStyle/>
          <a:p>
            <a:fld id="{021D2238-6374-4BD6-BD70-9EDDBBC537B0}" type="slidenum">
              <a:rPr lang="en-US" smtClean="0"/>
              <a:pPr/>
              <a:t>18</a:t>
            </a:fld>
            <a:endParaRPr lang="en-US"/>
          </a:p>
        </p:txBody>
      </p:sp>
      <p:sp>
        <p:nvSpPr>
          <p:cNvPr id="7" name="Footer Placeholder 6"/>
          <p:cNvSpPr>
            <a:spLocks noGrp="1"/>
          </p:cNvSpPr>
          <p:nvPr>
            <p:ph type="ftr" sz="quarter" idx="11"/>
          </p:nvPr>
        </p:nvSpPr>
        <p:spPr>
          <a:xfrm>
            <a:off x="2362200" y="6356350"/>
            <a:ext cx="4267200" cy="365125"/>
          </a:xfrm>
        </p:spPr>
        <p:txBody>
          <a:bodyPr/>
          <a:lstStyle/>
          <a:p>
            <a:r>
              <a:rPr lang="en-US" dirty="0" smtClean="0"/>
              <a:t>IHI Guide to Measuring Triple Aim White Paper</a:t>
            </a:r>
          </a:p>
          <a:p>
            <a:r>
              <a:rPr lang="en-US" dirty="0" smtClean="0"/>
              <a:t>www.ihi.org</a:t>
            </a:r>
            <a:endParaRPr lang="en-US" dirty="0"/>
          </a:p>
        </p:txBody>
      </p:sp>
    </p:spTree>
    <p:extLst>
      <p:ext uri="{BB962C8B-B14F-4D97-AF65-F5344CB8AC3E}">
        <p14:creationId xmlns:p14="http://schemas.microsoft.com/office/powerpoint/2010/main" val="132390886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effectLst>
                  <a:outerShdw blurRad="38100" dist="38100" dir="2700000" algn="tl">
                    <a:srgbClr val="000000">
                      <a:alpha val="43137"/>
                    </a:srgbClr>
                  </a:outerShdw>
                </a:effectLst>
              </a:rPr>
              <a:t>IHI Triple Aim </a:t>
            </a:r>
            <a:br>
              <a:rPr lang="en-US" b="1" dirty="0" smtClean="0">
                <a:effectLst>
                  <a:outerShdw blurRad="38100" dist="38100" dir="2700000" algn="tl">
                    <a:srgbClr val="000000">
                      <a:alpha val="43137"/>
                    </a:srgbClr>
                  </a:outerShdw>
                </a:effectLst>
              </a:rPr>
            </a:br>
            <a:r>
              <a:rPr lang="en-US" b="1" dirty="0" smtClean="0">
                <a:solidFill>
                  <a:schemeClr val="accent4">
                    <a:lumMod val="40000"/>
                    <a:lumOff val="60000"/>
                  </a:schemeClr>
                </a:solidFill>
                <a:effectLst>
                  <a:outerShdw blurRad="38100" dist="38100" dir="2700000" algn="tl">
                    <a:srgbClr val="000000">
                      <a:alpha val="43137"/>
                    </a:srgbClr>
                  </a:outerShdw>
                </a:effectLst>
              </a:rPr>
              <a:t>Per Capita Cost Measures</a:t>
            </a:r>
            <a:endParaRPr lang="en-US" b="1" dirty="0">
              <a:solidFill>
                <a:schemeClr val="accent4">
                  <a:lumMod val="40000"/>
                  <a:lumOff val="60000"/>
                </a:schemeClr>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2057400"/>
            <a:ext cx="8229600" cy="4525963"/>
          </a:xfrm>
        </p:spPr>
        <p:txBody>
          <a:bodyPr/>
          <a:lstStyle/>
          <a:p>
            <a:r>
              <a:rPr lang="en-US" b="1" dirty="0" smtClean="0">
                <a:solidFill>
                  <a:schemeClr val="accent2">
                    <a:lumMod val="20000"/>
                    <a:lumOff val="80000"/>
                  </a:schemeClr>
                </a:solidFill>
                <a:effectLst>
                  <a:outerShdw blurRad="38100" dist="38100" dir="2700000" algn="tl">
                    <a:srgbClr val="000000">
                      <a:alpha val="43137"/>
                    </a:srgbClr>
                  </a:outerShdw>
                </a:effectLst>
              </a:rPr>
              <a:t>Total Cost per Member of the Population per Month</a:t>
            </a:r>
          </a:p>
          <a:p>
            <a:endParaRPr lang="en-US" b="1" dirty="0">
              <a:solidFill>
                <a:schemeClr val="accent2">
                  <a:lumMod val="20000"/>
                  <a:lumOff val="80000"/>
                </a:schemeClr>
              </a:solidFill>
              <a:effectLst>
                <a:outerShdw blurRad="38100" dist="38100" dir="2700000" algn="tl">
                  <a:srgbClr val="000000">
                    <a:alpha val="43137"/>
                  </a:srgbClr>
                </a:outerShdw>
              </a:effectLst>
            </a:endParaRPr>
          </a:p>
          <a:p>
            <a:r>
              <a:rPr lang="en-US" b="1" dirty="0" smtClean="0">
                <a:solidFill>
                  <a:schemeClr val="accent2">
                    <a:lumMod val="20000"/>
                    <a:lumOff val="80000"/>
                  </a:schemeClr>
                </a:solidFill>
                <a:effectLst>
                  <a:outerShdw blurRad="38100" dist="38100" dir="2700000" algn="tl">
                    <a:srgbClr val="000000">
                      <a:alpha val="43137"/>
                    </a:srgbClr>
                  </a:outerShdw>
                </a:effectLst>
              </a:rPr>
              <a:t>Hospital and Emergency Department Utilization Rate and/or Cost</a:t>
            </a:r>
          </a:p>
        </p:txBody>
      </p:sp>
      <p:sp>
        <p:nvSpPr>
          <p:cNvPr id="5" name="Slide Number Placeholder 4"/>
          <p:cNvSpPr>
            <a:spLocks noGrp="1"/>
          </p:cNvSpPr>
          <p:nvPr>
            <p:ph type="sldNum" sz="quarter" idx="12"/>
          </p:nvPr>
        </p:nvSpPr>
        <p:spPr/>
        <p:txBody>
          <a:bodyPr/>
          <a:lstStyle/>
          <a:p>
            <a:fld id="{021D2238-6374-4BD6-BD70-9EDDBBC537B0}" type="slidenum">
              <a:rPr lang="en-US" smtClean="0"/>
              <a:pPr/>
              <a:t>19</a:t>
            </a:fld>
            <a:endParaRPr lang="en-US"/>
          </a:p>
        </p:txBody>
      </p:sp>
      <p:sp>
        <p:nvSpPr>
          <p:cNvPr id="7" name="Footer Placeholder 6"/>
          <p:cNvSpPr>
            <a:spLocks noGrp="1"/>
          </p:cNvSpPr>
          <p:nvPr>
            <p:ph type="ftr" sz="quarter" idx="11"/>
          </p:nvPr>
        </p:nvSpPr>
        <p:spPr>
          <a:xfrm>
            <a:off x="2362200" y="6356350"/>
            <a:ext cx="4267200" cy="365125"/>
          </a:xfrm>
        </p:spPr>
        <p:txBody>
          <a:bodyPr/>
          <a:lstStyle/>
          <a:p>
            <a:r>
              <a:rPr lang="en-US" dirty="0" smtClean="0"/>
              <a:t>IHI Guide to Measuring Triple Aim White Paper</a:t>
            </a:r>
          </a:p>
          <a:p>
            <a:r>
              <a:rPr lang="en-US" dirty="0" smtClean="0"/>
              <a:t>www.ihi.org</a:t>
            </a:r>
            <a:endParaRPr lang="en-US" dirty="0"/>
          </a:p>
        </p:txBody>
      </p:sp>
    </p:spTree>
    <p:extLst>
      <p:ext uri="{BB962C8B-B14F-4D97-AF65-F5344CB8AC3E}">
        <p14:creationId xmlns:p14="http://schemas.microsoft.com/office/powerpoint/2010/main" val="282619187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304800"/>
            <a:ext cx="7772400" cy="1470025"/>
          </a:xfrm>
        </p:spPr>
        <p:txBody>
          <a:bodyPr>
            <a:normAutofit/>
          </a:bodyPr>
          <a:lstStyle/>
          <a:p>
            <a:r>
              <a:rPr lang="en-US" sz="5400" b="1" dirty="0" smtClean="0"/>
              <a:t>WHO IPE Definition</a:t>
            </a:r>
            <a:endParaRPr lang="en-US" sz="5400" b="1" dirty="0"/>
          </a:p>
        </p:txBody>
      </p:sp>
      <p:sp>
        <p:nvSpPr>
          <p:cNvPr id="3" name="Subtitle 2"/>
          <p:cNvSpPr>
            <a:spLocks noGrp="1"/>
          </p:cNvSpPr>
          <p:nvPr>
            <p:ph type="subTitle" idx="1"/>
          </p:nvPr>
        </p:nvSpPr>
        <p:spPr>
          <a:xfrm>
            <a:off x="381000" y="2057400"/>
            <a:ext cx="8382000" cy="1752600"/>
          </a:xfrm>
        </p:spPr>
        <p:txBody>
          <a:bodyPr>
            <a:noAutofit/>
          </a:bodyPr>
          <a:lstStyle/>
          <a:p>
            <a:r>
              <a:rPr lang="en-US" sz="3600" b="1" dirty="0">
                <a:solidFill>
                  <a:srgbClr val="FFFF00"/>
                </a:solidFill>
              </a:rPr>
              <a:t>“ </a:t>
            </a:r>
            <a:r>
              <a:rPr lang="en-US" sz="3600" b="1" i="1" dirty="0">
                <a:solidFill>
                  <a:srgbClr val="FFFF00"/>
                </a:solidFill>
              </a:rPr>
              <a:t>Interprofessional education occurs when students from two or more professions learn </a:t>
            </a:r>
            <a:r>
              <a:rPr lang="en-US" sz="3600" b="1" i="1" dirty="0">
                <a:solidFill>
                  <a:srgbClr val="FFFF00"/>
                </a:solidFill>
                <a:effectLst>
                  <a:outerShdw blurRad="38100" dist="38100" dir="2700000" algn="tl">
                    <a:srgbClr val="000000">
                      <a:alpha val="43137"/>
                    </a:srgbClr>
                  </a:outerShdw>
                </a:effectLst>
              </a:rPr>
              <a:t>about, from and with </a:t>
            </a:r>
            <a:r>
              <a:rPr lang="en-US" sz="3600" b="1" i="1" dirty="0">
                <a:solidFill>
                  <a:srgbClr val="FFFF00"/>
                </a:solidFill>
              </a:rPr>
              <a:t>each other to enable effective collaboration and </a:t>
            </a:r>
            <a:r>
              <a:rPr lang="en-US" sz="4800" b="1" i="1" dirty="0">
                <a:solidFill>
                  <a:srgbClr val="FFFF00"/>
                </a:solidFill>
                <a:effectLst>
                  <a:outerShdw blurRad="38100" dist="38100" dir="2700000" algn="tl">
                    <a:srgbClr val="000000">
                      <a:alpha val="43137"/>
                    </a:srgbClr>
                  </a:outerShdw>
                </a:effectLst>
              </a:rPr>
              <a:t>improve health outcomes</a:t>
            </a:r>
            <a:r>
              <a:rPr lang="en-US" sz="4800" b="1" dirty="0">
                <a:solidFill>
                  <a:srgbClr val="FFFF00"/>
                </a:solidFill>
                <a:effectLst>
                  <a:outerShdw blurRad="38100" dist="38100" dir="2700000" algn="tl">
                    <a:srgbClr val="000000">
                      <a:alpha val="43137"/>
                    </a:srgbClr>
                  </a:outerShdw>
                </a:effectLst>
              </a:rPr>
              <a:t>.</a:t>
            </a:r>
            <a:r>
              <a:rPr lang="en-US" sz="3600" b="1" dirty="0">
                <a:solidFill>
                  <a:srgbClr val="FFFF00"/>
                </a:solidFill>
                <a:effectLst>
                  <a:outerShdw blurRad="38100" dist="38100" dir="2700000" algn="tl">
                    <a:srgbClr val="000000">
                      <a:alpha val="43137"/>
                    </a:srgbClr>
                  </a:outerShdw>
                </a:effectLst>
              </a:rPr>
              <a:t>”</a:t>
            </a:r>
          </a:p>
        </p:txBody>
      </p:sp>
      <p:sp>
        <p:nvSpPr>
          <p:cNvPr id="7" name="Slide Number Placeholder 6"/>
          <p:cNvSpPr>
            <a:spLocks noGrp="1"/>
          </p:cNvSpPr>
          <p:nvPr>
            <p:ph type="sldNum" sz="quarter" idx="12"/>
          </p:nvPr>
        </p:nvSpPr>
        <p:spPr/>
        <p:txBody>
          <a:bodyPr/>
          <a:lstStyle/>
          <a:p>
            <a:fld id="{021D2238-6374-4BD6-BD70-9EDDBBC537B0}" type="slidenum">
              <a:rPr lang="en-US" smtClean="0"/>
              <a:pPr/>
              <a:t>2</a:t>
            </a:fld>
            <a:endParaRPr lang="en-US"/>
          </a:p>
        </p:txBody>
      </p:sp>
      <p:sp>
        <p:nvSpPr>
          <p:cNvPr id="4" name="Footer Placeholder 3"/>
          <p:cNvSpPr>
            <a:spLocks noGrp="1"/>
          </p:cNvSpPr>
          <p:nvPr>
            <p:ph type="ftr" sz="quarter" idx="11"/>
          </p:nvPr>
        </p:nvSpPr>
        <p:spPr/>
        <p:txBody>
          <a:bodyPr/>
          <a:lstStyle/>
          <a:p>
            <a:r>
              <a:rPr lang="en-US" dirty="0"/>
              <a:t>WHO 2010</a:t>
            </a:r>
          </a:p>
          <a:p>
            <a:endParaRPr lang="en-US" dirty="0"/>
          </a:p>
        </p:txBody>
      </p:sp>
    </p:spTree>
    <p:extLst>
      <p:ext uri="{BB962C8B-B14F-4D97-AF65-F5344CB8AC3E}">
        <p14:creationId xmlns:p14="http://schemas.microsoft.com/office/powerpoint/2010/main" val="71714686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590800"/>
            <a:ext cx="8229600" cy="1143000"/>
          </a:xfrm>
        </p:spPr>
        <p:txBody>
          <a:bodyPr>
            <a:noAutofit/>
          </a:bodyPr>
          <a:lstStyle/>
          <a:p>
            <a:r>
              <a:rPr lang="en-US" sz="3600" b="1" i="1" dirty="0" smtClean="0">
                <a:solidFill>
                  <a:srgbClr val="FFFF00"/>
                </a:solidFill>
                <a:effectLst>
                  <a:outerShdw blurRad="38100" dist="38100" dir="2700000" algn="tl">
                    <a:srgbClr val="000000">
                      <a:alpha val="43137"/>
                    </a:srgbClr>
                  </a:outerShdw>
                </a:effectLst>
              </a:rPr>
              <a:t>WE BELIEVE </a:t>
            </a:r>
            <a:r>
              <a:rPr lang="en-US" sz="3600" b="1" i="1" dirty="0" smtClean="0">
                <a:solidFill>
                  <a:srgbClr val="FFFF00"/>
                </a:solidFill>
                <a:effectLst>
                  <a:outerShdw blurRad="38100" dist="38100" dir="2700000" algn="tl">
                    <a:srgbClr val="000000">
                      <a:alpha val="43137"/>
                    </a:srgbClr>
                  </a:outerShdw>
                </a:effectLst>
              </a:rPr>
              <a:t>THAT HIGHLY </a:t>
            </a:r>
            <a:r>
              <a:rPr lang="en-US" sz="3600" b="1" i="1" dirty="0" smtClean="0">
                <a:solidFill>
                  <a:srgbClr val="FFFF00"/>
                </a:solidFill>
                <a:effectLst>
                  <a:outerShdw blurRad="38100" dist="38100" dir="2700000" algn="tl">
                    <a:srgbClr val="000000">
                      <a:alpha val="43137"/>
                    </a:srgbClr>
                  </a:outerShdw>
                </a:effectLst>
              </a:rPr>
              <a:t>EFFECTIVE INTERPROFESSIONAL EDUCATIONAL EXPERIENCES ARE THE MOST EFFECTIVE WAY OF TRAINING HEALTH PROFESSIONS STUDENTS TO WORK AS MEMBERS OF  INTERPROFESSIONAL TEAMS</a:t>
            </a:r>
            <a:endParaRPr lang="en-US" sz="3600" b="1" i="1" dirty="0">
              <a:solidFill>
                <a:srgbClr val="FFFF00"/>
              </a:solidFill>
              <a:effectLst>
                <a:outerShdw blurRad="38100" dist="38100" dir="2700000" algn="tl">
                  <a:srgbClr val="000000">
                    <a:alpha val="43137"/>
                  </a:srgbClr>
                </a:outerShdw>
              </a:effectLst>
            </a:endParaRPr>
          </a:p>
        </p:txBody>
      </p:sp>
      <p:sp>
        <p:nvSpPr>
          <p:cNvPr id="3" name="Slide Number Placeholder 2"/>
          <p:cNvSpPr>
            <a:spLocks noGrp="1"/>
          </p:cNvSpPr>
          <p:nvPr>
            <p:ph type="sldNum" sz="quarter" idx="12"/>
          </p:nvPr>
        </p:nvSpPr>
        <p:spPr/>
        <p:txBody>
          <a:bodyPr/>
          <a:lstStyle/>
          <a:p>
            <a:fld id="{021D2238-6374-4BD6-BD70-9EDDBBC537B0}" type="slidenum">
              <a:rPr lang="en-US" smtClean="0"/>
              <a:pPr/>
              <a:t>20</a:t>
            </a:fld>
            <a:endParaRPr lang="en-US"/>
          </a:p>
        </p:txBody>
      </p:sp>
    </p:spTree>
    <p:extLst>
      <p:ext uri="{BB962C8B-B14F-4D97-AF65-F5344CB8AC3E}">
        <p14:creationId xmlns:p14="http://schemas.microsoft.com/office/powerpoint/2010/main" val="180052854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1143000"/>
          </a:xfrm>
        </p:spPr>
        <p:txBody>
          <a:bodyPr>
            <a:noAutofit/>
          </a:bodyPr>
          <a:lstStyle/>
          <a:p>
            <a:r>
              <a:rPr lang="en-US" sz="3600" dirty="0" smtClean="0">
                <a:solidFill>
                  <a:srgbClr val="FFC000"/>
                </a:solidFill>
              </a:rPr>
              <a:t>Core Competencies for Interprofessional Collaborative Practice</a:t>
            </a:r>
            <a:endParaRPr lang="en-US" sz="3600" dirty="0">
              <a:solidFill>
                <a:srgbClr val="FFC000"/>
              </a:solidFill>
            </a:endParaRP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sz="quarter" idx="12"/>
          </p:nvPr>
        </p:nvSpPr>
        <p:spPr/>
        <p:txBody>
          <a:bodyPr/>
          <a:lstStyle/>
          <a:p>
            <a:fld id="{021D2238-6374-4BD6-BD70-9EDDBBC537B0}" type="slidenum">
              <a:rPr lang="en-US" smtClean="0"/>
              <a:pPr/>
              <a:t>21</a:t>
            </a:fld>
            <a:endParaRPr lang="en-US"/>
          </a:p>
        </p:txBody>
      </p:sp>
      <p:pic>
        <p:nvPicPr>
          <p:cNvPr id="1030" name="Picture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19250" y="2743200"/>
            <a:ext cx="5905500" cy="21907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Footer Placeholder 4"/>
          <p:cNvSpPr>
            <a:spLocks noGrp="1"/>
          </p:cNvSpPr>
          <p:nvPr>
            <p:ph type="ftr" sz="quarter" idx="11"/>
          </p:nvPr>
        </p:nvSpPr>
        <p:spPr>
          <a:xfrm>
            <a:off x="2057400" y="6356350"/>
            <a:ext cx="4572000" cy="365125"/>
          </a:xfrm>
        </p:spPr>
        <p:txBody>
          <a:bodyPr/>
          <a:lstStyle/>
          <a:p>
            <a:r>
              <a:rPr lang="en-US" dirty="0" smtClean="0"/>
              <a:t>Interprofessional Education Collaborative Report May 2011</a:t>
            </a:r>
            <a:endParaRPr lang="en-US" dirty="0"/>
          </a:p>
        </p:txBody>
      </p:sp>
    </p:spTree>
    <p:extLst>
      <p:ext uri="{BB962C8B-B14F-4D97-AF65-F5344CB8AC3E}">
        <p14:creationId xmlns:p14="http://schemas.microsoft.com/office/powerpoint/2010/main" val="291990301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dirty="0" smtClean="0">
                <a:effectLst>
                  <a:outerShdw blurRad="38100" dist="38100" dir="2700000" algn="tl">
                    <a:srgbClr val="000000">
                      <a:alpha val="43137"/>
                    </a:srgbClr>
                  </a:outerShdw>
                </a:effectLst>
              </a:rPr>
              <a:t>Core Competencies for Interprofessional Collaborative Practice</a:t>
            </a:r>
            <a:endParaRPr lang="en-US" sz="3600"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lstStyle/>
          <a:p>
            <a:pPr marL="0" indent="0">
              <a:buNone/>
            </a:pPr>
            <a:r>
              <a:rPr lang="en-US" sz="2400" b="1" dirty="0" smtClean="0"/>
              <a:t> </a:t>
            </a:r>
            <a:r>
              <a:rPr lang="en-US" b="1" dirty="0">
                <a:solidFill>
                  <a:srgbClr val="FFC000"/>
                </a:solidFill>
                <a:effectLst>
                  <a:outerShdw blurRad="38100" dist="38100" dir="2700000" algn="tl">
                    <a:srgbClr val="000000">
                      <a:alpha val="43137"/>
                    </a:srgbClr>
                  </a:outerShdw>
                </a:effectLst>
              </a:rPr>
              <a:t>1:</a:t>
            </a:r>
            <a:r>
              <a:rPr lang="en-US" b="1" dirty="0">
                <a:solidFill>
                  <a:srgbClr val="00B050"/>
                </a:solidFill>
                <a:effectLst>
                  <a:outerShdw blurRad="38100" dist="38100" dir="2700000" algn="tl">
                    <a:srgbClr val="000000">
                      <a:alpha val="43137"/>
                    </a:srgbClr>
                  </a:outerShdw>
                </a:effectLst>
              </a:rPr>
              <a:t> </a:t>
            </a:r>
            <a:r>
              <a:rPr lang="en-US" b="1" dirty="0">
                <a:solidFill>
                  <a:srgbClr val="FFC000"/>
                </a:solidFill>
                <a:effectLst>
                  <a:outerShdw blurRad="38100" dist="38100" dir="2700000" algn="tl">
                    <a:srgbClr val="000000">
                      <a:alpha val="43137"/>
                    </a:srgbClr>
                  </a:outerShdw>
                </a:effectLst>
              </a:rPr>
              <a:t>Values/Ethics for Interprofessional </a:t>
            </a:r>
            <a:r>
              <a:rPr lang="en-US" b="1" dirty="0" smtClean="0">
                <a:solidFill>
                  <a:srgbClr val="FFC000"/>
                </a:solidFill>
                <a:effectLst>
                  <a:outerShdw blurRad="38100" dist="38100" dir="2700000" algn="tl">
                    <a:srgbClr val="000000">
                      <a:alpha val="43137"/>
                    </a:srgbClr>
                  </a:outerShdw>
                </a:effectLst>
              </a:rPr>
              <a:t>Practice</a:t>
            </a:r>
          </a:p>
          <a:p>
            <a:pPr marL="0" indent="0">
              <a:buNone/>
            </a:pPr>
            <a:endParaRPr lang="en-US" b="1" dirty="0" smtClean="0">
              <a:solidFill>
                <a:srgbClr val="FFC000"/>
              </a:solidFill>
              <a:effectLst>
                <a:outerShdw blurRad="38100" dist="38100" dir="2700000" algn="tl">
                  <a:srgbClr val="000000">
                    <a:alpha val="43137"/>
                  </a:srgbClr>
                </a:outerShdw>
              </a:effectLst>
            </a:endParaRPr>
          </a:p>
          <a:p>
            <a:pPr marL="0" indent="0">
              <a:buNone/>
            </a:pPr>
            <a:r>
              <a:rPr lang="en-US" b="1" dirty="0" smtClean="0">
                <a:solidFill>
                  <a:srgbClr val="FFC000"/>
                </a:solidFill>
                <a:effectLst>
                  <a:outerShdw blurRad="38100" dist="38100" dir="2700000" algn="tl">
                    <a:srgbClr val="000000">
                      <a:alpha val="43137"/>
                    </a:srgbClr>
                  </a:outerShdw>
                </a:effectLst>
              </a:rPr>
              <a:t>2</a:t>
            </a:r>
            <a:r>
              <a:rPr lang="en-US" b="1" dirty="0">
                <a:solidFill>
                  <a:srgbClr val="FFC000"/>
                </a:solidFill>
                <a:effectLst>
                  <a:outerShdw blurRad="38100" dist="38100" dir="2700000" algn="tl">
                    <a:srgbClr val="000000">
                      <a:alpha val="43137"/>
                    </a:srgbClr>
                  </a:outerShdw>
                </a:effectLst>
              </a:rPr>
              <a:t>: </a:t>
            </a:r>
            <a:r>
              <a:rPr lang="en-US" b="1" dirty="0" smtClean="0">
                <a:solidFill>
                  <a:srgbClr val="FFC000"/>
                </a:solidFill>
                <a:effectLst>
                  <a:outerShdw blurRad="38100" dist="38100" dir="2700000" algn="tl">
                    <a:srgbClr val="000000">
                      <a:alpha val="43137"/>
                    </a:srgbClr>
                  </a:outerShdw>
                </a:effectLst>
              </a:rPr>
              <a:t>Roles/Responsibilities</a:t>
            </a:r>
          </a:p>
          <a:p>
            <a:pPr marL="0" indent="0">
              <a:buNone/>
            </a:pPr>
            <a:r>
              <a:rPr lang="en-US" b="1" dirty="0" smtClean="0">
                <a:solidFill>
                  <a:srgbClr val="FFC000"/>
                </a:solidFill>
                <a:effectLst>
                  <a:outerShdw blurRad="38100" dist="38100" dir="2700000" algn="tl">
                    <a:srgbClr val="000000">
                      <a:alpha val="43137"/>
                    </a:srgbClr>
                  </a:outerShdw>
                </a:effectLst>
              </a:rPr>
              <a:t> </a:t>
            </a:r>
          </a:p>
          <a:p>
            <a:pPr marL="0" indent="0">
              <a:buNone/>
            </a:pPr>
            <a:r>
              <a:rPr lang="en-US" b="1" dirty="0" smtClean="0">
                <a:solidFill>
                  <a:srgbClr val="FFC000"/>
                </a:solidFill>
                <a:effectLst>
                  <a:outerShdw blurRad="38100" dist="38100" dir="2700000" algn="tl">
                    <a:srgbClr val="000000">
                      <a:alpha val="43137"/>
                    </a:srgbClr>
                  </a:outerShdw>
                </a:effectLst>
              </a:rPr>
              <a:t>3</a:t>
            </a:r>
            <a:r>
              <a:rPr lang="en-US" b="1" dirty="0">
                <a:solidFill>
                  <a:srgbClr val="FFC000"/>
                </a:solidFill>
                <a:effectLst>
                  <a:outerShdw blurRad="38100" dist="38100" dir="2700000" algn="tl">
                    <a:srgbClr val="000000">
                      <a:alpha val="43137"/>
                    </a:srgbClr>
                  </a:outerShdw>
                </a:effectLst>
              </a:rPr>
              <a:t>: Interprofessional </a:t>
            </a:r>
            <a:r>
              <a:rPr lang="en-US" b="1" dirty="0" smtClean="0">
                <a:solidFill>
                  <a:srgbClr val="FFC000"/>
                </a:solidFill>
                <a:effectLst>
                  <a:outerShdw blurRad="38100" dist="38100" dir="2700000" algn="tl">
                    <a:srgbClr val="000000">
                      <a:alpha val="43137"/>
                    </a:srgbClr>
                  </a:outerShdw>
                </a:effectLst>
              </a:rPr>
              <a:t>Communication</a:t>
            </a:r>
          </a:p>
          <a:p>
            <a:pPr marL="0" indent="0">
              <a:buNone/>
            </a:pPr>
            <a:r>
              <a:rPr lang="en-US" b="1" dirty="0" smtClean="0">
                <a:solidFill>
                  <a:srgbClr val="FFC000"/>
                </a:solidFill>
                <a:effectLst>
                  <a:outerShdw blurRad="38100" dist="38100" dir="2700000" algn="tl">
                    <a:srgbClr val="000000">
                      <a:alpha val="43137"/>
                    </a:srgbClr>
                  </a:outerShdw>
                </a:effectLst>
              </a:rPr>
              <a:t> </a:t>
            </a:r>
          </a:p>
          <a:p>
            <a:pPr marL="0" indent="0">
              <a:buNone/>
            </a:pPr>
            <a:r>
              <a:rPr lang="en-US" b="1" dirty="0" smtClean="0">
                <a:solidFill>
                  <a:srgbClr val="FFC000"/>
                </a:solidFill>
                <a:effectLst>
                  <a:outerShdw blurRad="38100" dist="38100" dir="2700000" algn="tl">
                    <a:srgbClr val="000000">
                      <a:alpha val="43137"/>
                    </a:srgbClr>
                  </a:outerShdw>
                </a:effectLst>
              </a:rPr>
              <a:t>4</a:t>
            </a:r>
            <a:r>
              <a:rPr lang="en-US" b="1" dirty="0">
                <a:solidFill>
                  <a:srgbClr val="FFC000"/>
                </a:solidFill>
                <a:effectLst>
                  <a:outerShdw blurRad="38100" dist="38100" dir="2700000" algn="tl">
                    <a:srgbClr val="000000">
                      <a:alpha val="43137"/>
                    </a:srgbClr>
                  </a:outerShdw>
                </a:effectLst>
              </a:rPr>
              <a:t>: Teams and Teamwork</a:t>
            </a:r>
          </a:p>
        </p:txBody>
      </p:sp>
      <p:sp>
        <p:nvSpPr>
          <p:cNvPr id="6" name="Slide Number Placeholder 5"/>
          <p:cNvSpPr>
            <a:spLocks noGrp="1"/>
          </p:cNvSpPr>
          <p:nvPr>
            <p:ph type="sldNum" sz="quarter" idx="12"/>
          </p:nvPr>
        </p:nvSpPr>
        <p:spPr/>
        <p:txBody>
          <a:bodyPr/>
          <a:lstStyle/>
          <a:p>
            <a:fld id="{021D2238-6374-4BD6-BD70-9EDDBBC537B0}" type="slidenum">
              <a:rPr lang="en-US" smtClean="0"/>
              <a:pPr/>
              <a:t>22</a:t>
            </a:fld>
            <a:endParaRPr lang="en-US"/>
          </a:p>
        </p:txBody>
      </p:sp>
      <p:sp>
        <p:nvSpPr>
          <p:cNvPr id="4" name="Footer Placeholder 3"/>
          <p:cNvSpPr>
            <a:spLocks noGrp="1"/>
          </p:cNvSpPr>
          <p:nvPr>
            <p:ph type="ftr" sz="quarter" idx="11"/>
          </p:nvPr>
        </p:nvSpPr>
        <p:spPr>
          <a:xfrm>
            <a:off x="2209800" y="6356350"/>
            <a:ext cx="4953000" cy="365125"/>
          </a:xfrm>
        </p:spPr>
        <p:txBody>
          <a:bodyPr/>
          <a:lstStyle/>
          <a:p>
            <a:r>
              <a:rPr lang="en-US" dirty="0" smtClean="0"/>
              <a:t>Interprofessional Education Collaborative Report May 2011</a:t>
            </a:r>
            <a:endParaRPr lang="en-US" dirty="0"/>
          </a:p>
        </p:txBody>
      </p:sp>
    </p:spTree>
    <p:extLst>
      <p:ext uri="{BB962C8B-B14F-4D97-AF65-F5344CB8AC3E}">
        <p14:creationId xmlns:p14="http://schemas.microsoft.com/office/powerpoint/2010/main" val="321364490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dirty="0" smtClean="0">
                <a:effectLst>
                  <a:outerShdw blurRad="38100" dist="38100" dir="2700000" algn="tl">
                    <a:srgbClr val="000000">
                      <a:alpha val="43137"/>
                    </a:srgbClr>
                  </a:outerShdw>
                </a:effectLst>
              </a:rPr>
              <a:t>Core Competencies for Interprofessional Collaborative Practice</a:t>
            </a:r>
            <a:endParaRPr lang="en-US" sz="3600"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fontScale="92500"/>
          </a:bodyPr>
          <a:lstStyle/>
          <a:p>
            <a:pPr marL="0" indent="0">
              <a:buNone/>
            </a:pPr>
            <a:r>
              <a:rPr lang="en-US" sz="2400" b="1" dirty="0" smtClean="0"/>
              <a:t> </a:t>
            </a:r>
            <a:r>
              <a:rPr lang="en-US" b="1" dirty="0">
                <a:solidFill>
                  <a:srgbClr val="FFC000"/>
                </a:solidFill>
                <a:effectLst>
                  <a:outerShdw blurRad="38100" dist="38100" dir="2700000" algn="tl">
                    <a:srgbClr val="000000">
                      <a:alpha val="43137"/>
                    </a:srgbClr>
                  </a:outerShdw>
                </a:effectLst>
              </a:rPr>
              <a:t>1: Values/Ethics for Interprofessional </a:t>
            </a:r>
            <a:r>
              <a:rPr lang="en-US" b="1" dirty="0" smtClean="0">
                <a:solidFill>
                  <a:srgbClr val="FFC000"/>
                </a:solidFill>
                <a:effectLst>
                  <a:outerShdw blurRad="38100" dist="38100" dir="2700000" algn="tl">
                    <a:srgbClr val="000000">
                      <a:alpha val="43137"/>
                    </a:srgbClr>
                  </a:outerShdw>
                </a:effectLst>
              </a:rPr>
              <a:t>Practice</a:t>
            </a:r>
          </a:p>
          <a:p>
            <a:pPr marL="0" indent="0">
              <a:buNone/>
            </a:pPr>
            <a:r>
              <a:rPr lang="en-US" dirty="0"/>
              <a:t>These values and ethics are patient centered with a community/population orientation, grounded in a sense of shared purpose to support the common good in health care, and reflect a shared commitment to creating safer, more efficient, and more effective systems of care. They build on a separate, profession-specific, core competency in patient-centeredness.</a:t>
            </a:r>
            <a:endParaRPr lang="en-US" b="1" dirty="0" smtClean="0">
              <a:solidFill>
                <a:srgbClr val="00B050"/>
              </a:solidFill>
              <a:effectLst>
                <a:outerShdw blurRad="38100" dist="38100" dir="2700000" algn="tl">
                  <a:srgbClr val="000000">
                    <a:alpha val="43137"/>
                  </a:srgbClr>
                </a:outerShdw>
              </a:effectLst>
            </a:endParaRPr>
          </a:p>
        </p:txBody>
      </p:sp>
      <p:sp>
        <p:nvSpPr>
          <p:cNvPr id="6" name="Slide Number Placeholder 5"/>
          <p:cNvSpPr>
            <a:spLocks noGrp="1"/>
          </p:cNvSpPr>
          <p:nvPr>
            <p:ph type="sldNum" sz="quarter" idx="12"/>
          </p:nvPr>
        </p:nvSpPr>
        <p:spPr/>
        <p:txBody>
          <a:bodyPr/>
          <a:lstStyle/>
          <a:p>
            <a:fld id="{021D2238-6374-4BD6-BD70-9EDDBBC537B0}" type="slidenum">
              <a:rPr lang="en-US" smtClean="0"/>
              <a:pPr/>
              <a:t>23</a:t>
            </a:fld>
            <a:endParaRPr lang="en-US"/>
          </a:p>
        </p:txBody>
      </p:sp>
      <p:sp>
        <p:nvSpPr>
          <p:cNvPr id="4" name="Footer Placeholder 3"/>
          <p:cNvSpPr>
            <a:spLocks noGrp="1"/>
          </p:cNvSpPr>
          <p:nvPr>
            <p:ph type="ftr" sz="quarter" idx="11"/>
          </p:nvPr>
        </p:nvSpPr>
        <p:spPr>
          <a:xfrm>
            <a:off x="2209800" y="6356350"/>
            <a:ext cx="4724400" cy="365125"/>
          </a:xfrm>
        </p:spPr>
        <p:txBody>
          <a:bodyPr/>
          <a:lstStyle/>
          <a:p>
            <a:r>
              <a:rPr lang="en-US" dirty="0" smtClean="0"/>
              <a:t>Interprofessional Education Collaborative Report May 2011</a:t>
            </a:r>
            <a:endParaRPr lang="en-US" dirty="0"/>
          </a:p>
        </p:txBody>
      </p:sp>
    </p:spTree>
    <p:extLst>
      <p:ext uri="{BB962C8B-B14F-4D97-AF65-F5344CB8AC3E}">
        <p14:creationId xmlns:p14="http://schemas.microsoft.com/office/powerpoint/2010/main" val="39502331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dirty="0" smtClean="0">
                <a:effectLst>
                  <a:outerShdw blurRad="38100" dist="38100" dir="2700000" algn="tl">
                    <a:srgbClr val="000000">
                      <a:alpha val="43137"/>
                    </a:srgbClr>
                  </a:outerShdw>
                </a:effectLst>
              </a:rPr>
              <a:t>Core Competencies for Interprofessional Collaborative Practice</a:t>
            </a:r>
            <a:endParaRPr lang="en-US" sz="3600"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lstStyle/>
          <a:p>
            <a:pPr marL="0" indent="0">
              <a:buNone/>
            </a:pPr>
            <a:r>
              <a:rPr lang="en-US" sz="2400" b="1" dirty="0" smtClean="0">
                <a:solidFill>
                  <a:srgbClr val="FFC000"/>
                </a:solidFill>
              </a:rPr>
              <a:t> </a:t>
            </a:r>
            <a:r>
              <a:rPr lang="en-US" b="1" dirty="0" smtClean="0">
                <a:solidFill>
                  <a:srgbClr val="FFC000"/>
                </a:solidFill>
                <a:effectLst>
                  <a:outerShdw blurRad="38100" dist="38100" dir="2700000" algn="tl">
                    <a:srgbClr val="000000">
                      <a:alpha val="43137"/>
                    </a:srgbClr>
                  </a:outerShdw>
                </a:effectLst>
              </a:rPr>
              <a:t>2</a:t>
            </a:r>
            <a:r>
              <a:rPr lang="en-US" b="1" dirty="0">
                <a:solidFill>
                  <a:srgbClr val="FFC000"/>
                </a:solidFill>
                <a:effectLst>
                  <a:outerShdw blurRad="38100" dist="38100" dir="2700000" algn="tl">
                    <a:srgbClr val="000000">
                      <a:alpha val="43137"/>
                    </a:srgbClr>
                  </a:outerShdw>
                </a:effectLst>
              </a:rPr>
              <a:t>: </a:t>
            </a:r>
            <a:r>
              <a:rPr lang="en-US" b="1" dirty="0" smtClean="0">
                <a:solidFill>
                  <a:srgbClr val="FFC000"/>
                </a:solidFill>
                <a:effectLst>
                  <a:outerShdw blurRad="38100" dist="38100" dir="2700000" algn="tl">
                    <a:srgbClr val="000000">
                      <a:alpha val="43137"/>
                    </a:srgbClr>
                  </a:outerShdw>
                </a:effectLst>
              </a:rPr>
              <a:t>Roles/Responsibilities</a:t>
            </a:r>
          </a:p>
          <a:p>
            <a:pPr marL="0" indent="0">
              <a:buNone/>
            </a:pPr>
            <a:r>
              <a:rPr lang="en-US" dirty="0" smtClean="0"/>
              <a:t>Learning to be interprofessional requires an understanding of how professional roles and responsibilities complement each other in patient-centered and community/population oriented care.</a:t>
            </a:r>
            <a:endParaRPr lang="en-US" b="1" dirty="0" smtClean="0">
              <a:solidFill>
                <a:srgbClr val="00B050"/>
              </a:solidFill>
              <a:effectLst>
                <a:outerShdw blurRad="38100" dist="38100" dir="2700000" algn="tl">
                  <a:srgbClr val="000000">
                    <a:alpha val="43137"/>
                  </a:srgbClr>
                </a:outerShdw>
              </a:effectLst>
            </a:endParaRPr>
          </a:p>
          <a:p>
            <a:pPr marL="0" indent="0">
              <a:buNone/>
            </a:pPr>
            <a:r>
              <a:rPr lang="en-US" b="1" dirty="0" smtClean="0">
                <a:solidFill>
                  <a:srgbClr val="00B050"/>
                </a:solidFill>
                <a:effectLst>
                  <a:outerShdw blurRad="38100" dist="38100" dir="2700000" algn="tl">
                    <a:srgbClr val="000000">
                      <a:alpha val="43137"/>
                    </a:srgbClr>
                  </a:outerShdw>
                </a:effectLst>
              </a:rPr>
              <a:t> </a:t>
            </a:r>
          </a:p>
        </p:txBody>
      </p:sp>
      <p:sp>
        <p:nvSpPr>
          <p:cNvPr id="6" name="Slide Number Placeholder 5"/>
          <p:cNvSpPr>
            <a:spLocks noGrp="1"/>
          </p:cNvSpPr>
          <p:nvPr>
            <p:ph type="sldNum" sz="quarter" idx="12"/>
          </p:nvPr>
        </p:nvSpPr>
        <p:spPr/>
        <p:txBody>
          <a:bodyPr/>
          <a:lstStyle/>
          <a:p>
            <a:fld id="{021D2238-6374-4BD6-BD70-9EDDBBC537B0}" type="slidenum">
              <a:rPr lang="en-US" smtClean="0"/>
              <a:pPr/>
              <a:t>24</a:t>
            </a:fld>
            <a:endParaRPr lang="en-US"/>
          </a:p>
        </p:txBody>
      </p:sp>
      <p:sp>
        <p:nvSpPr>
          <p:cNvPr id="4" name="Footer Placeholder 3"/>
          <p:cNvSpPr>
            <a:spLocks noGrp="1"/>
          </p:cNvSpPr>
          <p:nvPr>
            <p:ph type="ftr" sz="quarter" idx="11"/>
          </p:nvPr>
        </p:nvSpPr>
        <p:spPr>
          <a:xfrm>
            <a:off x="1981200" y="6356350"/>
            <a:ext cx="4953000" cy="365125"/>
          </a:xfrm>
        </p:spPr>
        <p:txBody>
          <a:bodyPr/>
          <a:lstStyle/>
          <a:p>
            <a:r>
              <a:rPr lang="en-US" dirty="0" smtClean="0"/>
              <a:t>Interprofessional Education Collaborative Report May 2011</a:t>
            </a:r>
            <a:endParaRPr lang="en-US" dirty="0"/>
          </a:p>
        </p:txBody>
      </p:sp>
    </p:spTree>
    <p:extLst>
      <p:ext uri="{BB962C8B-B14F-4D97-AF65-F5344CB8AC3E}">
        <p14:creationId xmlns:p14="http://schemas.microsoft.com/office/powerpoint/2010/main" val="305928233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dirty="0" smtClean="0">
                <a:effectLst>
                  <a:outerShdw blurRad="38100" dist="38100" dir="2700000" algn="tl">
                    <a:srgbClr val="000000">
                      <a:alpha val="43137"/>
                    </a:srgbClr>
                  </a:outerShdw>
                </a:effectLst>
              </a:rPr>
              <a:t>Core Competencies for Interprofessional Collaborative Practice</a:t>
            </a:r>
            <a:endParaRPr lang="en-US" sz="3600"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lstStyle/>
          <a:p>
            <a:pPr marL="0" indent="0">
              <a:buNone/>
            </a:pPr>
            <a:r>
              <a:rPr lang="en-US" sz="2400" b="1" dirty="0" smtClean="0"/>
              <a:t> </a:t>
            </a:r>
            <a:r>
              <a:rPr lang="en-US" b="1" dirty="0" smtClean="0">
                <a:solidFill>
                  <a:srgbClr val="FFC000"/>
                </a:solidFill>
                <a:effectLst>
                  <a:outerShdw blurRad="38100" dist="38100" dir="2700000" algn="tl">
                    <a:srgbClr val="000000">
                      <a:alpha val="43137"/>
                    </a:srgbClr>
                  </a:outerShdw>
                </a:effectLst>
              </a:rPr>
              <a:t>3</a:t>
            </a:r>
            <a:r>
              <a:rPr lang="en-US" b="1" dirty="0">
                <a:solidFill>
                  <a:srgbClr val="FFC000"/>
                </a:solidFill>
                <a:effectLst>
                  <a:outerShdw blurRad="38100" dist="38100" dir="2700000" algn="tl">
                    <a:srgbClr val="000000">
                      <a:alpha val="43137"/>
                    </a:srgbClr>
                  </a:outerShdw>
                </a:effectLst>
              </a:rPr>
              <a:t>: Interprofessional </a:t>
            </a:r>
            <a:r>
              <a:rPr lang="en-US" b="1" dirty="0" smtClean="0">
                <a:solidFill>
                  <a:srgbClr val="FFC000"/>
                </a:solidFill>
                <a:effectLst>
                  <a:outerShdw blurRad="38100" dist="38100" dir="2700000" algn="tl">
                    <a:srgbClr val="000000">
                      <a:alpha val="43137"/>
                    </a:srgbClr>
                  </a:outerShdw>
                </a:effectLst>
              </a:rPr>
              <a:t>Communication</a:t>
            </a:r>
          </a:p>
          <a:p>
            <a:pPr marL="0" indent="0">
              <a:buNone/>
            </a:pPr>
            <a:r>
              <a:rPr lang="en-US" dirty="0" smtClean="0"/>
              <a:t>Communication competencies help professionals prepare for collaborative practice. Communicating a readiness to work together initiates an effective interprofessional collaboration </a:t>
            </a:r>
            <a:endParaRPr lang="en-US" b="1" dirty="0" smtClean="0">
              <a:solidFill>
                <a:srgbClr val="00B050"/>
              </a:solidFill>
              <a:effectLst>
                <a:outerShdw blurRad="38100" dist="38100" dir="2700000" algn="tl">
                  <a:srgbClr val="000000">
                    <a:alpha val="43137"/>
                  </a:srgbClr>
                </a:outerShdw>
              </a:effectLst>
            </a:endParaRPr>
          </a:p>
          <a:p>
            <a:pPr marL="0" indent="0">
              <a:buNone/>
            </a:pPr>
            <a:r>
              <a:rPr lang="en-US" b="1" dirty="0" smtClean="0">
                <a:solidFill>
                  <a:srgbClr val="00B050"/>
                </a:solidFill>
                <a:effectLst>
                  <a:outerShdw blurRad="38100" dist="38100" dir="2700000" algn="tl">
                    <a:srgbClr val="000000">
                      <a:alpha val="43137"/>
                    </a:srgbClr>
                  </a:outerShdw>
                </a:effectLst>
              </a:rPr>
              <a:t> </a:t>
            </a:r>
          </a:p>
        </p:txBody>
      </p:sp>
      <p:sp>
        <p:nvSpPr>
          <p:cNvPr id="6" name="Slide Number Placeholder 5"/>
          <p:cNvSpPr>
            <a:spLocks noGrp="1"/>
          </p:cNvSpPr>
          <p:nvPr>
            <p:ph type="sldNum" sz="quarter" idx="12"/>
          </p:nvPr>
        </p:nvSpPr>
        <p:spPr/>
        <p:txBody>
          <a:bodyPr/>
          <a:lstStyle/>
          <a:p>
            <a:fld id="{021D2238-6374-4BD6-BD70-9EDDBBC537B0}" type="slidenum">
              <a:rPr lang="en-US" smtClean="0"/>
              <a:pPr/>
              <a:t>25</a:t>
            </a:fld>
            <a:endParaRPr lang="en-US"/>
          </a:p>
        </p:txBody>
      </p:sp>
      <p:sp>
        <p:nvSpPr>
          <p:cNvPr id="4" name="Footer Placeholder 3"/>
          <p:cNvSpPr>
            <a:spLocks noGrp="1"/>
          </p:cNvSpPr>
          <p:nvPr>
            <p:ph type="ftr" sz="quarter" idx="11"/>
          </p:nvPr>
        </p:nvSpPr>
        <p:spPr>
          <a:xfrm>
            <a:off x="2286000" y="6356350"/>
            <a:ext cx="4724400" cy="365125"/>
          </a:xfrm>
        </p:spPr>
        <p:txBody>
          <a:bodyPr/>
          <a:lstStyle/>
          <a:p>
            <a:r>
              <a:rPr lang="en-US" dirty="0" smtClean="0"/>
              <a:t>Interprofessional Education Collaborative Report May 2011</a:t>
            </a:r>
            <a:endParaRPr lang="en-US" dirty="0"/>
          </a:p>
        </p:txBody>
      </p:sp>
    </p:spTree>
    <p:extLst>
      <p:ext uri="{BB962C8B-B14F-4D97-AF65-F5344CB8AC3E}">
        <p14:creationId xmlns:p14="http://schemas.microsoft.com/office/powerpoint/2010/main" val="321364490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dirty="0" smtClean="0">
                <a:effectLst>
                  <a:outerShdw blurRad="38100" dist="38100" dir="2700000" algn="tl">
                    <a:srgbClr val="000000">
                      <a:alpha val="43137"/>
                    </a:srgbClr>
                  </a:outerShdw>
                </a:effectLst>
              </a:rPr>
              <a:t>Core Competencies for Interprofessional Collaborative Practice</a:t>
            </a:r>
            <a:endParaRPr lang="en-US" sz="3600"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lstStyle/>
          <a:p>
            <a:pPr marL="0" indent="0">
              <a:buNone/>
            </a:pPr>
            <a:r>
              <a:rPr lang="en-US" sz="2400" b="1" dirty="0" smtClean="0">
                <a:solidFill>
                  <a:srgbClr val="FFC000"/>
                </a:solidFill>
              </a:rPr>
              <a:t> </a:t>
            </a:r>
            <a:r>
              <a:rPr lang="en-US" b="1" dirty="0" smtClean="0">
                <a:solidFill>
                  <a:srgbClr val="FFC000"/>
                </a:solidFill>
                <a:effectLst>
                  <a:outerShdw blurRad="38100" dist="38100" dir="2700000" algn="tl">
                    <a:srgbClr val="000000">
                      <a:alpha val="43137"/>
                    </a:srgbClr>
                  </a:outerShdw>
                </a:effectLst>
              </a:rPr>
              <a:t>4</a:t>
            </a:r>
            <a:r>
              <a:rPr lang="en-US" b="1" dirty="0">
                <a:solidFill>
                  <a:srgbClr val="FFC000"/>
                </a:solidFill>
                <a:effectLst>
                  <a:outerShdw blurRad="38100" dist="38100" dir="2700000" algn="tl">
                    <a:srgbClr val="000000">
                      <a:alpha val="43137"/>
                    </a:srgbClr>
                  </a:outerShdw>
                </a:effectLst>
              </a:rPr>
              <a:t>: Teams and </a:t>
            </a:r>
            <a:r>
              <a:rPr lang="en-US" b="1" dirty="0" smtClean="0">
                <a:solidFill>
                  <a:srgbClr val="FFC000"/>
                </a:solidFill>
                <a:effectLst>
                  <a:outerShdw blurRad="38100" dist="38100" dir="2700000" algn="tl">
                    <a:srgbClr val="000000">
                      <a:alpha val="43137"/>
                    </a:srgbClr>
                  </a:outerShdw>
                </a:effectLst>
              </a:rPr>
              <a:t>Teamwork</a:t>
            </a:r>
          </a:p>
          <a:p>
            <a:pPr marL="0" indent="0">
              <a:buNone/>
            </a:pPr>
            <a:r>
              <a:rPr lang="en-US" dirty="0" smtClean="0"/>
              <a:t>Teamwork behaviors involve cooperating in the patient-centered delivery of care; coordinating one’s care with other health professionals so that gaps, redundancies, and errors are avoided; and collaborating with others through shared problem-solving and shared decision making, especially in circumstances of uncertainty .</a:t>
            </a:r>
            <a:endParaRPr lang="en-US" b="1" dirty="0">
              <a:solidFill>
                <a:srgbClr val="00B050"/>
              </a:solidFill>
              <a:effectLst>
                <a:outerShdw blurRad="38100" dist="38100" dir="2700000" algn="tl">
                  <a:srgbClr val="000000">
                    <a:alpha val="43137"/>
                  </a:srgbClr>
                </a:outerShdw>
              </a:effectLst>
            </a:endParaRPr>
          </a:p>
        </p:txBody>
      </p:sp>
      <p:sp>
        <p:nvSpPr>
          <p:cNvPr id="6" name="Slide Number Placeholder 5"/>
          <p:cNvSpPr>
            <a:spLocks noGrp="1"/>
          </p:cNvSpPr>
          <p:nvPr>
            <p:ph type="sldNum" sz="quarter" idx="12"/>
          </p:nvPr>
        </p:nvSpPr>
        <p:spPr/>
        <p:txBody>
          <a:bodyPr/>
          <a:lstStyle/>
          <a:p>
            <a:fld id="{021D2238-6374-4BD6-BD70-9EDDBBC537B0}" type="slidenum">
              <a:rPr lang="en-US" smtClean="0"/>
              <a:pPr/>
              <a:t>26</a:t>
            </a:fld>
            <a:endParaRPr lang="en-US"/>
          </a:p>
        </p:txBody>
      </p:sp>
      <p:sp>
        <p:nvSpPr>
          <p:cNvPr id="4" name="Footer Placeholder 3"/>
          <p:cNvSpPr>
            <a:spLocks noGrp="1"/>
          </p:cNvSpPr>
          <p:nvPr>
            <p:ph type="ftr" sz="quarter" idx="11"/>
          </p:nvPr>
        </p:nvSpPr>
        <p:spPr>
          <a:xfrm>
            <a:off x="2286000" y="6356350"/>
            <a:ext cx="4572000" cy="365125"/>
          </a:xfrm>
        </p:spPr>
        <p:txBody>
          <a:bodyPr/>
          <a:lstStyle/>
          <a:p>
            <a:r>
              <a:rPr lang="en-US" dirty="0" smtClean="0"/>
              <a:t>Interprofessional Education Collaborative Report May 2011</a:t>
            </a:r>
            <a:endParaRPr lang="en-US" dirty="0"/>
          </a:p>
        </p:txBody>
      </p:sp>
    </p:spTree>
    <p:extLst>
      <p:ext uri="{BB962C8B-B14F-4D97-AF65-F5344CB8AC3E}">
        <p14:creationId xmlns:p14="http://schemas.microsoft.com/office/powerpoint/2010/main" val="321364490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514600"/>
            <a:ext cx="8229600" cy="1143000"/>
          </a:xfrm>
        </p:spPr>
        <p:txBody>
          <a:bodyPr>
            <a:noAutofit/>
          </a:bodyPr>
          <a:lstStyle/>
          <a:p>
            <a:r>
              <a:rPr lang="en-US" sz="4000" dirty="0" smtClean="0">
                <a:solidFill>
                  <a:srgbClr val="FFC000"/>
                </a:solidFill>
                <a:effectLst>
                  <a:outerShdw blurRad="38100" dist="38100" dir="2700000" algn="tl">
                    <a:srgbClr val="000000">
                      <a:alpha val="43137"/>
                    </a:srgbClr>
                  </a:outerShdw>
                </a:effectLst>
                <a:latin typeface="Aharoni" panose="02010803020104030203" pitchFamily="2" charset="-79"/>
                <a:cs typeface="Aharoni" panose="02010803020104030203" pitchFamily="2" charset="-79"/>
              </a:rPr>
              <a:t>The Four Pillars for Primary Care Physician Workforce Reform: </a:t>
            </a:r>
            <a:br>
              <a:rPr lang="en-US" sz="4000" dirty="0" smtClean="0">
                <a:solidFill>
                  <a:srgbClr val="FFC000"/>
                </a:solidFill>
                <a:effectLst>
                  <a:outerShdw blurRad="38100" dist="38100" dir="2700000" algn="tl">
                    <a:srgbClr val="000000">
                      <a:alpha val="43137"/>
                    </a:srgbClr>
                  </a:outerShdw>
                </a:effectLst>
                <a:latin typeface="Aharoni" panose="02010803020104030203" pitchFamily="2" charset="-79"/>
                <a:cs typeface="Aharoni" panose="02010803020104030203" pitchFamily="2" charset="-79"/>
              </a:rPr>
            </a:br>
            <a:r>
              <a:rPr lang="en-US" sz="4000" dirty="0" smtClean="0">
                <a:solidFill>
                  <a:srgbClr val="FFC000"/>
                </a:solidFill>
                <a:effectLst>
                  <a:outerShdw blurRad="38100" dist="38100" dir="2700000" algn="tl">
                    <a:srgbClr val="000000">
                      <a:alpha val="43137"/>
                    </a:srgbClr>
                  </a:outerShdw>
                </a:effectLst>
                <a:latin typeface="Aharoni" panose="02010803020104030203" pitchFamily="2" charset="-79"/>
                <a:cs typeface="Aharoni" panose="02010803020104030203" pitchFamily="2" charset="-79"/>
              </a:rPr>
              <a:t>A Blueprint for Future Activity</a:t>
            </a:r>
            <a:endParaRPr lang="en-US" sz="4000" dirty="0">
              <a:solidFill>
                <a:srgbClr val="FFC000"/>
              </a:solidFill>
              <a:effectLst>
                <a:outerShdw blurRad="38100" dist="38100" dir="2700000" algn="tl">
                  <a:srgbClr val="000000">
                    <a:alpha val="43137"/>
                  </a:srgbClr>
                </a:outerShdw>
              </a:effectLst>
              <a:latin typeface="Aharoni" panose="02010803020104030203" pitchFamily="2" charset="-79"/>
              <a:cs typeface="Aharoni" panose="02010803020104030203" pitchFamily="2" charset="-79"/>
            </a:endParaRPr>
          </a:p>
        </p:txBody>
      </p:sp>
      <p:sp>
        <p:nvSpPr>
          <p:cNvPr id="5" name="Footer Placeholder 4"/>
          <p:cNvSpPr>
            <a:spLocks noGrp="1"/>
          </p:cNvSpPr>
          <p:nvPr>
            <p:ph type="ftr" sz="quarter" idx="11"/>
          </p:nvPr>
        </p:nvSpPr>
        <p:spPr/>
        <p:txBody>
          <a:bodyPr/>
          <a:lstStyle/>
          <a:p>
            <a:r>
              <a:rPr lang="en-US" dirty="0" smtClean="0">
                <a:solidFill>
                  <a:schemeClr val="tx1"/>
                </a:solidFill>
                <a:hlinkClick r:id="rId2"/>
              </a:rPr>
              <a:t>www.annfammed.org</a:t>
            </a:r>
            <a:endParaRPr lang="en-US" dirty="0" smtClean="0">
              <a:solidFill>
                <a:schemeClr val="tx1"/>
              </a:solidFill>
            </a:endParaRPr>
          </a:p>
          <a:p>
            <a:r>
              <a:rPr lang="en-US" dirty="0" smtClean="0"/>
              <a:t>Vol. 12. no.1  83-87</a:t>
            </a:r>
            <a:endParaRPr lang="en-US" dirty="0"/>
          </a:p>
        </p:txBody>
      </p:sp>
      <p:sp>
        <p:nvSpPr>
          <p:cNvPr id="3" name="Slide Number Placeholder 2"/>
          <p:cNvSpPr>
            <a:spLocks noGrp="1"/>
          </p:cNvSpPr>
          <p:nvPr>
            <p:ph type="sldNum" sz="quarter" idx="12"/>
          </p:nvPr>
        </p:nvSpPr>
        <p:spPr/>
        <p:txBody>
          <a:bodyPr/>
          <a:lstStyle/>
          <a:p>
            <a:fld id="{021D2238-6374-4BD6-BD70-9EDDBBC537B0}" type="slidenum">
              <a:rPr lang="en-US" smtClean="0"/>
              <a:pPr/>
              <a:t>27</a:t>
            </a:fld>
            <a:endParaRPr lang="en-US"/>
          </a:p>
        </p:txBody>
      </p:sp>
    </p:spTree>
    <p:extLst>
      <p:ext uri="{BB962C8B-B14F-4D97-AF65-F5344CB8AC3E}">
        <p14:creationId xmlns:p14="http://schemas.microsoft.com/office/powerpoint/2010/main" val="86351931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smtClean="0">
                <a:solidFill>
                  <a:srgbClr val="FFC000"/>
                </a:solidFill>
                <a:effectLst>
                  <a:outerShdw blurRad="38100" dist="38100" dir="2700000" algn="tl">
                    <a:srgbClr val="000000">
                      <a:alpha val="43137"/>
                    </a:srgbClr>
                  </a:outerShdw>
                </a:effectLst>
                <a:latin typeface="Aharoni" panose="02010803020104030203" pitchFamily="2" charset="-79"/>
                <a:cs typeface="Aharoni" panose="02010803020104030203" pitchFamily="2" charset="-79"/>
              </a:rPr>
              <a:t>The Four Pillars for Primary Care Physician Workforce Reform: </a:t>
            </a:r>
            <a:br>
              <a:rPr lang="en-US" sz="3200" dirty="0" smtClean="0">
                <a:solidFill>
                  <a:srgbClr val="FFC000"/>
                </a:solidFill>
                <a:effectLst>
                  <a:outerShdw blurRad="38100" dist="38100" dir="2700000" algn="tl">
                    <a:srgbClr val="000000">
                      <a:alpha val="43137"/>
                    </a:srgbClr>
                  </a:outerShdw>
                </a:effectLst>
                <a:latin typeface="Aharoni" panose="02010803020104030203" pitchFamily="2" charset="-79"/>
                <a:cs typeface="Aharoni" panose="02010803020104030203" pitchFamily="2" charset="-79"/>
              </a:rPr>
            </a:br>
            <a:r>
              <a:rPr lang="en-US" sz="3200" dirty="0" smtClean="0">
                <a:solidFill>
                  <a:srgbClr val="FFC000"/>
                </a:solidFill>
                <a:effectLst>
                  <a:outerShdw blurRad="38100" dist="38100" dir="2700000" algn="tl">
                    <a:srgbClr val="000000">
                      <a:alpha val="43137"/>
                    </a:srgbClr>
                  </a:outerShdw>
                </a:effectLst>
                <a:latin typeface="Aharoni" panose="02010803020104030203" pitchFamily="2" charset="-79"/>
                <a:cs typeface="Aharoni" panose="02010803020104030203" pitchFamily="2" charset="-79"/>
              </a:rPr>
              <a:t>A Blueprint for Future Activity</a:t>
            </a:r>
            <a:endParaRPr lang="en-US" sz="3200" dirty="0">
              <a:solidFill>
                <a:srgbClr val="FFC000"/>
              </a:solidFill>
              <a:effectLst>
                <a:outerShdw blurRad="38100" dist="38100" dir="2700000" algn="tl">
                  <a:srgbClr val="000000">
                    <a:alpha val="43137"/>
                  </a:srgbClr>
                </a:outerShdw>
              </a:effectLst>
              <a:latin typeface="Aharoni" panose="02010803020104030203" pitchFamily="2" charset="-79"/>
              <a:cs typeface="Aharoni" panose="02010803020104030203" pitchFamily="2" charset="-79"/>
            </a:endParaRPr>
          </a:p>
        </p:txBody>
      </p:sp>
      <p:sp>
        <p:nvSpPr>
          <p:cNvPr id="4" name="Content Placeholder 3"/>
          <p:cNvSpPr>
            <a:spLocks noGrp="1"/>
          </p:cNvSpPr>
          <p:nvPr>
            <p:ph idx="1"/>
          </p:nvPr>
        </p:nvSpPr>
        <p:spPr>
          <a:xfrm>
            <a:off x="457200" y="1905000"/>
            <a:ext cx="8229600" cy="4525963"/>
          </a:xfrm>
        </p:spPr>
        <p:txBody>
          <a:bodyPr/>
          <a:lstStyle/>
          <a:p>
            <a:r>
              <a:rPr lang="en-US" dirty="0" smtClean="0">
                <a:effectLst>
                  <a:outerShdw blurRad="38100" dist="38100" dir="2700000" algn="tl">
                    <a:srgbClr val="000000">
                      <a:alpha val="43137"/>
                    </a:srgbClr>
                  </a:outerShdw>
                </a:effectLst>
                <a:latin typeface="Aharoni" panose="02010803020104030203" pitchFamily="2" charset="-79"/>
                <a:cs typeface="Aharoni" panose="02010803020104030203" pitchFamily="2" charset="-79"/>
              </a:rPr>
              <a:t>Pipeline</a:t>
            </a:r>
          </a:p>
          <a:p>
            <a:endParaRPr lang="en-US" dirty="0" smtClean="0">
              <a:effectLst>
                <a:outerShdw blurRad="38100" dist="38100" dir="2700000" algn="tl">
                  <a:srgbClr val="000000">
                    <a:alpha val="43137"/>
                  </a:srgbClr>
                </a:outerShdw>
              </a:effectLst>
              <a:latin typeface="Aharoni" panose="02010803020104030203" pitchFamily="2" charset="-79"/>
              <a:cs typeface="Aharoni" panose="02010803020104030203" pitchFamily="2" charset="-79"/>
            </a:endParaRPr>
          </a:p>
          <a:p>
            <a:r>
              <a:rPr lang="en-US" dirty="0" smtClean="0">
                <a:effectLst>
                  <a:outerShdw blurRad="38100" dist="38100" dir="2700000" algn="tl">
                    <a:srgbClr val="000000">
                      <a:alpha val="43137"/>
                    </a:srgbClr>
                  </a:outerShdw>
                </a:effectLst>
                <a:latin typeface="Aharoni" panose="02010803020104030203" pitchFamily="2" charset="-79"/>
                <a:cs typeface="Aharoni" panose="02010803020104030203" pitchFamily="2" charset="-79"/>
              </a:rPr>
              <a:t>Process of Medical Education</a:t>
            </a:r>
          </a:p>
          <a:p>
            <a:endParaRPr lang="en-US" dirty="0" smtClean="0">
              <a:effectLst>
                <a:outerShdw blurRad="38100" dist="38100" dir="2700000" algn="tl">
                  <a:srgbClr val="000000">
                    <a:alpha val="43137"/>
                  </a:srgbClr>
                </a:outerShdw>
              </a:effectLst>
              <a:latin typeface="Aharoni" panose="02010803020104030203" pitchFamily="2" charset="-79"/>
              <a:cs typeface="Aharoni" panose="02010803020104030203" pitchFamily="2" charset="-79"/>
            </a:endParaRPr>
          </a:p>
          <a:p>
            <a:r>
              <a:rPr lang="en-US" dirty="0" smtClean="0">
                <a:effectLst>
                  <a:outerShdw blurRad="38100" dist="38100" dir="2700000" algn="tl">
                    <a:srgbClr val="000000">
                      <a:alpha val="43137"/>
                    </a:srgbClr>
                  </a:outerShdw>
                </a:effectLst>
                <a:latin typeface="Aharoni" panose="02010803020104030203" pitchFamily="2" charset="-79"/>
                <a:cs typeface="Aharoni" panose="02010803020104030203" pitchFamily="2" charset="-79"/>
              </a:rPr>
              <a:t>Practice Transformation</a:t>
            </a:r>
          </a:p>
          <a:p>
            <a:endParaRPr lang="en-US" dirty="0" smtClean="0">
              <a:effectLst>
                <a:outerShdw blurRad="38100" dist="38100" dir="2700000" algn="tl">
                  <a:srgbClr val="000000">
                    <a:alpha val="43137"/>
                  </a:srgbClr>
                </a:outerShdw>
              </a:effectLst>
              <a:latin typeface="Aharoni" panose="02010803020104030203" pitchFamily="2" charset="-79"/>
              <a:cs typeface="Aharoni" panose="02010803020104030203" pitchFamily="2" charset="-79"/>
            </a:endParaRPr>
          </a:p>
          <a:p>
            <a:r>
              <a:rPr lang="en-US" dirty="0" smtClean="0">
                <a:effectLst>
                  <a:outerShdw blurRad="38100" dist="38100" dir="2700000" algn="tl">
                    <a:srgbClr val="000000">
                      <a:alpha val="43137"/>
                    </a:srgbClr>
                  </a:outerShdw>
                </a:effectLst>
                <a:latin typeface="Aharoni" panose="02010803020104030203" pitchFamily="2" charset="-79"/>
                <a:cs typeface="Aharoni" panose="02010803020104030203" pitchFamily="2" charset="-79"/>
              </a:rPr>
              <a:t>Payment Reform</a:t>
            </a:r>
            <a:endParaRPr lang="en-US" dirty="0">
              <a:effectLst>
                <a:outerShdw blurRad="38100" dist="38100" dir="2700000" algn="tl">
                  <a:srgbClr val="000000">
                    <a:alpha val="43137"/>
                  </a:srgbClr>
                </a:outerShdw>
              </a:effectLst>
              <a:latin typeface="Aharoni" panose="02010803020104030203" pitchFamily="2" charset="-79"/>
              <a:cs typeface="Aharoni" panose="02010803020104030203" pitchFamily="2" charset="-79"/>
            </a:endParaRPr>
          </a:p>
        </p:txBody>
      </p:sp>
      <p:sp>
        <p:nvSpPr>
          <p:cNvPr id="5" name="Footer Placeholder 4"/>
          <p:cNvSpPr>
            <a:spLocks noGrp="1"/>
          </p:cNvSpPr>
          <p:nvPr>
            <p:ph type="ftr" sz="quarter" idx="11"/>
          </p:nvPr>
        </p:nvSpPr>
        <p:spPr/>
        <p:txBody>
          <a:bodyPr/>
          <a:lstStyle/>
          <a:p>
            <a:r>
              <a:rPr lang="en-US" dirty="0" smtClean="0">
                <a:solidFill>
                  <a:schemeClr val="tx1"/>
                </a:solidFill>
                <a:hlinkClick r:id="rId2"/>
              </a:rPr>
              <a:t>www.annfammed.org</a:t>
            </a:r>
            <a:endParaRPr lang="en-US" dirty="0" smtClean="0">
              <a:solidFill>
                <a:schemeClr val="tx1"/>
              </a:solidFill>
            </a:endParaRPr>
          </a:p>
          <a:p>
            <a:r>
              <a:rPr lang="en-US" dirty="0" smtClean="0"/>
              <a:t>Vol. 12. no.1  83-87</a:t>
            </a:r>
            <a:endParaRPr lang="en-US" dirty="0"/>
          </a:p>
        </p:txBody>
      </p:sp>
      <p:sp>
        <p:nvSpPr>
          <p:cNvPr id="3" name="Slide Number Placeholder 2"/>
          <p:cNvSpPr>
            <a:spLocks noGrp="1"/>
          </p:cNvSpPr>
          <p:nvPr>
            <p:ph type="sldNum" sz="quarter" idx="12"/>
          </p:nvPr>
        </p:nvSpPr>
        <p:spPr/>
        <p:txBody>
          <a:bodyPr/>
          <a:lstStyle/>
          <a:p>
            <a:fld id="{021D2238-6374-4BD6-BD70-9EDDBBC537B0}" type="slidenum">
              <a:rPr lang="en-US" smtClean="0"/>
              <a:pPr/>
              <a:t>28</a:t>
            </a:fld>
            <a:endParaRPr lang="en-US"/>
          </a:p>
        </p:txBody>
      </p:sp>
    </p:spTree>
    <p:extLst>
      <p:ext uri="{BB962C8B-B14F-4D97-AF65-F5344CB8AC3E}">
        <p14:creationId xmlns:p14="http://schemas.microsoft.com/office/powerpoint/2010/main" val="93830306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smtClean="0">
                <a:solidFill>
                  <a:srgbClr val="FFC000"/>
                </a:solidFill>
                <a:effectLst>
                  <a:outerShdw blurRad="38100" dist="38100" dir="2700000" algn="tl">
                    <a:srgbClr val="000000">
                      <a:alpha val="43137"/>
                    </a:srgbClr>
                  </a:outerShdw>
                </a:effectLst>
                <a:latin typeface="Aharoni" panose="02010803020104030203" pitchFamily="2" charset="-79"/>
                <a:cs typeface="Aharoni" panose="02010803020104030203" pitchFamily="2" charset="-79"/>
              </a:rPr>
              <a:t>The Four Pillars for Primary Care Physician Workforce Reform: </a:t>
            </a:r>
            <a:br>
              <a:rPr lang="en-US" sz="3200" dirty="0" smtClean="0">
                <a:solidFill>
                  <a:srgbClr val="FFC000"/>
                </a:solidFill>
                <a:effectLst>
                  <a:outerShdw blurRad="38100" dist="38100" dir="2700000" algn="tl">
                    <a:srgbClr val="000000">
                      <a:alpha val="43137"/>
                    </a:srgbClr>
                  </a:outerShdw>
                </a:effectLst>
                <a:latin typeface="Aharoni" panose="02010803020104030203" pitchFamily="2" charset="-79"/>
                <a:cs typeface="Aharoni" panose="02010803020104030203" pitchFamily="2" charset="-79"/>
              </a:rPr>
            </a:br>
            <a:r>
              <a:rPr lang="en-US" sz="3200" dirty="0" smtClean="0">
                <a:solidFill>
                  <a:srgbClr val="FFC000"/>
                </a:solidFill>
                <a:effectLst>
                  <a:outerShdw blurRad="38100" dist="38100" dir="2700000" algn="tl">
                    <a:srgbClr val="000000">
                      <a:alpha val="43137"/>
                    </a:srgbClr>
                  </a:outerShdw>
                </a:effectLst>
                <a:latin typeface="Aharoni" panose="02010803020104030203" pitchFamily="2" charset="-79"/>
                <a:cs typeface="Aharoni" panose="02010803020104030203" pitchFamily="2" charset="-79"/>
              </a:rPr>
              <a:t>A Blueprint for Future Activity</a:t>
            </a:r>
            <a:endParaRPr lang="en-US" sz="3200" dirty="0">
              <a:solidFill>
                <a:srgbClr val="FFC000"/>
              </a:solidFill>
              <a:effectLst>
                <a:outerShdw blurRad="38100" dist="38100" dir="2700000" algn="tl">
                  <a:srgbClr val="000000">
                    <a:alpha val="43137"/>
                  </a:srgbClr>
                </a:outerShdw>
              </a:effectLst>
              <a:latin typeface="Aharoni" panose="02010803020104030203" pitchFamily="2" charset="-79"/>
              <a:cs typeface="Aharoni" panose="02010803020104030203" pitchFamily="2" charset="-79"/>
            </a:endParaRPr>
          </a:p>
        </p:txBody>
      </p:sp>
      <p:sp>
        <p:nvSpPr>
          <p:cNvPr id="4" name="Content Placeholder 3"/>
          <p:cNvSpPr>
            <a:spLocks noGrp="1"/>
          </p:cNvSpPr>
          <p:nvPr>
            <p:ph idx="1"/>
          </p:nvPr>
        </p:nvSpPr>
        <p:spPr>
          <a:xfrm>
            <a:off x="152400" y="1905000"/>
            <a:ext cx="8839200" cy="4525963"/>
          </a:xfrm>
        </p:spPr>
        <p:txBody>
          <a:bodyPr>
            <a:normAutofit fontScale="92500"/>
          </a:bodyPr>
          <a:lstStyle/>
          <a:p>
            <a:r>
              <a:rPr lang="en-US" dirty="0" smtClean="0">
                <a:solidFill>
                  <a:schemeClr val="bg2">
                    <a:lumMod val="75000"/>
                  </a:schemeClr>
                </a:solidFill>
                <a:effectLst>
                  <a:outerShdw blurRad="38100" dist="38100" dir="2700000" algn="tl">
                    <a:srgbClr val="000000">
                      <a:alpha val="43137"/>
                    </a:srgbClr>
                  </a:outerShdw>
                </a:effectLst>
                <a:latin typeface="Aharoni" panose="02010803020104030203" pitchFamily="2" charset="-79"/>
                <a:cs typeface="Aharoni" panose="02010803020104030203" pitchFamily="2" charset="-79"/>
              </a:rPr>
              <a:t>Pipeline</a:t>
            </a:r>
          </a:p>
          <a:p>
            <a:endParaRPr lang="en-US" dirty="0" smtClean="0">
              <a:effectLst>
                <a:outerShdw blurRad="38100" dist="38100" dir="2700000" algn="tl">
                  <a:srgbClr val="000000">
                    <a:alpha val="43137"/>
                  </a:srgbClr>
                </a:outerShdw>
              </a:effectLst>
              <a:latin typeface="Aharoni" panose="02010803020104030203" pitchFamily="2" charset="-79"/>
              <a:cs typeface="Aharoni" panose="02010803020104030203" pitchFamily="2" charset="-79"/>
            </a:endParaRPr>
          </a:p>
          <a:p>
            <a:r>
              <a:rPr lang="en-US" dirty="0" smtClean="0">
                <a:effectLst>
                  <a:outerShdw blurRad="38100" dist="38100" dir="2700000" algn="tl">
                    <a:srgbClr val="000000">
                      <a:alpha val="43137"/>
                    </a:srgbClr>
                  </a:outerShdw>
                </a:effectLst>
                <a:latin typeface="Aharoni" panose="02010803020104030203" pitchFamily="2" charset="-79"/>
                <a:cs typeface="Aharoni" panose="02010803020104030203" pitchFamily="2" charset="-79"/>
              </a:rPr>
              <a:t>Process of Medical Education</a:t>
            </a:r>
          </a:p>
          <a:p>
            <a:pPr marL="0" indent="0">
              <a:buNone/>
            </a:pPr>
            <a:r>
              <a:rPr lang="en-US" sz="2600" dirty="0" smtClean="0">
                <a:effectLst>
                  <a:outerShdw blurRad="38100" dist="38100" dir="2700000" algn="tl">
                    <a:srgbClr val="000000">
                      <a:alpha val="43137"/>
                    </a:srgbClr>
                  </a:outerShdw>
                </a:effectLst>
                <a:latin typeface="Aharoni" panose="02010803020104030203" pitchFamily="2" charset="-79"/>
                <a:cs typeface="Aharoni" panose="02010803020104030203" pitchFamily="2" charset="-79"/>
              </a:rPr>
              <a:t>“Integration with Interdisciplinary Professional Education”</a:t>
            </a:r>
          </a:p>
          <a:p>
            <a:endParaRPr lang="en-US" dirty="0" smtClean="0">
              <a:effectLst>
                <a:outerShdw blurRad="38100" dist="38100" dir="2700000" algn="tl">
                  <a:srgbClr val="000000">
                    <a:alpha val="43137"/>
                  </a:srgbClr>
                </a:outerShdw>
              </a:effectLst>
              <a:latin typeface="Aharoni" panose="02010803020104030203" pitchFamily="2" charset="-79"/>
              <a:cs typeface="Aharoni" panose="02010803020104030203" pitchFamily="2" charset="-79"/>
            </a:endParaRPr>
          </a:p>
          <a:p>
            <a:r>
              <a:rPr lang="en-US" dirty="0" smtClean="0">
                <a:solidFill>
                  <a:schemeClr val="bg2">
                    <a:lumMod val="75000"/>
                  </a:schemeClr>
                </a:solidFill>
                <a:effectLst>
                  <a:outerShdw blurRad="38100" dist="38100" dir="2700000" algn="tl">
                    <a:srgbClr val="000000">
                      <a:alpha val="43137"/>
                    </a:srgbClr>
                  </a:outerShdw>
                </a:effectLst>
                <a:latin typeface="Aharoni" panose="02010803020104030203" pitchFamily="2" charset="-79"/>
                <a:cs typeface="Aharoni" panose="02010803020104030203" pitchFamily="2" charset="-79"/>
              </a:rPr>
              <a:t>Practice Transformation</a:t>
            </a:r>
          </a:p>
          <a:p>
            <a:endParaRPr lang="en-US" dirty="0" smtClean="0">
              <a:effectLst>
                <a:outerShdw blurRad="38100" dist="38100" dir="2700000" algn="tl">
                  <a:srgbClr val="000000">
                    <a:alpha val="43137"/>
                  </a:srgbClr>
                </a:outerShdw>
              </a:effectLst>
              <a:latin typeface="Aharoni" panose="02010803020104030203" pitchFamily="2" charset="-79"/>
              <a:cs typeface="Aharoni" panose="02010803020104030203" pitchFamily="2" charset="-79"/>
            </a:endParaRPr>
          </a:p>
          <a:p>
            <a:r>
              <a:rPr lang="en-US" dirty="0" smtClean="0">
                <a:solidFill>
                  <a:schemeClr val="bg2">
                    <a:lumMod val="75000"/>
                  </a:schemeClr>
                </a:solidFill>
                <a:effectLst>
                  <a:outerShdw blurRad="38100" dist="38100" dir="2700000" algn="tl">
                    <a:srgbClr val="000000">
                      <a:alpha val="43137"/>
                    </a:srgbClr>
                  </a:outerShdw>
                </a:effectLst>
                <a:latin typeface="Aharoni" panose="02010803020104030203" pitchFamily="2" charset="-79"/>
                <a:cs typeface="Aharoni" panose="02010803020104030203" pitchFamily="2" charset="-79"/>
              </a:rPr>
              <a:t>Payment Reform</a:t>
            </a:r>
            <a:endParaRPr lang="en-US" dirty="0">
              <a:solidFill>
                <a:schemeClr val="bg2">
                  <a:lumMod val="75000"/>
                </a:schemeClr>
              </a:solidFill>
              <a:effectLst>
                <a:outerShdw blurRad="38100" dist="38100" dir="2700000" algn="tl">
                  <a:srgbClr val="000000">
                    <a:alpha val="43137"/>
                  </a:srgbClr>
                </a:outerShdw>
              </a:effectLst>
              <a:latin typeface="Aharoni" panose="02010803020104030203" pitchFamily="2" charset="-79"/>
              <a:cs typeface="Aharoni" panose="02010803020104030203" pitchFamily="2" charset="-79"/>
            </a:endParaRPr>
          </a:p>
        </p:txBody>
      </p:sp>
      <p:sp>
        <p:nvSpPr>
          <p:cNvPr id="5" name="Footer Placeholder 4"/>
          <p:cNvSpPr>
            <a:spLocks noGrp="1"/>
          </p:cNvSpPr>
          <p:nvPr>
            <p:ph type="ftr" sz="quarter" idx="11"/>
          </p:nvPr>
        </p:nvSpPr>
        <p:spPr/>
        <p:txBody>
          <a:bodyPr/>
          <a:lstStyle/>
          <a:p>
            <a:r>
              <a:rPr lang="en-US" dirty="0" smtClean="0">
                <a:solidFill>
                  <a:schemeClr val="tx1"/>
                </a:solidFill>
                <a:hlinkClick r:id="rId2"/>
              </a:rPr>
              <a:t>www.annfammed.org</a:t>
            </a:r>
            <a:endParaRPr lang="en-US" dirty="0" smtClean="0">
              <a:solidFill>
                <a:schemeClr val="tx1"/>
              </a:solidFill>
            </a:endParaRPr>
          </a:p>
          <a:p>
            <a:r>
              <a:rPr lang="en-US" dirty="0" smtClean="0"/>
              <a:t>Vol. 12. no.1  83-87</a:t>
            </a:r>
            <a:endParaRPr lang="en-US" dirty="0"/>
          </a:p>
        </p:txBody>
      </p:sp>
      <p:sp>
        <p:nvSpPr>
          <p:cNvPr id="3" name="Slide Number Placeholder 2"/>
          <p:cNvSpPr>
            <a:spLocks noGrp="1"/>
          </p:cNvSpPr>
          <p:nvPr>
            <p:ph type="sldNum" sz="quarter" idx="12"/>
          </p:nvPr>
        </p:nvSpPr>
        <p:spPr/>
        <p:txBody>
          <a:bodyPr/>
          <a:lstStyle/>
          <a:p>
            <a:fld id="{021D2238-6374-4BD6-BD70-9EDDBBC537B0}" type="slidenum">
              <a:rPr lang="en-US" smtClean="0"/>
              <a:pPr/>
              <a:t>29</a:t>
            </a:fld>
            <a:endParaRPr lang="en-US"/>
          </a:p>
        </p:txBody>
      </p:sp>
    </p:spTree>
    <p:extLst>
      <p:ext uri="{BB962C8B-B14F-4D97-AF65-F5344CB8AC3E}">
        <p14:creationId xmlns:p14="http://schemas.microsoft.com/office/powerpoint/2010/main" val="133155935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304800"/>
            <a:ext cx="7772400" cy="1470025"/>
          </a:xfrm>
        </p:spPr>
        <p:txBody>
          <a:bodyPr>
            <a:normAutofit fontScale="90000"/>
          </a:bodyPr>
          <a:lstStyle/>
          <a:p>
            <a:r>
              <a:rPr lang="en-US" sz="5400" b="1" dirty="0" smtClean="0"/>
              <a:t>WHO IP Collaborative Practice Definition</a:t>
            </a:r>
            <a:endParaRPr lang="en-US" sz="5400" b="1" dirty="0"/>
          </a:p>
        </p:txBody>
      </p:sp>
      <p:sp>
        <p:nvSpPr>
          <p:cNvPr id="3" name="Subtitle 2"/>
          <p:cNvSpPr>
            <a:spLocks noGrp="1"/>
          </p:cNvSpPr>
          <p:nvPr>
            <p:ph type="subTitle" idx="1"/>
          </p:nvPr>
        </p:nvSpPr>
        <p:spPr>
          <a:xfrm>
            <a:off x="381000" y="2057400"/>
            <a:ext cx="8382000" cy="1752600"/>
          </a:xfrm>
        </p:spPr>
        <p:txBody>
          <a:bodyPr>
            <a:noAutofit/>
          </a:bodyPr>
          <a:lstStyle/>
          <a:p>
            <a:r>
              <a:rPr lang="en-US" sz="4000" b="1" i="1" dirty="0">
                <a:solidFill>
                  <a:srgbClr val="FFFF00"/>
                </a:solidFill>
              </a:rPr>
              <a:t>“When multiple health workers from different professional backgrounds work together with patients, families, </a:t>
            </a:r>
            <a:r>
              <a:rPr lang="en-US" sz="4000" b="1" i="1" dirty="0" err="1">
                <a:solidFill>
                  <a:srgbClr val="FFFF00"/>
                </a:solidFill>
              </a:rPr>
              <a:t>carers</a:t>
            </a:r>
            <a:r>
              <a:rPr lang="en-US" sz="4000" b="1" i="1" dirty="0">
                <a:solidFill>
                  <a:srgbClr val="FFFF00"/>
                </a:solidFill>
              </a:rPr>
              <a:t> [sic], and communities </a:t>
            </a:r>
            <a:r>
              <a:rPr lang="en-US" sz="4400" b="1" i="1" dirty="0">
                <a:solidFill>
                  <a:srgbClr val="FFFF00"/>
                </a:solidFill>
                <a:effectLst>
                  <a:outerShdw blurRad="38100" dist="38100" dir="2700000" algn="tl">
                    <a:srgbClr val="000000">
                      <a:alpha val="43137"/>
                    </a:srgbClr>
                  </a:outerShdw>
                </a:effectLst>
              </a:rPr>
              <a:t>to deliver the highest quality of care</a:t>
            </a:r>
            <a:r>
              <a:rPr lang="en-US" sz="4000" b="1" i="1" dirty="0">
                <a:solidFill>
                  <a:srgbClr val="FFFF00"/>
                </a:solidFill>
              </a:rPr>
              <a:t>”</a:t>
            </a:r>
            <a:endParaRPr lang="en-US" sz="4000" b="1" i="1" dirty="0">
              <a:solidFill>
                <a:srgbClr val="FFFF00"/>
              </a:solidFill>
              <a:effectLst>
                <a:outerShdw blurRad="38100" dist="38100" dir="2700000" algn="tl">
                  <a:srgbClr val="000000">
                    <a:alpha val="43137"/>
                  </a:srgbClr>
                </a:outerShdw>
              </a:effectLst>
            </a:endParaRPr>
          </a:p>
        </p:txBody>
      </p:sp>
      <p:sp>
        <p:nvSpPr>
          <p:cNvPr id="7" name="Slide Number Placeholder 6"/>
          <p:cNvSpPr>
            <a:spLocks noGrp="1"/>
          </p:cNvSpPr>
          <p:nvPr>
            <p:ph type="sldNum" sz="quarter" idx="12"/>
          </p:nvPr>
        </p:nvSpPr>
        <p:spPr/>
        <p:txBody>
          <a:bodyPr/>
          <a:lstStyle/>
          <a:p>
            <a:fld id="{021D2238-6374-4BD6-BD70-9EDDBBC537B0}" type="slidenum">
              <a:rPr lang="en-US" smtClean="0"/>
              <a:pPr/>
              <a:t>3</a:t>
            </a:fld>
            <a:endParaRPr lang="en-US"/>
          </a:p>
        </p:txBody>
      </p:sp>
      <p:sp>
        <p:nvSpPr>
          <p:cNvPr id="4" name="Footer Placeholder 3"/>
          <p:cNvSpPr>
            <a:spLocks noGrp="1"/>
          </p:cNvSpPr>
          <p:nvPr>
            <p:ph type="ftr" sz="quarter" idx="11"/>
          </p:nvPr>
        </p:nvSpPr>
        <p:spPr/>
        <p:txBody>
          <a:bodyPr/>
          <a:lstStyle/>
          <a:p>
            <a:r>
              <a:rPr lang="en-US" smtClean="0"/>
              <a:t>WHO 2010</a:t>
            </a:r>
            <a:endParaRPr lang="en-US"/>
          </a:p>
        </p:txBody>
      </p:sp>
    </p:spTree>
    <p:extLst>
      <p:ext uri="{BB962C8B-B14F-4D97-AF65-F5344CB8AC3E}">
        <p14:creationId xmlns:p14="http://schemas.microsoft.com/office/powerpoint/2010/main" val="113877626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smtClean="0">
                <a:solidFill>
                  <a:srgbClr val="FFC000"/>
                </a:solidFill>
                <a:effectLst>
                  <a:outerShdw blurRad="38100" dist="38100" dir="2700000" algn="tl">
                    <a:srgbClr val="000000">
                      <a:alpha val="43137"/>
                    </a:srgbClr>
                  </a:outerShdw>
                </a:effectLst>
                <a:latin typeface="Aharoni" panose="02010803020104030203" pitchFamily="2" charset="-79"/>
                <a:cs typeface="Aharoni" panose="02010803020104030203" pitchFamily="2" charset="-79"/>
              </a:rPr>
              <a:t>The Four Pillars for Primary Care Physician Workforce Reform: </a:t>
            </a:r>
            <a:br>
              <a:rPr lang="en-US" sz="3200" dirty="0" smtClean="0">
                <a:solidFill>
                  <a:srgbClr val="FFC000"/>
                </a:solidFill>
                <a:effectLst>
                  <a:outerShdw blurRad="38100" dist="38100" dir="2700000" algn="tl">
                    <a:srgbClr val="000000">
                      <a:alpha val="43137"/>
                    </a:srgbClr>
                  </a:outerShdw>
                </a:effectLst>
                <a:latin typeface="Aharoni" panose="02010803020104030203" pitchFamily="2" charset="-79"/>
                <a:cs typeface="Aharoni" panose="02010803020104030203" pitchFamily="2" charset="-79"/>
              </a:rPr>
            </a:br>
            <a:r>
              <a:rPr lang="en-US" sz="3200" dirty="0" smtClean="0">
                <a:solidFill>
                  <a:srgbClr val="FFC000"/>
                </a:solidFill>
                <a:effectLst>
                  <a:outerShdw blurRad="38100" dist="38100" dir="2700000" algn="tl">
                    <a:srgbClr val="000000">
                      <a:alpha val="43137"/>
                    </a:srgbClr>
                  </a:outerShdw>
                </a:effectLst>
                <a:latin typeface="Aharoni" panose="02010803020104030203" pitchFamily="2" charset="-79"/>
                <a:cs typeface="Aharoni" panose="02010803020104030203" pitchFamily="2" charset="-79"/>
              </a:rPr>
              <a:t>A Blueprint for Future Activity</a:t>
            </a:r>
            <a:endParaRPr lang="en-US" sz="3200" dirty="0">
              <a:solidFill>
                <a:srgbClr val="FFC000"/>
              </a:solidFill>
              <a:effectLst>
                <a:outerShdw blurRad="38100" dist="38100" dir="2700000" algn="tl">
                  <a:srgbClr val="000000">
                    <a:alpha val="43137"/>
                  </a:srgbClr>
                </a:outerShdw>
              </a:effectLst>
              <a:latin typeface="Aharoni" panose="02010803020104030203" pitchFamily="2" charset="-79"/>
              <a:cs typeface="Aharoni" panose="02010803020104030203" pitchFamily="2" charset="-79"/>
            </a:endParaRPr>
          </a:p>
        </p:txBody>
      </p:sp>
      <p:sp>
        <p:nvSpPr>
          <p:cNvPr id="4" name="Content Placeholder 3"/>
          <p:cNvSpPr>
            <a:spLocks noGrp="1"/>
          </p:cNvSpPr>
          <p:nvPr>
            <p:ph idx="1"/>
          </p:nvPr>
        </p:nvSpPr>
        <p:spPr>
          <a:xfrm>
            <a:off x="457200" y="1676400"/>
            <a:ext cx="8229600" cy="4525963"/>
          </a:xfrm>
        </p:spPr>
        <p:txBody>
          <a:bodyPr>
            <a:normAutofit/>
          </a:bodyPr>
          <a:lstStyle/>
          <a:p>
            <a:r>
              <a:rPr lang="en-US" dirty="0" smtClean="0">
                <a:effectLst>
                  <a:outerShdw blurRad="38100" dist="38100" dir="2700000" algn="tl">
                    <a:srgbClr val="000000">
                      <a:alpha val="43137"/>
                    </a:srgbClr>
                  </a:outerShdw>
                </a:effectLst>
                <a:latin typeface="Aharoni" panose="02010803020104030203" pitchFamily="2" charset="-79"/>
                <a:cs typeface="Aharoni" panose="02010803020104030203" pitchFamily="2" charset="-79"/>
              </a:rPr>
              <a:t>Practice Transformation</a:t>
            </a:r>
          </a:p>
          <a:p>
            <a:pPr marL="0" indent="0">
              <a:buNone/>
            </a:pPr>
            <a:r>
              <a:rPr lang="en-US" sz="2400" dirty="0" smtClean="0">
                <a:effectLst>
                  <a:outerShdw blurRad="38100" dist="38100" dir="2700000" algn="tl">
                    <a:srgbClr val="000000">
                      <a:alpha val="43137"/>
                    </a:srgbClr>
                  </a:outerShdw>
                </a:effectLst>
                <a:latin typeface="Aharoni" panose="02010803020104030203" pitchFamily="2" charset="-79"/>
                <a:cs typeface="Aharoni" panose="02010803020104030203" pitchFamily="2" charset="-79"/>
              </a:rPr>
              <a:t>“Practice teams </a:t>
            </a:r>
            <a:r>
              <a:rPr lang="en-US" sz="2400" i="1" dirty="0" smtClean="0">
                <a:effectLst>
                  <a:outerShdw blurRad="38100" dist="38100" dir="2700000" algn="tl">
                    <a:srgbClr val="000000">
                      <a:alpha val="43137"/>
                    </a:srgbClr>
                  </a:outerShdw>
                </a:effectLst>
                <a:latin typeface="Aharoni" panose="02010803020104030203" pitchFamily="2" charset="-79"/>
                <a:cs typeface="Aharoni" panose="02010803020104030203" pitchFamily="2" charset="-79"/>
              </a:rPr>
              <a:t>must</a:t>
            </a:r>
            <a:r>
              <a:rPr lang="en-US" sz="2400" dirty="0" smtClean="0">
                <a:effectLst>
                  <a:outerShdw blurRad="38100" dist="38100" dir="2700000" algn="tl">
                    <a:srgbClr val="000000">
                      <a:alpha val="43137"/>
                    </a:srgbClr>
                  </a:outerShdw>
                </a:effectLst>
                <a:latin typeface="Aharoni" panose="02010803020104030203" pitchFamily="2" charset="-79"/>
                <a:cs typeface="Aharoni" panose="02010803020104030203" pitchFamily="2" charset="-79"/>
              </a:rPr>
              <a:t>  include generalist physician leaders who serve as role models and deliver comprehensive, broad-scope primary care.”</a:t>
            </a:r>
          </a:p>
          <a:p>
            <a:pPr marL="0" indent="0">
              <a:buNone/>
            </a:pPr>
            <a:endParaRPr lang="en-US" sz="2400" dirty="0" smtClean="0">
              <a:effectLst>
                <a:outerShdw blurRad="38100" dist="38100" dir="2700000" algn="tl">
                  <a:srgbClr val="000000">
                    <a:alpha val="43137"/>
                  </a:srgbClr>
                </a:outerShdw>
              </a:effectLst>
              <a:latin typeface="Aharoni" panose="02010803020104030203" pitchFamily="2" charset="-79"/>
              <a:cs typeface="Aharoni" panose="02010803020104030203" pitchFamily="2" charset="-79"/>
            </a:endParaRPr>
          </a:p>
          <a:p>
            <a:pPr marL="0" indent="0">
              <a:buNone/>
            </a:pPr>
            <a:r>
              <a:rPr lang="en-US" sz="2400" dirty="0" smtClean="0">
                <a:effectLst>
                  <a:outerShdw blurRad="38100" dist="38100" dir="2700000" algn="tl">
                    <a:srgbClr val="000000">
                      <a:alpha val="43137"/>
                    </a:srgbClr>
                  </a:outerShdw>
                </a:effectLst>
                <a:latin typeface="Aharoni" panose="02010803020104030203" pitchFamily="2" charset="-79"/>
                <a:cs typeface="Aharoni" panose="02010803020104030203" pitchFamily="2" charset="-79"/>
              </a:rPr>
              <a:t>“Learners are part of interprofessional practice teams”</a:t>
            </a:r>
          </a:p>
          <a:p>
            <a:pPr marL="0" indent="0">
              <a:buNone/>
            </a:pPr>
            <a:endParaRPr lang="en-US" sz="2400" dirty="0">
              <a:effectLst>
                <a:outerShdw blurRad="38100" dist="38100" dir="2700000" algn="tl">
                  <a:srgbClr val="000000">
                    <a:alpha val="43137"/>
                  </a:srgbClr>
                </a:outerShdw>
              </a:effectLst>
              <a:latin typeface="Aharoni" panose="02010803020104030203" pitchFamily="2" charset="-79"/>
              <a:cs typeface="Aharoni" panose="02010803020104030203" pitchFamily="2" charset="-79"/>
            </a:endParaRPr>
          </a:p>
          <a:p>
            <a:pPr marL="0" indent="0">
              <a:buNone/>
            </a:pPr>
            <a:r>
              <a:rPr lang="en-US" sz="2400" dirty="0" smtClean="0">
                <a:effectLst>
                  <a:outerShdw blurRad="38100" dist="38100" dir="2700000" algn="tl">
                    <a:srgbClr val="000000">
                      <a:alpha val="43137"/>
                    </a:srgbClr>
                  </a:outerShdw>
                </a:effectLst>
                <a:latin typeface="Aharoni" panose="02010803020104030203" pitchFamily="2" charset="-79"/>
                <a:cs typeface="Aharoni" panose="02010803020104030203" pitchFamily="2" charset="-79"/>
              </a:rPr>
              <a:t>“Learners will be exposed to the continuous care of patients in multiple settings, including ambulatory, inpatient, extended and home care.”</a:t>
            </a:r>
          </a:p>
        </p:txBody>
      </p:sp>
      <p:sp>
        <p:nvSpPr>
          <p:cNvPr id="5" name="Footer Placeholder 4"/>
          <p:cNvSpPr>
            <a:spLocks noGrp="1"/>
          </p:cNvSpPr>
          <p:nvPr>
            <p:ph type="ftr" sz="quarter" idx="11"/>
          </p:nvPr>
        </p:nvSpPr>
        <p:spPr/>
        <p:txBody>
          <a:bodyPr/>
          <a:lstStyle/>
          <a:p>
            <a:r>
              <a:rPr lang="en-US" dirty="0" smtClean="0">
                <a:solidFill>
                  <a:schemeClr val="tx1"/>
                </a:solidFill>
                <a:hlinkClick r:id="rId2"/>
              </a:rPr>
              <a:t>www.annfammed.org</a:t>
            </a:r>
            <a:endParaRPr lang="en-US" dirty="0" smtClean="0">
              <a:solidFill>
                <a:schemeClr val="tx1"/>
              </a:solidFill>
            </a:endParaRPr>
          </a:p>
          <a:p>
            <a:r>
              <a:rPr lang="en-US" dirty="0" smtClean="0"/>
              <a:t>Vol. 12. no.1  83-87</a:t>
            </a:r>
            <a:endParaRPr lang="en-US" dirty="0"/>
          </a:p>
        </p:txBody>
      </p:sp>
      <p:sp>
        <p:nvSpPr>
          <p:cNvPr id="3" name="Slide Number Placeholder 2"/>
          <p:cNvSpPr>
            <a:spLocks noGrp="1"/>
          </p:cNvSpPr>
          <p:nvPr>
            <p:ph type="sldNum" sz="quarter" idx="12"/>
          </p:nvPr>
        </p:nvSpPr>
        <p:spPr/>
        <p:txBody>
          <a:bodyPr/>
          <a:lstStyle/>
          <a:p>
            <a:fld id="{021D2238-6374-4BD6-BD70-9EDDBBC537B0}" type="slidenum">
              <a:rPr lang="en-US" smtClean="0"/>
              <a:pPr/>
              <a:t>30</a:t>
            </a:fld>
            <a:endParaRPr lang="en-US"/>
          </a:p>
        </p:txBody>
      </p:sp>
    </p:spTree>
    <p:extLst>
      <p:ext uri="{BB962C8B-B14F-4D97-AF65-F5344CB8AC3E}">
        <p14:creationId xmlns:p14="http://schemas.microsoft.com/office/powerpoint/2010/main" val="268121137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838200"/>
            <a:ext cx="7772400" cy="1470025"/>
          </a:xfrm>
        </p:spPr>
        <p:txBody>
          <a:bodyPr>
            <a:noAutofit/>
          </a:bodyPr>
          <a:lstStyle/>
          <a:p>
            <a:r>
              <a:rPr lang="en-US" sz="4800" b="1" dirty="0" smtClean="0">
                <a:solidFill>
                  <a:srgbClr val="00B0F0"/>
                </a:solidFill>
                <a:effectLst>
                  <a:outerShdw blurRad="38100" dist="38100" dir="2700000" algn="tl">
                    <a:srgbClr val="000000">
                      <a:alpha val="43137"/>
                    </a:srgbClr>
                  </a:outerShdw>
                </a:effectLst>
              </a:rPr>
              <a:t>Reconfiguring the Bedside Care Team of the Future</a:t>
            </a:r>
            <a:endParaRPr lang="en-US" sz="4800" b="1" dirty="0">
              <a:solidFill>
                <a:srgbClr val="00B0F0"/>
              </a:solidFill>
              <a:effectLst>
                <a:outerShdw blurRad="38100" dist="38100" dir="2700000" algn="tl">
                  <a:srgbClr val="000000">
                    <a:alpha val="43137"/>
                  </a:srgbClr>
                </a:outerShdw>
              </a:effectLst>
            </a:endParaRPr>
          </a:p>
        </p:txBody>
      </p:sp>
      <p:sp>
        <p:nvSpPr>
          <p:cNvPr id="4" name="Subtitle 3"/>
          <p:cNvSpPr>
            <a:spLocks noGrp="1"/>
          </p:cNvSpPr>
          <p:nvPr>
            <p:ph type="subTitle" idx="1"/>
          </p:nvPr>
        </p:nvSpPr>
        <p:spPr/>
        <p:txBody>
          <a:bodyPr/>
          <a:lstStyle/>
          <a:p>
            <a:r>
              <a:rPr lang="en-US" dirty="0" smtClean="0">
                <a:effectLst>
                  <a:outerShdw blurRad="38100" dist="38100" dir="2700000" algn="tl">
                    <a:srgbClr val="000000">
                      <a:alpha val="43137"/>
                    </a:srgbClr>
                  </a:outerShdw>
                </a:effectLst>
              </a:rPr>
              <a:t>The American Hospital Association Roundtable Discussion</a:t>
            </a:r>
          </a:p>
          <a:p>
            <a:r>
              <a:rPr lang="en-US" dirty="0" smtClean="0">
                <a:effectLst>
                  <a:outerShdw blurRad="38100" dist="38100" dir="2700000" algn="tl">
                    <a:srgbClr val="000000">
                      <a:alpha val="43137"/>
                    </a:srgbClr>
                  </a:outerShdw>
                </a:effectLst>
              </a:rPr>
              <a:t>Released November 2013</a:t>
            </a:r>
            <a:endParaRPr lang="en-US" dirty="0">
              <a:effectLst>
                <a:outerShdw blurRad="38100" dist="38100" dir="2700000" algn="tl">
                  <a:srgbClr val="000000">
                    <a:alpha val="43137"/>
                  </a:srgbClr>
                </a:outerShdw>
              </a:effectLst>
            </a:endParaRPr>
          </a:p>
        </p:txBody>
      </p:sp>
      <p:sp>
        <p:nvSpPr>
          <p:cNvPr id="3" name="Slide Number Placeholder 2"/>
          <p:cNvSpPr>
            <a:spLocks noGrp="1"/>
          </p:cNvSpPr>
          <p:nvPr>
            <p:ph type="sldNum" sz="quarter" idx="12"/>
          </p:nvPr>
        </p:nvSpPr>
        <p:spPr/>
        <p:txBody>
          <a:bodyPr/>
          <a:lstStyle/>
          <a:p>
            <a:fld id="{021D2238-6374-4BD6-BD70-9EDDBBC537B0}" type="slidenum">
              <a:rPr lang="en-US" smtClean="0"/>
              <a:pPr/>
              <a:t>31</a:t>
            </a:fld>
            <a:endParaRPr lang="en-US"/>
          </a:p>
        </p:txBody>
      </p:sp>
      <p:sp>
        <p:nvSpPr>
          <p:cNvPr id="5" name="Footer Placeholder 4"/>
          <p:cNvSpPr>
            <a:spLocks noGrp="1"/>
          </p:cNvSpPr>
          <p:nvPr>
            <p:ph type="ftr" sz="quarter" idx="11"/>
          </p:nvPr>
        </p:nvSpPr>
        <p:spPr>
          <a:xfrm>
            <a:off x="990600" y="6356350"/>
            <a:ext cx="6858000" cy="365125"/>
          </a:xfrm>
        </p:spPr>
        <p:txBody>
          <a:bodyPr/>
          <a:lstStyle/>
          <a:p>
            <a:r>
              <a:rPr lang="en-US" dirty="0" smtClean="0"/>
              <a:t>http://www.aha.org/content/13/beds-whitepapergen.pdf</a:t>
            </a:r>
            <a:endParaRPr lang="en-US" dirty="0"/>
          </a:p>
        </p:txBody>
      </p:sp>
    </p:spTree>
    <p:extLst>
      <p:ext uri="{BB962C8B-B14F-4D97-AF65-F5344CB8AC3E}">
        <p14:creationId xmlns:p14="http://schemas.microsoft.com/office/powerpoint/2010/main" val="83194814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514600"/>
            <a:ext cx="8229600" cy="1143000"/>
          </a:xfrm>
        </p:spPr>
        <p:txBody>
          <a:bodyPr>
            <a:noAutofit/>
          </a:bodyPr>
          <a:lstStyle/>
          <a:p>
            <a:r>
              <a:rPr lang="en-US" sz="4000" dirty="0" smtClean="0">
                <a:solidFill>
                  <a:srgbClr val="00B0F0"/>
                </a:solidFill>
                <a:effectLst>
                  <a:outerShdw blurRad="38100" dist="38100" dir="2700000" algn="tl">
                    <a:srgbClr val="000000">
                      <a:alpha val="43137"/>
                    </a:srgbClr>
                  </a:outerShdw>
                </a:effectLst>
                <a:latin typeface="Arial Narrow" panose="020B0606020202030204" pitchFamily="34" charset="0"/>
              </a:rPr>
              <a:t>“Hospitals will be used for acute disease management, procedural intervention and post-interventional care, and/or when a failure in and/or incapacity in other care settings occurs.”</a:t>
            </a:r>
            <a:endParaRPr lang="en-US" sz="4000" dirty="0">
              <a:solidFill>
                <a:srgbClr val="00B0F0"/>
              </a:solidFill>
              <a:effectLst>
                <a:outerShdw blurRad="38100" dist="38100" dir="2700000" algn="tl">
                  <a:srgbClr val="000000">
                    <a:alpha val="43137"/>
                  </a:srgbClr>
                </a:outerShdw>
              </a:effectLst>
              <a:latin typeface="Arial Narrow" panose="020B0606020202030204" pitchFamily="34" charset="0"/>
            </a:endParaRPr>
          </a:p>
        </p:txBody>
      </p:sp>
      <p:sp>
        <p:nvSpPr>
          <p:cNvPr id="5" name="Footer Placeholder 4"/>
          <p:cNvSpPr>
            <a:spLocks noGrp="1"/>
          </p:cNvSpPr>
          <p:nvPr>
            <p:ph type="ftr" sz="quarter" idx="11"/>
          </p:nvPr>
        </p:nvSpPr>
        <p:spPr/>
        <p:txBody>
          <a:bodyPr/>
          <a:lstStyle/>
          <a:p>
            <a:r>
              <a:rPr lang="en-US" dirty="0" smtClean="0"/>
              <a:t>http://www.aha.org/content/13/beds-whitepapergen.pdf</a:t>
            </a:r>
            <a:endParaRPr lang="en-US" dirty="0"/>
          </a:p>
        </p:txBody>
      </p:sp>
      <p:sp>
        <p:nvSpPr>
          <p:cNvPr id="3" name="Slide Number Placeholder 2"/>
          <p:cNvSpPr>
            <a:spLocks noGrp="1"/>
          </p:cNvSpPr>
          <p:nvPr>
            <p:ph type="sldNum" sz="quarter" idx="12"/>
          </p:nvPr>
        </p:nvSpPr>
        <p:spPr/>
        <p:txBody>
          <a:bodyPr/>
          <a:lstStyle/>
          <a:p>
            <a:fld id="{021D2238-6374-4BD6-BD70-9EDDBBC537B0}" type="slidenum">
              <a:rPr lang="en-US" smtClean="0"/>
              <a:pPr/>
              <a:t>32</a:t>
            </a:fld>
            <a:endParaRPr lang="en-US"/>
          </a:p>
        </p:txBody>
      </p:sp>
    </p:spTree>
    <p:extLst>
      <p:ext uri="{BB962C8B-B14F-4D97-AF65-F5344CB8AC3E}">
        <p14:creationId xmlns:p14="http://schemas.microsoft.com/office/powerpoint/2010/main" val="167055621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514600"/>
            <a:ext cx="8229600" cy="1143000"/>
          </a:xfrm>
        </p:spPr>
        <p:txBody>
          <a:bodyPr>
            <a:noAutofit/>
          </a:bodyPr>
          <a:lstStyle/>
          <a:p>
            <a:r>
              <a:rPr lang="en-US" sz="4000" dirty="0" smtClean="0">
                <a:solidFill>
                  <a:srgbClr val="00B0F0"/>
                </a:solidFill>
                <a:effectLst>
                  <a:outerShdw blurRad="38100" dist="38100" dir="2700000" algn="tl">
                    <a:srgbClr val="000000">
                      <a:alpha val="43137"/>
                    </a:srgbClr>
                  </a:outerShdw>
                </a:effectLst>
                <a:latin typeface="Arial Narrow" panose="020B0606020202030204" pitchFamily="34" charset="0"/>
              </a:rPr>
              <a:t>“…acute care is no longer the central hub of care with discharge into the community but, rather, realize that community-based and/or rehab alternatives will be the central and coordinating settings managing care to, and out of, the hospital.”</a:t>
            </a:r>
            <a:endParaRPr lang="en-US" sz="4000" dirty="0">
              <a:solidFill>
                <a:srgbClr val="00B0F0"/>
              </a:solidFill>
              <a:effectLst>
                <a:outerShdw blurRad="38100" dist="38100" dir="2700000" algn="tl">
                  <a:srgbClr val="000000">
                    <a:alpha val="43137"/>
                  </a:srgbClr>
                </a:outerShdw>
              </a:effectLst>
              <a:latin typeface="Arial Narrow" panose="020B0606020202030204" pitchFamily="34" charset="0"/>
            </a:endParaRPr>
          </a:p>
        </p:txBody>
      </p:sp>
      <p:sp>
        <p:nvSpPr>
          <p:cNvPr id="5" name="Footer Placeholder 4"/>
          <p:cNvSpPr>
            <a:spLocks noGrp="1"/>
          </p:cNvSpPr>
          <p:nvPr>
            <p:ph type="ftr" sz="quarter" idx="11"/>
          </p:nvPr>
        </p:nvSpPr>
        <p:spPr/>
        <p:txBody>
          <a:bodyPr/>
          <a:lstStyle/>
          <a:p>
            <a:r>
              <a:rPr lang="en-US" dirty="0" smtClean="0"/>
              <a:t>http://www.aha.org/content/13/beds-whitepapergen.pdf</a:t>
            </a:r>
            <a:endParaRPr lang="en-US" dirty="0"/>
          </a:p>
        </p:txBody>
      </p:sp>
      <p:sp>
        <p:nvSpPr>
          <p:cNvPr id="3" name="Slide Number Placeholder 2"/>
          <p:cNvSpPr>
            <a:spLocks noGrp="1"/>
          </p:cNvSpPr>
          <p:nvPr>
            <p:ph type="sldNum" sz="quarter" idx="12"/>
          </p:nvPr>
        </p:nvSpPr>
        <p:spPr/>
        <p:txBody>
          <a:bodyPr/>
          <a:lstStyle/>
          <a:p>
            <a:fld id="{021D2238-6374-4BD6-BD70-9EDDBBC537B0}" type="slidenum">
              <a:rPr lang="en-US" smtClean="0"/>
              <a:pPr/>
              <a:t>33</a:t>
            </a:fld>
            <a:endParaRPr lang="en-US"/>
          </a:p>
        </p:txBody>
      </p:sp>
    </p:spTree>
    <p:extLst>
      <p:ext uri="{BB962C8B-B14F-4D97-AF65-F5344CB8AC3E}">
        <p14:creationId xmlns:p14="http://schemas.microsoft.com/office/powerpoint/2010/main" val="110065555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514600"/>
            <a:ext cx="8229600" cy="1143000"/>
          </a:xfrm>
        </p:spPr>
        <p:txBody>
          <a:bodyPr>
            <a:noAutofit/>
          </a:bodyPr>
          <a:lstStyle/>
          <a:p>
            <a:r>
              <a:rPr lang="en-US" sz="4000" dirty="0" smtClean="0">
                <a:solidFill>
                  <a:srgbClr val="00B0F0"/>
                </a:solidFill>
                <a:effectLst>
                  <a:outerShdw blurRad="38100" dist="38100" dir="2700000" algn="tl">
                    <a:srgbClr val="000000">
                      <a:alpha val="43137"/>
                    </a:srgbClr>
                  </a:outerShdw>
                </a:effectLst>
                <a:latin typeface="Arial Narrow" panose="020B0606020202030204" pitchFamily="34" charset="0"/>
              </a:rPr>
              <a:t>“Led by multi-disciplinary licensed professionals with an “</a:t>
            </a:r>
            <a:r>
              <a:rPr lang="en-US" sz="4000" dirty="0" err="1" smtClean="0">
                <a:solidFill>
                  <a:srgbClr val="00B0F0"/>
                </a:solidFill>
                <a:effectLst>
                  <a:outerShdw blurRad="38100" dist="38100" dir="2700000" algn="tl">
                    <a:srgbClr val="000000">
                      <a:alpha val="43137"/>
                    </a:srgbClr>
                  </a:outerShdw>
                </a:effectLst>
                <a:latin typeface="Arial Narrow" panose="020B0606020202030204" pitchFamily="34" charset="0"/>
              </a:rPr>
              <a:t>intensivist</a:t>
            </a:r>
            <a:r>
              <a:rPr lang="en-US" sz="4000" dirty="0" smtClean="0">
                <a:solidFill>
                  <a:srgbClr val="00B0F0"/>
                </a:solidFill>
                <a:effectLst>
                  <a:outerShdw blurRad="38100" dist="38100" dir="2700000" algn="tl">
                    <a:srgbClr val="000000">
                      <a:alpha val="43137"/>
                    </a:srgbClr>
                  </a:outerShdw>
                </a:effectLst>
                <a:latin typeface="Arial Narrow" panose="020B0606020202030204" pitchFamily="34" charset="0"/>
              </a:rPr>
              <a:t>” orientation, routine patient care will likely be delegated to more </a:t>
            </a:r>
            <a:r>
              <a:rPr lang="en-US" sz="4000" dirty="0" err="1" smtClean="0">
                <a:solidFill>
                  <a:srgbClr val="00B0F0"/>
                </a:solidFill>
                <a:effectLst>
                  <a:outerShdw blurRad="38100" dist="38100" dir="2700000" algn="tl">
                    <a:srgbClr val="000000">
                      <a:alpha val="43137"/>
                    </a:srgbClr>
                  </a:outerShdw>
                </a:effectLst>
                <a:latin typeface="Arial Narrow" panose="020B0606020202030204" pitchFamily="34" charset="0"/>
              </a:rPr>
              <a:t>intensivist</a:t>
            </a:r>
            <a:r>
              <a:rPr lang="en-US" sz="4000" dirty="0" smtClean="0">
                <a:solidFill>
                  <a:srgbClr val="00B0F0"/>
                </a:solidFill>
                <a:effectLst>
                  <a:outerShdw blurRad="38100" dist="38100" dir="2700000" algn="tl">
                    <a:srgbClr val="000000">
                      <a:alpha val="43137"/>
                    </a:srgbClr>
                  </a:outerShdw>
                </a:effectLst>
                <a:latin typeface="Arial Narrow" panose="020B0606020202030204" pitchFamily="34" charset="0"/>
              </a:rPr>
              <a:t>-oriented and specifically trained non-licensed staff.”</a:t>
            </a:r>
            <a:endParaRPr lang="en-US" sz="4000" dirty="0">
              <a:solidFill>
                <a:srgbClr val="00B0F0"/>
              </a:solidFill>
              <a:effectLst>
                <a:outerShdw blurRad="38100" dist="38100" dir="2700000" algn="tl">
                  <a:srgbClr val="000000">
                    <a:alpha val="43137"/>
                  </a:srgbClr>
                </a:outerShdw>
              </a:effectLst>
              <a:latin typeface="Arial Narrow" panose="020B0606020202030204" pitchFamily="34" charset="0"/>
            </a:endParaRPr>
          </a:p>
        </p:txBody>
      </p:sp>
      <p:sp>
        <p:nvSpPr>
          <p:cNvPr id="5" name="Footer Placeholder 4"/>
          <p:cNvSpPr>
            <a:spLocks noGrp="1"/>
          </p:cNvSpPr>
          <p:nvPr>
            <p:ph type="ftr" sz="quarter" idx="11"/>
          </p:nvPr>
        </p:nvSpPr>
        <p:spPr/>
        <p:txBody>
          <a:bodyPr/>
          <a:lstStyle/>
          <a:p>
            <a:r>
              <a:rPr lang="en-US" dirty="0" smtClean="0"/>
              <a:t>http://www.aha.org/content/13/beds-whitepapergen.pdf</a:t>
            </a:r>
            <a:endParaRPr lang="en-US" dirty="0"/>
          </a:p>
        </p:txBody>
      </p:sp>
      <p:sp>
        <p:nvSpPr>
          <p:cNvPr id="3" name="Slide Number Placeholder 2"/>
          <p:cNvSpPr>
            <a:spLocks noGrp="1"/>
          </p:cNvSpPr>
          <p:nvPr>
            <p:ph type="sldNum" sz="quarter" idx="12"/>
          </p:nvPr>
        </p:nvSpPr>
        <p:spPr/>
        <p:txBody>
          <a:bodyPr/>
          <a:lstStyle/>
          <a:p>
            <a:fld id="{021D2238-6374-4BD6-BD70-9EDDBBC537B0}" type="slidenum">
              <a:rPr lang="en-US" smtClean="0"/>
              <a:pPr/>
              <a:t>34</a:t>
            </a:fld>
            <a:endParaRPr lang="en-US"/>
          </a:p>
        </p:txBody>
      </p:sp>
    </p:spTree>
    <p:extLst>
      <p:ext uri="{BB962C8B-B14F-4D97-AF65-F5344CB8AC3E}">
        <p14:creationId xmlns:p14="http://schemas.microsoft.com/office/powerpoint/2010/main" val="204626423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514600"/>
            <a:ext cx="8229600" cy="1143000"/>
          </a:xfrm>
        </p:spPr>
        <p:txBody>
          <a:bodyPr>
            <a:noAutofit/>
          </a:bodyPr>
          <a:lstStyle/>
          <a:p>
            <a:r>
              <a:rPr lang="en-US" sz="4000" dirty="0" smtClean="0">
                <a:solidFill>
                  <a:srgbClr val="00B0F0"/>
                </a:solidFill>
                <a:effectLst>
                  <a:outerShdw blurRad="38100" dist="38100" dir="2700000" algn="tl">
                    <a:srgbClr val="000000">
                      <a:alpha val="43137"/>
                    </a:srgbClr>
                  </a:outerShdw>
                </a:effectLst>
                <a:latin typeface="Arial Narrow" panose="020B0606020202030204" pitchFamily="34" charset="0"/>
              </a:rPr>
              <a:t>“Some teams may be physician-led, with nurses, physical therapists and a social worker at the core; others may be led by nurses, therapists and a nutritionist, with a physician in a less prominent role.”</a:t>
            </a:r>
            <a:endParaRPr lang="en-US" sz="4000" dirty="0">
              <a:solidFill>
                <a:srgbClr val="00B0F0"/>
              </a:solidFill>
              <a:effectLst>
                <a:outerShdw blurRad="38100" dist="38100" dir="2700000" algn="tl">
                  <a:srgbClr val="000000">
                    <a:alpha val="43137"/>
                  </a:srgbClr>
                </a:outerShdw>
              </a:effectLst>
              <a:latin typeface="Arial Narrow" panose="020B0606020202030204" pitchFamily="34" charset="0"/>
            </a:endParaRPr>
          </a:p>
        </p:txBody>
      </p:sp>
      <p:sp>
        <p:nvSpPr>
          <p:cNvPr id="5" name="Footer Placeholder 4"/>
          <p:cNvSpPr>
            <a:spLocks noGrp="1"/>
          </p:cNvSpPr>
          <p:nvPr>
            <p:ph type="ftr" sz="quarter" idx="11"/>
          </p:nvPr>
        </p:nvSpPr>
        <p:spPr/>
        <p:txBody>
          <a:bodyPr/>
          <a:lstStyle/>
          <a:p>
            <a:r>
              <a:rPr lang="en-US" dirty="0" smtClean="0"/>
              <a:t>http://www.aha.org/content/13/beds-whitepapergen.pdf</a:t>
            </a:r>
            <a:endParaRPr lang="en-US" dirty="0"/>
          </a:p>
        </p:txBody>
      </p:sp>
      <p:sp>
        <p:nvSpPr>
          <p:cNvPr id="3" name="Slide Number Placeholder 2"/>
          <p:cNvSpPr>
            <a:spLocks noGrp="1"/>
          </p:cNvSpPr>
          <p:nvPr>
            <p:ph type="sldNum" sz="quarter" idx="12"/>
          </p:nvPr>
        </p:nvSpPr>
        <p:spPr/>
        <p:txBody>
          <a:bodyPr/>
          <a:lstStyle/>
          <a:p>
            <a:fld id="{021D2238-6374-4BD6-BD70-9EDDBBC537B0}" type="slidenum">
              <a:rPr lang="en-US" smtClean="0"/>
              <a:pPr/>
              <a:t>35</a:t>
            </a:fld>
            <a:endParaRPr lang="en-US"/>
          </a:p>
        </p:txBody>
      </p:sp>
    </p:spTree>
    <p:extLst>
      <p:ext uri="{BB962C8B-B14F-4D97-AF65-F5344CB8AC3E}">
        <p14:creationId xmlns:p14="http://schemas.microsoft.com/office/powerpoint/2010/main" val="375890949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819400"/>
            <a:ext cx="8229600" cy="1143000"/>
          </a:xfrm>
        </p:spPr>
        <p:txBody>
          <a:bodyPr>
            <a:noAutofit/>
          </a:bodyPr>
          <a:lstStyle/>
          <a:p>
            <a:r>
              <a:rPr lang="en-US" sz="4000" dirty="0" smtClean="0">
                <a:solidFill>
                  <a:srgbClr val="00B0F0"/>
                </a:solidFill>
                <a:effectLst>
                  <a:outerShdw blurRad="38100" dist="38100" dir="2700000" algn="tl">
                    <a:srgbClr val="000000">
                      <a:alpha val="43137"/>
                    </a:srgbClr>
                  </a:outerShdw>
                </a:effectLst>
                <a:latin typeface="Arial Narrow" panose="020B0606020202030204" pitchFamily="34" charset="0"/>
              </a:rPr>
              <a:t>“Care is co-created and shared not only by the bedside care team, but with an engaged patient/family to uphold and share responsibility for care plan compliance</a:t>
            </a:r>
            <a:r>
              <a:rPr lang="en-US" sz="4000" dirty="0" smtClean="0">
                <a:solidFill>
                  <a:srgbClr val="00B0F0"/>
                </a:solidFill>
                <a:effectLst>
                  <a:outerShdw blurRad="38100" dist="38100" dir="2700000" algn="tl">
                    <a:srgbClr val="000000">
                      <a:alpha val="43137"/>
                    </a:srgbClr>
                  </a:outerShdw>
                </a:effectLst>
                <a:latin typeface="Arial Narrow" panose="020B0606020202030204" pitchFamily="34" charset="0"/>
              </a:rPr>
              <a:t>.”</a:t>
            </a:r>
            <a:br>
              <a:rPr lang="en-US" sz="4000" dirty="0" smtClean="0">
                <a:solidFill>
                  <a:srgbClr val="00B0F0"/>
                </a:solidFill>
                <a:effectLst>
                  <a:outerShdw blurRad="38100" dist="38100" dir="2700000" algn="tl">
                    <a:srgbClr val="000000">
                      <a:alpha val="43137"/>
                    </a:srgbClr>
                  </a:outerShdw>
                </a:effectLst>
                <a:latin typeface="Arial Narrow" panose="020B0606020202030204" pitchFamily="34" charset="0"/>
              </a:rPr>
            </a:br>
            <a:r>
              <a:rPr lang="en-US" sz="4000" dirty="0">
                <a:solidFill>
                  <a:srgbClr val="00B0F0"/>
                </a:solidFill>
                <a:effectLst>
                  <a:outerShdw blurRad="38100" dist="38100" dir="2700000" algn="tl">
                    <a:srgbClr val="000000">
                      <a:alpha val="43137"/>
                    </a:srgbClr>
                  </a:outerShdw>
                </a:effectLst>
                <a:latin typeface="Arial Narrow" panose="020B0606020202030204" pitchFamily="34" charset="0"/>
              </a:rPr>
              <a:t/>
            </a:r>
            <a:br>
              <a:rPr lang="en-US" sz="4000" dirty="0">
                <a:solidFill>
                  <a:srgbClr val="00B0F0"/>
                </a:solidFill>
                <a:effectLst>
                  <a:outerShdw blurRad="38100" dist="38100" dir="2700000" algn="tl">
                    <a:srgbClr val="000000">
                      <a:alpha val="43137"/>
                    </a:srgbClr>
                  </a:outerShdw>
                </a:effectLst>
                <a:latin typeface="Arial Narrow" panose="020B0606020202030204" pitchFamily="34" charset="0"/>
              </a:rPr>
            </a:br>
            <a:r>
              <a:rPr lang="en-US" sz="4000" dirty="0" smtClean="0">
                <a:solidFill>
                  <a:srgbClr val="00B0F0"/>
                </a:solidFill>
                <a:effectLst>
                  <a:outerShdw blurRad="38100" dist="38100" dir="2700000" algn="tl">
                    <a:srgbClr val="000000">
                      <a:alpha val="43137"/>
                    </a:srgbClr>
                  </a:outerShdw>
                </a:effectLst>
                <a:latin typeface="Arial Narrow" panose="020B0606020202030204" pitchFamily="34" charset="0"/>
              </a:rPr>
              <a:t/>
            </a:r>
            <a:br>
              <a:rPr lang="en-US" sz="4000" dirty="0" smtClean="0">
                <a:solidFill>
                  <a:srgbClr val="00B0F0"/>
                </a:solidFill>
                <a:effectLst>
                  <a:outerShdw blurRad="38100" dist="38100" dir="2700000" algn="tl">
                    <a:srgbClr val="000000">
                      <a:alpha val="43137"/>
                    </a:srgbClr>
                  </a:outerShdw>
                </a:effectLst>
                <a:latin typeface="Arial Narrow" panose="020B0606020202030204" pitchFamily="34" charset="0"/>
              </a:rPr>
            </a:br>
            <a:r>
              <a:rPr lang="en-US" sz="2000" b="1" u="sng" dirty="0" smtClean="0">
                <a:solidFill>
                  <a:srgbClr val="FFFF00"/>
                </a:solidFill>
                <a:effectLst>
                  <a:outerShdw blurRad="38100" dist="38100" dir="2700000" algn="tl">
                    <a:srgbClr val="000000">
                      <a:alpha val="43137"/>
                    </a:srgbClr>
                  </a:outerShdw>
                </a:effectLst>
                <a:latin typeface="Arial Narrow" panose="020B0606020202030204" pitchFamily="34" charset="0"/>
              </a:rPr>
              <a:t>(A </a:t>
            </a:r>
            <a:r>
              <a:rPr lang="en-US" sz="2000" b="1" u="sng" dirty="0" smtClean="0">
                <a:solidFill>
                  <a:srgbClr val="FFFF00"/>
                </a:solidFill>
                <a:effectLst>
                  <a:outerShdw blurRad="38100" dist="38100" dir="2700000" algn="tl">
                    <a:srgbClr val="000000">
                      <a:alpha val="43137"/>
                    </a:srgbClr>
                  </a:outerShdw>
                </a:effectLst>
                <a:latin typeface="Arial Narrow" panose="020B0606020202030204" pitchFamily="34" charset="0"/>
              </a:rPr>
              <a:t>role for </a:t>
            </a:r>
            <a:r>
              <a:rPr lang="en-US" sz="2000" b="1" u="sng" dirty="0" smtClean="0">
                <a:solidFill>
                  <a:srgbClr val="FFFF00"/>
                </a:solidFill>
                <a:effectLst>
                  <a:outerShdw blurRad="38100" dist="38100" dir="2700000" algn="tl">
                    <a:srgbClr val="000000">
                      <a:alpha val="43137"/>
                    </a:srgbClr>
                  </a:outerShdw>
                </a:effectLst>
                <a:latin typeface="Arial Narrow" panose="020B0606020202030204" pitchFamily="34" charset="0"/>
              </a:rPr>
              <a:t>the primary care provider/team seems to be completely absent here</a:t>
            </a:r>
            <a:r>
              <a:rPr lang="en-US" sz="2000" b="1" u="sng" dirty="0" smtClean="0">
                <a:solidFill>
                  <a:srgbClr val="FFFF00"/>
                </a:solidFill>
                <a:effectLst>
                  <a:outerShdw blurRad="38100" dist="38100" dir="2700000" algn="tl">
                    <a:srgbClr val="000000">
                      <a:alpha val="43137"/>
                    </a:srgbClr>
                  </a:outerShdw>
                </a:effectLst>
                <a:latin typeface="Arial Narrow" panose="020B0606020202030204" pitchFamily="34" charset="0"/>
              </a:rPr>
              <a:t>!)</a:t>
            </a:r>
            <a:endParaRPr lang="en-US" sz="2000" b="1" u="sng" dirty="0">
              <a:solidFill>
                <a:srgbClr val="FFFF00"/>
              </a:solidFill>
              <a:effectLst>
                <a:outerShdw blurRad="38100" dist="38100" dir="2700000" algn="tl">
                  <a:srgbClr val="000000">
                    <a:alpha val="43137"/>
                  </a:srgbClr>
                </a:outerShdw>
              </a:effectLst>
              <a:latin typeface="Arial Narrow" panose="020B0606020202030204" pitchFamily="34" charset="0"/>
            </a:endParaRPr>
          </a:p>
        </p:txBody>
      </p:sp>
      <p:sp>
        <p:nvSpPr>
          <p:cNvPr id="5" name="Footer Placeholder 4"/>
          <p:cNvSpPr>
            <a:spLocks noGrp="1"/>
          </p:cNvSpPr>
          <p:nvPr>
            <p:ph type="ftr" sz="quarter" idx="11"/>
          </p:nvPr>
        </p:nvSpPr>
        <p:spPr/>
        <p:txBody>
          <a:bodyPr/>
          <a:lstStyle/>
          <a:p>
            <a:r>
              <a:rPr lang="en-US" dirty="0" smtClean="0"/>
              <a:t>http://www.aha.org/content/13/beds-whitepapergen.pdf</a:t>
            </a:r>
            <a:endParaRPr lang="en-US" dirty="0"/>
          </a:p>
        </p:txBody>
      </p:sp>
      <p:sp>
        <p:nvSpPr>
          <p:cNvPr id="3" name="Slide Number Placeholder 2"/>
          <p:cNvSpPr>
            <a:spLocks noGrp="1"/>
          </p:cNvSpPr>
          <p:nvPr>
            <p:ph type="sldNum" sz="quarter" idx="12"/>
          </p:nvPr>
        </p:nvSpPr>
        <p:spPr/>
        <p:txBody>
          <a:bodyPr/>
          <a:lstStyle/>
          <a:p>
            <a:fld id="{021D2238-6374-4BD6-BD70-9EDDBBC537B0}" type="slidenum">
              <a:rPr lang="en-US" smtClean="0"/>
              <a:pPr/>
              <a:t>36</a:t>
            </a:fld>
            <a:endParaRPr lang="en-US"/>
          </a:p>
        </p:txBody>
      </p:sp>
    </p:spTree>
    <p:extLst>
      <p:ext uri="{BB962C8B-B14F-4D97-AF65-F5344CB8AC3E}">
        <p14:creationId xmlns:p14="http://schemas.microsoft.com/office/powerpoint/2010/main" val="359538669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SOME OF MY QUESTIONS</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solidFill>
                  <a:srgbClr val="FFC000"/>
                </a:solidFill>
              </a:rPr>
              <a:t>WHAT ARE OUR </a:t>
            </a:r>
            <a:r>
              <a:rPr lang="en-US" dirty="0" smtClean="0">
                <a:solidFill>
                  <a:srgbClr val="FFC000"/>
                </a:solidFill>
              </a:rPr>
              <a:t>STUDENTS AND RESIDENTS </a:t>
            </a:r>
            <a:r>
              <a:rPr lang="en-US" dirty="0" smtClean="0">
                <a:solidFill>
                  <a:srgbClr val="FFC000"/>
                </a:solidFill>
              </a:rPr>
              <a:t>CURRENTLY LEARNING ABOUT INTERPROFESSIONAL TEAM WORK?</a:t>
            </a:r>
          </a:p>
          <a:p>
            <a:endParaRPr lang="en-US" dirty="0" smtClean="0">
              <a:solidFill>
                <a:srgbClr val="FFC000"/>
              </a:solidFill>
            </a:endParaRPr>
          </a:p>
          <a:p>
            <a:r>
              <a:rPr lang="en-US" dirty="0" smtClean="0">
                <a:solidFill>
                  <a:srgbClr val="FFC000"/>
                </a:solidFill>
              </a:rPr>
              <a:t>WHAT ARE THE ATTITUDES OF </a:t>
            </a:r>
            <a:r>
              <a:rPr lang="en-US" dirty="0" smtClean="0">
                <a:solidFill>
                  <a:srgbClr val="FFC000"/>
                </a:solidFill>
              </a:rPr>
              <a:t>FAMILY MEDICINE</a:t>
            </a:r>
            <a:r>
              <a:rPr lang="en-US" dirty="0" smtClean="0">
                <a:solidFill>
                  <a:srgbClr val="FFC000"/>
                </a:solidFill>
              </a:rPr>
              <a:t> </a:t>
            </a:r>
            <a:r>
              <a:rPr lang="en-US" dirty="0" smtClean="0">
                <a:solidFill>
                  <a:srgbClr val="FFC000"/>
                </a:solidFill>
              </a:rPr>
              <a:t>FACULTY ABOUT INTERPROFESSIONAL EDUCATION AND PRACTICE?</a:t>
            </a:r>
          </a:p>
          <a:p>
            <a:endParaRPr lang="en-US" dirty="0" smtClean="0">
              <a:solidFill>
                <a:srgbClr val="FFC000"/>
              </a:solidFill>
            </a:endParaRPr>
          </a:p>
          <a:p>
            <a:r>
              <a:rPr lang="en-US" dirty="0" smtClean="0">
                <a:solidFill>
                  <a:srgbClr val="FFC000"/>
                </a:solidFill>
              </a:rPr>
              <a:t>WHERE IS HIGHLY EFFECTIVE INTERPROFESSIONAL CARE BEING PROVIDED </a:t>
            </a:r>
            <a:r>
              <a:rPr lang="en-US" dirty="0" smtClean="0">
                <a:solidFill>
                  <a:srgbClr val="FFC000"/>
                </a:solidFill>
              </a:rPr>
              <a:t>IN FAMILY MEDICINE DEPARTMENTS</a:t>
            </a:r>
            <a:r>
              <a:rPr lang="en-US" dirty="0" smtClean="0">
                <a:solidFill>
                  <a:srgbClr val="FFC000"/>
                </a:solidFill>
              </a:rPr>
              <a:t>?</a:t>
            </a:r>
            <a:endParaRPr lang="en-US" dirty="0" smtClean="0">
              <a:solidFill>
                <a:srgbClr val="FFC000"/>
              </a:solidFill>
            </a:endParaRPr>
          </a:p>
          <a:p>
            <a:endParaRPr lang="en-US" dirty="0" smtClean="0">
              <a:solidFill>
                <a:srgbClr val="FFC000"/>
              </a:solidFill>
            </a:endParaRPr>
          </a:p>
          <a:p>
            <a:r>
              <a:rPr lang="en-US" dirty="0" smtClean="0">
                <a:solidFill>
                  <a:srgbClr val="FFC000"/>
                </a:solidFill>
              </a:rPr>
              <a:t>WHERE IS HIGHLY EFFECTIVE INTERPROFESSIONAL EDUCATION BEING PROVIDED </a:t>
            </a:r>
            <a:r>
              <a:rPr lang="en-US" dirty="0" smtClean="0">
                <a:solidFill>
                  <a:srgbClr val="FFC000"/>
                </a:solidFill>
              </a:rPr>
              <a:t>IN FAMILY MEDICINE DEPARTMENTS</a:t>
            </a:r>
            <a:r>
              <a:rPr lang="en-US" dirty="0" smtClean="0">
                <a:solidFill>
                  <a:srgbClr val="FFC000"/>
                </a:solidFill>
              </a:rPr>
              <a:t>?</a:t>
            </a:r>
            <a:endParaRPr lang="en-US" dirty="0" smtClean="0">
              <a:solidFill>
                <a:srgbClr val="FFC000"/>
              </a:solidFill>
            </a:endParaRPr>
          </a:p>
          <a:p>
            <a:endParaRPr lang="en-US" dirty="0"/>
          </a:p>
        </p:txBody>
      </p:sp>
      <p:sp>
        <p:nvSpPr>
          <p:cNvPr id="4" name="Slide Number Placeholder 3"/>
          <p:cNvSpPr>
            <a:spLocks noGrp="1"/>
          </p:cNvSpPr>
          <p:nvPr>
            <p:ph type="sldNum" sz="quarter" idx="12"/>
          </p:nvPr>
        </p:nvSpPr>
        <p:spPr/>
        <p:txBody>
          <a:bodyPr/>
          <a:lstStyle/>
          <a:p>
            <a:fld id="{021D2238-6374-4BD6-BD70-9EDDBBC537B0}" type="slidenum">
              <a:rPr lang="en-US" smtClean="0"/>
              <a:pPr/>
              <a:t>37</a:t>
            </a:fld>
            <a:endParaRPr lang="en-US"/>
          </a:p>
        </p:txBody>
      </p:sp>
    </p:spTree>
    <p:extLst>
      <p:ext uri="{BB962C8B-B14F-4D97-AF65-F5344CB8AC3E}">
        <p14:creationId xmlns:p14="http://schemas.microsoft.com/office/powerpoint/2010/main" val="4270364892"/>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SOME OF MY QUESTIONS</a:t>
            </a:r>
            <a:endParaRPr lang="en-US" dirty="0"/>
          </a:p>
        </p:txBody>
      </p:sp>
      <p:sp>
        <p:nvSpPr>
          <p:cNvPr id="3" name="Content Placeholder 2"/>
          <p:cNvSpPr>
            <a:spLocks noGrp="1"/>
          </p:cNvSpPr>
          <p:nvPr>
            <p:ph idx="1"/>
          </p:nvPr>
        </p:nvSpPr>
        <p:spPr>
          <a:xfrm>
            <a:off x="457200" y="1600200"/>
            <a:ext cx="8229600" cy="4953000"/>
          </a:xfrm>
        </p:spPr>
        <p:txBody>
          <a:bodyPr>
            <a:normAutofit fontScale="77500" lnSpcReduction="20000"/>
          </a:bodyPr>
          <a:lstStyle/>
          <a:p>
            <a:r>
              <a:rPr lang="en-US" dirty="0" smtClean="0">
                <a:solidFill>
                  <a:srgbClr val="FFC000"/>
                </a:solidFill>
              </a:rPr>
              <a:t>HOW MUCH, AND WHAT TYPES OF INTERPROFESSIONAL LEARNING EXPERIENCES DO STUDENTS NEED?</a:t>
            </a:r>
          </a:p>
          <a:p>
            <a:endParaRPr lang="en-US" dirty="0" smtClean="0">
              <a:solidFill>
                <a:srgbClr val="FFFF00"/>
              </a:solidFill>
            </a:endParaRPr>
          </a:p>
          <a:p>
            <a:r>
              <a:rPr lang="en-US" dirty="0" smtClean="0">
                <a:solidFill>
                  <a:srgbClr val="FFC000"/>
                </a:solidFill>
              </a:rPr>
              <a:t>HOW DO WE MEASURE COMPETENCE IN INTERPROFESSIONAL TEAMWORK?</a:t>
            </a:r>
          </a:p>
          <a:p>
            <a:endParaRPr lang="en-US" dirty="0" smtClean="0">
              <a:solidFill>
                <a:srgbClr val="FFC000"/>
              </a:solidFill>
            </a:endParaRPr>
          </a:p>
          <a:p>
            <a:r>
              <a:rPr lang="en-US" dirty="0" smtClean="0">
                <a:solidFill>
                  <a:srgbClr val="FFC000"/>
                </a:solidFill>
              </a:rPr>
              <a:t>HOW </a:t>
            </a:r>
            <a:r>
              <a:rPr lang="en-US" dirty="0" smtClean="0">
                <a:solidFill>
                  <a:srgbClr val="FFC000"/>
                </a:solidFill>
              </a:rPr>
              <a:t>DO WE IMPROVE PROFESSIONALISM AND “CIVILITY” IN THE CLINICAL ENVIRONMENT</a:t>
            </a:r>
            <a:r>
              <a:rPr lang="en-US" dirty="0" smtClean="0">
                <a:solidFill>
                  <a:srgbClr val="FFC000"/>
                </a:solidFill>
              </a:rPr>
              <a:t>?</a:t>
            </a:r>
          </a:p>
          <a:p>
            <a:endParaRPr lang="en-US" dirty="0" smtClean="0">
              <a:solidFill>
                <a:srgbClr val="FFC000"/>
              </a:solidFill>
            </a:endParaRPr>
          </a:p>
          <a:p>
            <a:r>
              <a:rPr lang="en-US" dirty="0" smtClean="0">
                <a:solidFill>
                  <a:srgbClr val="FFC000"/>
                </a:solidFill>
              </a:rPr>
              <a:t>SHOULD WE MORE OVERTLY EVALUATE FACULTY, RESIDENTS, AND STUDENTS ON THEIR ABILITY TO PRODUCTIVELY WORK AS MEMBERS OF INTERPROFESSIONAL TEAMS?</a:t>
            </a:r>
            <a:endParaRPr lang="en-US" dirty="0" smtClean="0">
              <a:solidFill>
                <a:srgbClr val="FFC000"/>
              </a:solidFill>
            </a:endParaRPr>
          </a:p>
          <a:p>
            <a:endParaRPr lang="en-US" dirty="0">
              <a:solidFill>
                <a:srgbClr val="FFC000"/>
              </a:solidFill>
            </a:endParaRPr>
          </a:p>
          <a:p>
            <a:endParaRPr lang="en-US" dirty="0">
              <a:solidFill>
                <a:srgbClr val="FFFF00"/>
              </a:solidFill>
            </a:endParaRPr>
          </a:p>
        </p:txBody>
      </p:sp>
      <p:sp>
        <p:nvSpPr>
          <p:cNvPr id="4" name="Slide Number Placeholder 3"/>
          <p:cNvSpPr>
            <a:spLocks noGrp="1"/>
          </p:cNvSpPr>
          <p:nvPr>
            <p:ph type="sldNum" sz="quarter" idx="12"/>
          </p:nvPr>
        </p:nvSpPr>
        <p:spPr/>
        <p:txBody>
          <a:bodyPr/>
          <a:lstStyle/>
          <a:p>
            <a:fld id="{021D2238-6374-4BD6-BD70-9EDDBBC537B0}" type="slidenum">
              <a:rPr lang="en-US" smtClean="0"/>
              <a:pPr/>
              <a:t>38</a:t>
            </a:fld>
            <a:endParaRPr lang="en-US"/>
          </a:p>
        </p:txBody>
      </p:sp>
    </p:spTree>
    <p:extLst>
      <p:ext uri="{BB962C8B-B14F-4D97-AF65-F5344CB8AC3E}">
        <p14:creationId xmlns:p14="http://schemas.microsoft.com/office/powerpoint/2010/main" val="2514594574"/>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SOME OF MY QUESTIONS</a:t>
            </a:r>
            <a:endParaRPr lang="en-US" dirty="0"/>
          </a:p>
        </p:txBody>
      </p:sp>
      <p:sp>
        <p:nvSpPr>
          <p:cNvPr id="3" name="Content Placeholder 2"/>
          <p:cNvSpPr>
            <a:spLocks noGrp="1"/>
          </p:cNvSpPr>
          <p:nvPr>
            <p:ph idx="1"/>
          </p:nvPr>
        </p:nvSpPr>
        <p:spPr/>
        <p:txBody>
          <a:bodyPr>
            <a:normAutofit fontScale="77500" lnSpcReduction="20000"/>
          </a:bodyPr>
          <a:lstStyle/>
          <a:p>
            <a:r>
              <a:rPr lang="en-US" dirty="0">
                <a:solidFill>
                  <a:srgbClr val="FFC000"/>
                </a:solidFill>
              </a:rPr>
              <a:t>HOW DO WE DEVELOP MEASURES TO EVALUATE </a:t>
            </a:r>
            <a:r>
              <a:rPr lang="en-US" dirty="0" smtClean="0">
                <a:solidFill>
                  <a:srgbClr val="FFC000"/>
                </a:solidFill>
              </a:rPr>
              <a:t>STUDENTS AND RESIDENT  </a:t>
            </a:r>
            <a:r>
              <a:rPr lang="en-US" dirty="0">
                <a:solidFill>
                  <a:srgbClr val="FFC000"/>
                </a:solidFill>
              </a:rPr>
              <a:t>SKILLS IN INTERPROFESSIONAL TEAM WORK</a:t>
            </a:r>
            <a:r>
              <a:rPr lang="en-US" dirty="0" smtClean="0">
                <a:solidFill>
                  <a:srgbClr val="FFC000"/>
                </a:solidFill>
              </a:rPr>
              <a:t>?</a:t>
            </a:r>
          </a:p>
          <a:p>
            <a:endParaRPr lang="en-US" dirty="0">
              <a:solidFill>
                <a:srgbClr val="FFC000"/>
              </a:solidFill>
            </a:endParaRPr>
          </a:p>
          <a:p>
            <a:r>
              <a:rPr lang="en-US" dirty="0" smtClean="0">
                <a:solidFill>
                  <a:srgbClr val="FFC000"/>
                </a:solidFill>
              </a:rPr>
              <a:t>ARE WE TRAINING FAMILY MEDICINE RESIDENTS TO BE INTERPROFESSIONAL TEAM LEADERS?</a:t>
            </a:r>
          </a:p>
          <a:p>
            <a:endParaRPr lang="en-US" dirty="0">
              <a:solidFill>
                <a:srgbClr val="FFC000"/>
              </a:solidFill>
            </a:endParaRPr>
          </a:p>
          <a:p>
            <a:r>
              <a:rPr lang="en-US" dirty="0">
                <a:solidFill>
                  <a:srgbClr val="FFC000"/>
                </a:solidFill>
              </a:rPr>
              <a:t>HOW DO WE DEAL WITH TEAM MEMBERS WHO DON’T BEHAVE PROFESSIONALLY?</a:t>
            </a:r>
          </a:p>
          <a:p>
            <a:endParaRPr lang="en-US" dirty="0">
              <a:solidFill>
                <a:srgbClr val="FFC000"/>
              </a:solidFill>
            </a:endParaRPr>
          </a:p>
          <a:p>
            <a:r>
              <a:rPr lang="en-US" dirty="0" smtClean="0">
                <a:solidFill>
                  <a:srgbClr val="FFC000"/>
                </a:solidFill>
              </a:rPr>
              <a:t>HOW </a:t>
            </a:r>
            <a:r>
              <a:rPr lang="en-US" dirty="0" smtClean="0">
                <a:solidFill>
                  <a:srgbClr val="FFC000"/>
                </a:solidFill>
              </a:rPr>
              <a:t>DO WE DEAL WITH TEAM MEMBERS WHOSE FUND OF KNOWLEDGE MAY BE INADEQUATE?</a:t>
            </a:r>
          </a:p>
          <a:p>
            <a:endParaRPr lang="en-US" dirty="0" smtClean="0">
              <a:solidFill>
                <a:srgbClr val="FFFF00"/>
              </a:solidFill>
            </a:endParaRPr>
          </a:p>
        </p:txBody>
      </p:sp>
      <p:sp>
        <p:nvSpPr>
          <p:cNvPr id="4" name="Slide Number Placeholder 3"/>
          <p:cNvSpPr>
            <a:spLocks noGrp="1"/>
          </p:cNvSpPr>
          <p:nvPr>
            <p:ph type="sldNum" sz="quarter" idx="12"/>
          </p:nvPr>
        </p:nvSpPr>
        <p:spPr/>
        <p:txBody>
          <a:bodyPr/>
          <a:lstStyle/>
          <a:p>
            <a:fld id="{021D2238-6374-4BD6-BD70-9EDDBBC537B0}" type="slidenum">
              <a:rPr lang="en-US" smtClean="0"/>
              <a:pPr/>
              <a:t>39</a:t>
            </a:fld>
            <a:endParaRPr lang="en-US"/>
          </a:p>
        </p:txBody>
      </p:sp>
    </p:spTree>
    <p:extLst>
      <p:ext uri="{BB962C8B-B14F-4D97-AF65-F5344CB8AC3E}">
        <p14:creationId xmlns:p14="http://schemas.microsoft.com/office/powerpoint/2010/main" val="239878620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1443841"/>
            <a:ext cx="8077200" cy="3785652"/>
          </a:xfrm>
          <a:prstGeom prst="rect">
            <a:avLst/>
          </a:prstGeom>
        </p:spPr>
        <p:txBody>
          <a:bodyPr wrap="square">
            <a:spAutoFit/>
          </a:bodyPr>
          <a:lstStyle/>
          <a:p>
            <a:pPr algn="ctr"/>
            <a:r>
              <a:rPr lang="en-US" sz="2400" dirty="0"/>
              <a:t>“the process by which professionals reflect on and develop ways of practicing that provides an </a:t>
            </a:r>
            <a:r>
              <a:rPr lang="en-US" sz="2400" b="1" dirty="0">
                <a:solidFill>
                  <a:srgbClr val="9966FF"/>
                </a:solidFill>
                <a:effectLst>
                  <a:outerShdw blurRad="38100" dist="38100" dir="2700000" algn="tl">
                    <a:srgbClr val="000000">
                      <a:alpha val="43137"/>
                    </a:srgbClr>
                  </a:outerShdw>
                </a:effectLst>
              </a:rPr>
              <a:t>integrated and cohesive answer to the needs of the client/family/population</a:t>
            </a:r>
            <a:r>
              <a:rPr lang="en-US" sz="2400" dirty="0"/>
              <a:t>… [I]t involves continuous interaction and knowledge sharing between professionals, organized to solve or explore a variety of education and care issues all while </a:t>
            </a:r>
            <a:r>
              <a:rPr lang="en-US" sz="2400" b="1" dirty="0">
                <a:solidFill>
                  <a:srgbClr val="9966FF"/>
                </a:solidFill>
                <a:effectLst>
                  <a:outerShdw blurRad="38100" dist="38100" dir="2700000" algn="tl">
                    <a:srgbClr val="000000">
                      <a:alpha val="43137"/>
                    </a:srgbClr>
                  </a:outerShdw>
                </a:effectLst>
              </a:rPr>
              <a:t>seeking to optimize the patient’s participation</a:t>
            </a:r>
            <a:r>
              <a:rPr lang="en-US" sz="2400" dirty="0"/>
              <a:t>… </a:t>
            </a:r>
            <a:r>
              <a:rPr lang="en-US" sz="2400" u="sng" dirty="0" err="1"/>
              <a:t>Interprofessionality</a:t>
            </a:r>
            <a:r>
              <a:rPr lang="en-US" sz="2400" u="sng" dirty="0"/>
              <a:t> requires a paradigm shift, since interprofessional practice has unique characteristics in terms of values, codes of conduct, and ways of working.</a:t>
            </a:r>
            <a:r>
              <a:rPr lang="en-US" sz="2400" dirty="0"/>
              <a:t> These characteristics must be elucidated” </a:t>
            </a:r>
          </a:p>
        </p:txBody>
      </p:sp>
      <p:sp>
        <p:nvSpPr>
          <p:cNvPr id="3" name="TextBox 2"/>
          <p:cNvSpPr txBox="1"/>
          <p:nvPr/>
        </p:nvSpPr>
        <p:spPr>
          <a:xfrm>
            <a:off x="609600" y="566594"/>
            <a:ext cx="8001000" cy="707886"/>
          </a:xfrm>
          <a:prstGeom prst="rect">
            <a:avLst/>
          </a:prstGeom>
          <a:noFill/>
        </p:spPr>
        <p:txBody>
          <a:bodyPr wrap="square" rtlCol="0">
            <a:spAutoFit/>
          </a:bodyPr>
          <a:lstStyle/>
          <a:p>
            <a:pPr algn="ctr"/>
            <a:r>
              <a:rPr lang="en-US" sz="4000" dirty="0" smtClean="0">
                <a:solidFill>
                  <a:srgbClr val="0070C0"/>
                </a:solidFill>
                <a:effectLst>
                  <a:outerShdw blurRad="38100" dist="38100" dir="2700000" algn="tl">
                    <a:srgbClr val="000000">
                      <a:alpha val="43137"/>
                    </a:srgbClr>
                  </a:outerShdw>
                </a:effectLst>
              </a:rPr>
              <a:t>Definition of </a:t>
            </a:r>
            <a:r>
              <a:rPr lang="en-US" sz="4000" dirty="0" err="1">
                <a:solidFill>
                  <a:srgbClr val="0070C0"/>
                </a:solidFill>
                <a:effectLst>
                  <a:outerShdw blurRad="38100" dist="38100" dir="2700000" algn="tl">
                    <a:srgbClr val="000000">
                      <a:alpha val="43137"/>
                    </a:srgbClr>
                  </a:outerShdw>
                </a:effectLst>
              </a:rPr>
              <a:t>interprofessionality</a:t>
            </a:r>
            <a:r>
              <a:rPr lang="en-US" sz="4000" b="1" i="1" dirty="0">
                <a:solidFill>
                  <a:srgbClr val="0070C0"/>
                </a:solidFill>
                <a:effectLst>
                  <a:outerShdw blurRad="38100" dist="38100" dir="2700000" algn="tl">
                    <a:srgbClr val="000000">
                      <a:alpha val="43137"/>
                    </a:srgbClr>
                  </a:outerShdw>
                </a:effectLst>
              </a:rPr>
              <a:t> </a:t>
            </a:r>
            <a:endParaRPr lang="en-US" sz="4000" dirty="0">
              <a:solidFill>
                <a:srgbClr val="0070C0"/>
              </a:solidFill>
              <a:effectLst>
                <a:outerShdw blurRad="38100" dist="38100" dir="2700000" algn="tl">
                  <a:srgbClr val="000000">
                    <a:alpha val="43137"/>
                  </a:srgbClr>
                </a:outerShdw>
              </a:effectLst>
            </a:endParaRPr>
          </a:p>
        </p:txBody>
      </p:sp>
      <p:sp>
        <p:nvSpPr>
          <p:cNvPr id="7" name="Slide Number Placeholder 6"/>
          <p:cNvSpPr>
            <a:spLocks noGrp="1"/>
          </p:cNvSpPr>
          <p:nvPr>
            <p:ph type="sldNum" sz="quarter" idx="12"/>
          </p:nvPr>
        </p:nvSpPr>
        <p:spPr/>
        <p:txBody>
          <a:bodyPr/>
          <a:lstStyle/>
          <a:p>
            <a:fld id="{021D2238-6374-4BD6-BD70-9EDDBBC537B0}" type="slidenum">
              <a:rPr lang="en-US" smtClean="0"/>
              <a:pPr/>
              <a:t>4</a:t>
            </a:fld>
            <a:endParaRPr lang="en-US" dirty="0"/>
          </a:p>
        </p:txBody>
      </p:sp>
      <p:sp>
        <p:nvSpPr>
          <p:cNvPr id="4" name="Footer Placeholder 3"/>
          <p:cNvSpPr>
            <a:spLocks noGrp="1"/>
          </p:cNvSpPr>
          <p:nvPr>
            <p:ph type="ftr" sz="quarter" idx="11"/>
          </p:nvPr>
        </p:nvSpPr>
        <p:spPr/>
        <p:txBody>
          <a:bodyPr/>
          <a:lstStyle/>
          <a:p>
            <a:r>
              <a:rPr lang="en-US" dirty="0" err="1" smtClean="0">
                <a:solidFill>
                  <a:schemeClr val="tx1"/>
                </a:solidFill>
              </a:rPr>
              <a:t>D’AmourD</a:t>
            </a:r>
            <a:r>
              <a:rPr lang="en-US" dirty="0" smtClean="0">
                <a:solidFill>
                  <a:schemeClr val="tx1"/>
                </a:solidFill>
              </a:rPr>
              <a:t>, </a:t>
            </a:r>
            <a:r>
              <a:rPr lang="en-US" dirty="0" err="1" smtClean="0">
                <a:solidFill>
                  <a:schemeClr val="tx1"/>
                </a:solidFill>
              </a:rPr>
              <a:t>Oandasan</a:t>
            </a:r>
            <a:r>
              <a:rPr lang="en-US" dirty="0" smtClean="0">
                <a:solidFill>
                  <a:schemeClr val="tx1"/>
                </a:solidFill>
              </a:rPr>
              <a:t> I.</a:t>
            </a:r>
          </a:p>
          <a:p>
            <a:r>
              <a:rPr lang="en-US" dirty="0">
                <a:solidFill>
                  <a:schemeClr val="tx1"/>
                </a:solidFill>
              </a:rPr>
              <a:t>J </a:t>
            </a:r>
            <a:r>
              <a:rPr lang="en-US" dirty="0" err="1">
                <a:solidFill>
                  <a:schemeClr val="tx1"/>
                </a:solidFill>
              </a:rPr>
              <a:t>Interprof</a:t>
            </a:r>
            <a:r>
              <a:rPr lang="en-US" dirty="0">
                <a:solidFill>
                  <a:schemeClr val="tx1"/>
                </a:solidFill>
              </a:rPr>
              <a:t> Care. 2005 May;19 </a:t>
            </a:r>
            <a:r>
              <a:rPr lang="en-US" dirty="0" err="1">
                <a:solidFill>
                  <a:schemeClr val="tx1"/>
                </a:solidFill>
              </a:rPr>
              <a:t>Suppl</a:t>
            </a:r>
            <a:r>
              <a:rPr lang="en-US" dirty="0">
                <a:solidFill>
                  <a:schemeClr val="tx1"/>
                </a:solidFill>
              </a:rPr>
              <a:t> 1:8-20</a:t>
            </a:r>
          </a:p>
        </p:txBody>
      </p:sp>
    </p:spTree>
    <p:extLst>
      <p:ext uri="{BB962C8B-B14F-4D97-AF65-F5344CB8AC3E}">
        <p14:creationId xmlns:p14="http://schemas.microsoft.com/office/powerpoint/2010/main" val="3292096285"/>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SOME OF MY QUESTIONS</a:t>
            </a:r>
            <a:endParaRPr lang="en-US" dirty="0"/>
          </a:p>
        </p:txBody>
      </p:sp>
      <p:sp>
        <p:nvSpPr>
          <p:cNvPr id="3" name="Content Placeholder 2"/>
          <p:cNvSpPr>
            <a:spLocks noGrp="1"/>
          </p:cNvSpPr>
          <p:nvPr>
            <p:ph idx="1"/>
          </p:nvPr>
        </p:nvSpPr>
        <p:spPr/>
        <p:txBody>
          <a:bodyPr>
            <a:normAutofit fontScale="70000" lnSpcReduction="20000"/>
          </a:bodyPr>
          <a:lstStyle/>
          <a:p>
            <a:r>
              <a:rPr lang="en-US" dirty="0">
                <a:solidFill>
                  <a:srgbClr val="FFC000"/>
                </a:solidFill>
              </a:rPr>
              <a:t>HOW DO WE BEGIN TO IDENTIFY OVERLAPS IN PRACTICE AND DISTINGUISHING SKILL SETS BETWEEN PROFESSIONS</a:t>
            </a:r>
            <a:r>
              <a:rPr lang="en-US" dirty="0" smtClean="0">
                <a:solidFill>
                  <a:srgbClr val="FFC000"/>
                </a:solidFill>
              </a:rPr>
              <a:t>?</a:t>
            </a:r>
          </a:p>
          <a:p>
            <a:endParaRPr lang="en-US" dirty="0">
              <a:solidFill>
                <a:srgbClr val="FFC000"/>
              </a:solidFill>
            </a:endParaRPr>
          </a:p>
          <a:p>
            <a:r>
              <a:rPr lang="en-US" dirty="0" smtClean="0">
                <a:solidFill>
                  <a:srgbClr val="FFC000"/>
                </a:solidFill>
              </a:rPr>
              <a:t>IF THE GOAL IS TO PRACTICE AT THE HIGHEST LEVEL OF SCOPE OF PRACTICE WILL FAMILY PHYSICIANS MISS OUT ON ALL THE “FUN STUFF” AS THEY CARE FOR ONLY THE MOST CHALLENGING PATIENTS?</a:t>
            </a:r>
            <a:endParaRPr lang="en-US" dirty="0">
              <a:solidFill>
                <a:srgbClr val="FFC000"/>
              </a:solidFill>
            </a:endParaRPr>
          </a:p>
          <a:p>
            <a:endParaRPr lang="en-US" dirty="0">
              <a:solidFill>
                <a:srgbClr val="FFC000"/>
              </a:solidFill>
            </a:endParaRPr>
          </a:p>
          <a:p>
            <a:r>
              <a:rPr lang="en-US" dirty="0" smtClean="0">
                <a:solidFill>
                  <a:srgbClr val="FFC000"/>
                </a:solidFill>
              </a:rPr>
              <a:t>WHAT PERCENTAGE OF THE KNOWLEDGE AND SKILLS OF A FAMILY PHYSICIAN OVERLAP WITH THE KNOWLEDGE AND SKILLS OF A FAMILY NURSE PRACTITIONER OR A PRIMARY CARE PHYSICIAN ASSISTANT?</a:t>
            </a:r>
          </a:p>
          <a:p>
            <a:endParaRPr lang="en-US" dirty="0" smtClean="0">
              <a:solidFill>
                <a:srgbClr val="FFC000"/>
              </a:solidFill>
            </a:endParaRPr>
          </a:p>
          <a:p>
            <a:r>
              <a:rPr lang="en-US" dirty="0" smtClean="0">
                <a:solidFill>
                  <a:srgbClr val="FFC000"/>
                </a:solidFill>
              </a:rPr>
              <a:t>SHOULD PATIENTS KNOW THE DIFFERENCE BETWEEN A DOCTOR WHO IS A PHYSICIAN AND A DOCTOR WHO IS A NURSE? </a:t>
            </a:r>
            <a:endParaRPr lang="en-US" dirty="0">
              <a:solidFill>
                <a:srgbClr val="FFC000"/>
              </a:solidFill>
            </a:endParaRPr>
          </a:p>
          <a:p>
            <a:endParaRPr lang="en-US" dirty="0" smtClean="0">
              <a:solidFill>
                <a:srgbClr val="FFFF00"/>
              </a:solidFill>
            </a:endParaRPr>
          </a:p>
          <a:p>
            <a:endParaRPr lang="en-US" dirty="0">
              <a:solidFill>
                <a:srgbClr val="FFFF00"/>
              </a:solidFill>
            </a:endParaRPr>
          </a:p>
        </p:txBody>
      </p:sp>
      <p:sp>
        <p:nvSpPr>
          <p:cNvPr id="4" name="Slide Number Placeholder 3"/>
          <p:cNvSpPr>
            <a:spLocks noGrp="1"/>
          </p:cNvSpPr>
          <p:nvPr>
            <p:ph type="sldNum" sz="quarter" idx="12"/>
          </p:nvPr>
        </p:nvSpPr>
        <p:spPr/>
        <p:txBody>
          <a:bodyPr/>
          <a:lstStyle/>
          <a:p>
            <a:fld id="{021D2238-6374-4BD6-BD70-9EDDBBC537B0}" type="slidenum">
              <a:rPr lang="en-US" smtClean="0"/>
              <a:pPr/>
              <a:t>40</a:t>
            </a:fld>
            <a:endParaRPr lang="en-US"/>
          </a:p>
        </p:txBody>
      </p:sp>
    </p:spTree>
    <p:extLst>
      <p:ext uri="{BB962C8B-B14F-4D97-AF65-F5344CB8AC3E}">
        <p14:creationId xmlns:p14="http://schemas.microsoft.com/office/powerpoint/2010/main" val="822487792"/>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362200"/>
            <a:ext cx="8229600" cy="1143000"/>
          </a:xfrm>
        </p:spPr>
        <p:txBody>
          <a:bodyPr>
            <a:noAutofit/>
          </a:bodyPr>
          <a:lstStyle/>
          <a:p>
            <a:r>
              <a:rPr lang="en-US" sz="6600" b="1" dirty="0" smtClean="0">
                <a:solidFill>
                  <a:schemeClr val="accent2">
                    <a:lumMod val="40000"/>
                    <a:lumOff val="60000"/>
                  </a:schemeClr>
                </a:solidFill>
                <a:effectLst>
                  <a:outerShdw blurRad="38100" dist="38100" dir="2700000" algn="tl">
                    <a:srgbClr val="000000">
                      <a:alpha val="43137"/>
                    </a:srgbClr>
                  </a:outerShdw>
                </a:effectLst>
              </a:rPr>
              <a:t>Your </a:t>
            </a:r>
            <a:r>
              <a:rPr lang="en-US" sz="6600" b="1" dirty="0" smtClean="0">
                <a:solidFill>
                  <a:schemeClr val="accent2">
                    <a:lumMod val="40000"/>
                    <a:lumOff val="60000"/>
                  </a:schemeClr>
                </a:solidFill>
                <a:effectLst>
                  <a:outerShdw blurRad="38100" dist="38100" dir="2700000" algn="tl">
                    <a:srgbClr val="000000">
                      <a:alpha val="43137"/>
                    </a:srgbClr>
                  </a:outerShdw>
                </a:effectLst>
              </a:rPr>
              <a:t>Thoughts and Questions </a:t>
            </a:r>
            <a:endParaRPr lang="en-US" sz="6600" b="1" dirty="0">
              <a:solidFill>
                <a:schemeClr val="accent2">
                  <a:lumMod val="40000"/>
                  <a:lumOff val="60000"/>
                </a:schemeClr>
              </a:solidFill>
              <a:effectLst>
                <a:outerShdw blurRad="38100" dist="38100" dir="2700000" algn="tl">
                  <a:srgbClr val="000000">
                    <a:alpha val="43137"/>
                  </a:srgbClr>
                </a:outerShdw>
              </a:effectLst>
            </a:endParaRPr>
          </a:p>
        </p:txBody>
      </p:sp>
      <p:sp>
        <p:nvSpPr>
          <p:cNvPr id="4" name="Slide Number Placeholder 3"/>
          <p:cNvSpPr>
            <a:spLocks noGrp="1"/>
          </p:cNvSpPr>
          <p:nvPr>
            <p:ph type="sldNum" sz="quarter" idx="12"/>
          </p:nvPr>
        </p:nvSpPr>
        <p:spPr/>
        <p:txBody>
          <a:bodyPr/>
          <a:lstStyle/>
          <a:p>
            <a:fld id="{021D2238-6374-4BD6-BD70-9EDDBBC537B0}" type="slidenum">
              <a:rPr lang="en-US" smtClean="0"/>
              <a:pPr/>
              <a:t>41</a:t>
            </a:fld>
            <a:endParaRPr lang="en-US"/>
          </a:p>
        </p:txBody>
      </p:sp>
    </p:spTree>
    <p:extLst>
      <p:ext uri="{BB962C8B-B14F-4D97-AF65-F5344CB8AC3E}">
        <p14:creationId xmlns:p14="http://schemas.microsoft.com/office/powerpoint/2010/main" val="348660901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latin typeface="Comic Sans MS" pitchFamily="66" charset="0"/>
              </a:rPr>
              <a:t>HEALTHCARE AND BASKETBALL</a:t>
            </a:r>
            <a:endParaRPr lang="en-US" sz="3600" b="1" dirty="0">
              <a:latin typeface="Comic Sans MS" pitchFamily="66" charset="0"/>
            </a:endParaRPr>
          </a:p>
        </p:txBody>
      </p:sp>
      <p:pic>
        <p:nvPicPr>
          <p:cNvPr id="1026" name="Picture 2" descr="C:\Documents and Settings\rodgerdv\Local Settings\Temporary Internet Files\Content.IE5\000PC3Q4\MP900431102[1].jpg"/>
          <p:cNvPicPr>
            <a:picLocks noGrp="1" noChangeAspect="1" noChangeArrowheads="1"/>
          </p:cNvPicPr>
          <p:nvPr>
            <p:ph idx="1"/>
          </p:nvPr>
        </p:nvPicPr>
        <p:blipFill>
          <a:blip r:embed="rId2" cstate="print"/>
          <a:srcRect/>
          <a:stretch>
            <a:fillRect/>
          </a:stretch>
        </p:blipFill>
        <p:spPr bwMode="auto">
          <a:xfrm>
            <a:off x="2282499" y="1600200"/>
            <a:ext cx="4579002" cy="4525963"/>
          </a:xfrm>
          <a:prstGeom prst="rect">
            <a:avLst/>
          </a:prstGeom>
          <a:noFill/>
        </p:spPr>
      </p:pic>
      <p:sp>
        <p:nvSpPr>
          <p:cNvPr id="9" name="Slide Number Placeholder 8"/>
          <p:cNvSpPr>
            <a:spLocks noGrp="1"/>
          </p:cNvSpPr>
          <p:nvPr>
            <p:ph type="sldNum" sz="quarter" idx="12"/>
          </p:nvPr>
        </p:nvSpPr>
        <p:spPr/>
        <p:txBody>
          <a:bodyPr/>
          <a:lstStyle/>
          <a:p>
            <a:fld id="{021D2238-6374-4BD6-BD70-9EDDBBC537B0}" type="slidenum">
              <a:rPr lang="en-US" smtClean="0"/>
              <a:pPr/>
              <a:t>5</a:t>
            </a:fld>
            <a:endParaRPr lang="en-US"/>
          </a:p>
        </p:txBody>
      </p:sp>
      <p:sp>
        <p:nvSpPr>
          <p:cNvPr id="3" name="Footer Placeholder 2"/>
          <p:cNvSpPr>
            <a:spLocks noGrp="1"/>
          </p:cNvSpPr>
          <p:nvPr>
            <p:ph type="ftr" sz="quarter" idx="11"/>
          </p:nvPr>
        </p:nvSpPr>
        <p:spPr/>
        <p:txBody>
          <a:bodyPr/>
          <a:lstStyle/>
          <a:p>
            <a:r>
              <a:rPr lang="en-US" smtClean="0"/>
              <a:t>Thanks to Larry Mauksch, PhD</a:t>
            </a:r>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rgbClr val="7030A0"/>
                </a:solidFill>
              </a:rPr>
              <a:t>Highly Functioning Interprofessional Teams Improve Health Outcomes!</a:t>
            </a:r>
            <a:endParaRPr lang="en-US" b="1" dirty="0">
              <a:solidFill>
                <a:srgbClr val="7030A0"/>
              </a:solidFill>
            </a:endParaRPr>
          </a:p>
        </p:txBody>
      </p:sp>
      <p:pic>
        <p:nvPicPr>
          <p:cNvPr id="2050" name="Picture 2" descr="C:\Documents and Settings\rodgerdv\Local Settings\Temporary Internet Files\Content.IE5\000PC3Q4\MP900439287[1].jpg"/>
          <p:cNvPicPr>
            <a:picLocks noGrp="1" noChangeAspect="1" noChangeArrowheads="1"/>
          </p:cNvPicPr>
          <p:nvPr>
            <p:ph idx="1"/>
          </p:nvPr>
        </p:nvPicPr>
        <p:blipFill>
          <a:blip r:embed="rId2" cstate="print"/>
          <a:srcRect/>
          <a:stretch>
            <a:fillRect/>
          </a:stretch>
        </p:blipFill>
        <p:spPr bwMode="auto">
          <a:xfrm>
            <a:off x="2309018" y="1600200"/>
            <a:ext cx="4525963" cy="4525963"/>
          </a:xfrm>
          <a:prstGeom prst="rect">
            <a:avLst/>
          </a:prstGeom>
          <a:noFill/>
        </p:spPr>
      </p:pic>
      <p:sp>
        <p:nvSpPr>
          <p:cNvPr id="6" name="Slide Number Placeholder 5"/>
          <p:cNvSpPr>
            <a:spLocks noGrp="1"/>
          </p:cNvSpPr>
          <p:nvPr>
            <p:ph type="sldNum" sz="quarter" idx="12"/>
          </p:nvPr>
        </p:nvSpPr>
        <p:spPr/>
        <p:txBody>
          <a:bodyPr/>
          <a:lstStyle/>
          <a:p>
            <a:fld id="{021D2238-6374-4BD6-BD70-9EDDBBC537B0}" type="slidenum">
              <a:rPr lang="en-US" smtClean="0"/>
              <a:pPr/>
              <a:t>6</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514600"/>
            <a:ext cx="8229600" cy="1143000"/>
          </a:xfrm>
        </p:spPr>
        <p:txBody>
          <a:bodyPr>
            <a:noAutofit/>
          </a:bodyPr>
          <a:lstStyle/>
          <a:p>
            <a:r>
              <a:rPr lang="en-US" sz="6000" b="1" dirty="0" smtClean="0">
                <a:solidFill>
                  <a:srgbClr val="CCCCFF"/>
                </a:solidFill>
                <a:effectLst>
                  <a:outerShdw blurRad="38100" dist="38100" dir="2700000" algn="tl">
                    <a:srgbClr val="000000">
                      <a:alpha val="43137"/>
                    </a:srgbClr>
                  </a:outerShdw>
                </a:effectLst>
              </a:rPr>
              <a:t>AND WE NEED ALL THE IMPROVEMENT WE CAN GET!!!!</a:t>
            </a:r>
            <a:endParaRPr lang="en-US" sz="6000" b="1" dirty="0">
              <a:solidFill>
                <a:srgbClr val="CCCCFF"/>
              </a:solidFill>
              <a:effectLst>
                <a:outerShdw blurRad="38100" dist="38100" dir="2700000" algn="tl">
                  <a:srgbClr val="000000">
                    <a:alpha val="43137"/>
                  </a:srgbClr>
                </a:outerShdw>
              </a:effectLst>
            </a:endParaRPr>
          </a:p>
        </p:txBody>
      </p:sp>
      <p:sp>
        <p:nvSpPr>
          <p:cNvPr id="3" name="Slide Number Placeholder 2"/>
          <p:cNvSpPr>
            <a:spLocks noGrp="1"/>
          </p:cNvSpPr>
          <p:nvPr>
            <p:ph type="sldNum" sz="quarter" idx="12"/>
          </p:nvPr>
        </p:nvSpPr>
        <p:spPr/>
        <p:txBody>
          <a:bodyPr/>
          <a:lstStyle/>
          <a:p>
            <a:fld id="{021D2238-6374-4BD6-BD70-9EDDBBC537B0}" type="slidenum">
              <a:rPr lang="en-US" smtClean="0"/>
              <a:pPr/>
              <a:t>7</a:t>
            </a:fld>
            <a:endParaRPr lang="en-US"/>
          </a:p>
        </p:txBody>
      </p:sp>
    </p:spTree>
    <p:extLst>
      <p:ext uri="{BB962C8B-B14F-4D97-AF65-F5344CB8AC3E}">
        <p14:creationId xmlns:p14="http://schemas.microsoft.com/office/powerpoint/2010/main" val="426383371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chemeClr val="accent4">
                    <a:lumMod val="40000"/>
                    <a:lumOff val="60000"/>
                  </a:schemeClr>
                </a:solidFill>
                <a:effectLst>
                  <a:outerShdw blurRad="38100" dist="38100" dir="2700000" algn="tl">
                    <a:srgbClr val="000000">
                      <a:alpha val="43137"/>
                    </a:srgbClr>
                  </a:outerShdw>
                </a:effectLst>
              </a:rPr>
              <a:t>IHI 100,000 Lives Campaign</a:t>
            </a:r>
            <a:br>
              <a:rPr lang="en-US" b="1" dirty="0" smtClean="0">
                <a:solidFill>
                  <a:schemeClr val="accent4">
                    <a:lumMod val="40000"/>
                    <a:lumOff val="60000"/>
                  </a:schemeClr>
                </a:solidFill>
                <a:effectLst>
                  <a:outerShdw blurRad="38100" dist="38100" dir="2700000" algn="tl">
                    <a:srgbClr val="000000">
                      <a:alpha val="43137"/>
                    </a:srgbClr>
                  </a:outerShdw>
                </a:effectLst>
              </a:rPr>
            </a:br>
            <a:r>
              <a:rPr lang="en-US" b="1" dirty="0" smtClean="0">
                <a:solidFill>
                  <a:schemeClr val="accent4">
                    <a:lumMod val="40000"/>
                    <a:lumOff val="60000"/>
                  </a:schemeClr>
                </a:solidFill>
                <a:effectLst>
                  <a:outerShdw blurRad="38100" dist="38100" dir="2700000" algn="tl">
                    <a:srgbClr val="000000">
                      <a:alpha val="43137"/>
                    </a:srgbClr>
                  </a:outerShdw>
                </a:effectLst>
              </a:rPr>
              <a:t>Six Interventions</a:t>
            </a:r>
            <a:endParaRPr lang="en-US" b="1" dirty="0">
              <a:solidFill>
                <a:schemeClr val="accent4">
                  <a:lumMod val="40000"/>
                  <a:lumOff val="60000"/>
                </a:schemeClr>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2057400"/>
            <a:ext cx="8229600" cy="4525963"/>
          </a:xfrm>
        </p:spPr>
        <p:txBody>
          <a:bodyPr/>
          <a:lstStyle/>
          <a:p>
            <a:r>
              <a:rPr lang="en-US" b="1" dirty="0" smtClean="0">
                <a:solidFill>
                  <a:schemeClr val="accent2">
                    <a:lumMod val="20000"/>
                    <a:lumOff val="80000"/>
                  </a:schemeClr>
                </a:solidFill>
                <a:effectLst>
                  <a:outerShdw blurRad="38100" dist="38100" dir="2700000" algn="tl">
                    <a:srgbClr val="000000">
                      <a:alpha val="43137"/>
                    </a:srgbClr>
                  </a:outerShdw>
                </a:effectLst>
              </a:rPr>
              <a:t>Deployment of Rapid Response Teams</a:t>
            </a:r>
          </a:p>
          <a:p>
            <a:endParaRPr lang="en-US" b="1" dirty="0">
              <a:solidFill>
                <a:schemeClr val="accent2">
                  <a:lumMod val="20000"/>
                  <a:lumOff val="80000"/>
                </a:schemeClr>
              </a:solidFill>
              <a:effectLst>
                <a:outerShdw blurRad="38100" dist="38100" dir="2700000" algn="tl">
                  <a:srgbClr val="000000">
                    <a:alpha val="43137"/>
                  </a:srgbClr>
                </a:outerShdw>
              </a:effectLst>
            </a:endParaRPr>
          </a:p>
          <a:p>
            <a:r>
              <a:rPr lang="en-US" b="1" dirty="0" smtClean="0">
                <a:solidFill>
                  <a:schemeClr val="accent2">
                    <a:lumMod val="20000"/>
                    <a:lumOff val="80000"/>
                  </a:schemeClr>
                </a:solidFill>
                <a:effectLst>
                  <a:outerShdw blurRad="38100" dist="38100" dir="2700000" algn="tl">
                    <a:srgbClr val="000000">
                      <a:alpha val="43137"/>
                    </a:srgbClr>
                  </a:outerShdw>
                </a:effectLst>
              </a:rPr>
              <a:t>Delivery of Reliable, Evidence-Based Care for Acute Myocardial Infarction</a:t>
            </a:r>
          </a:p>
          <a:p>
            <a:endParaRPr lang="en-US" b="1" dirty="0">
              <a:solidFill>
                <a:schemeClr val="accent2">
                  <a:lumMod val="20000"/>
                  <a:lumOff val="80000"/>
                </a:schemeClr>
              </a:solidFill>
              <a:effectLst>
                <a:outerShdw blurRad="38100" dist="38100" dir="2700000" algn="tl">
                  <a:srgbClr val="000000">
                    <a:alpha val="43137"/>
                  </a:srgbClr>
                </a:outerShdw>
              </a:effectLst>
            </a:endParaRPr>
          </a:p>
          <a:p>
            <a:r>
              <a:rPr lang="en-US" b="1" dirty="0" smtClean="0">
                <a:solidFill>
                  <a:schemeClr val="accent2">
                    <a:lumMod val="20000"/>
                    <a:lumOff val="80000"/>
                  </a:schemeClr>
                </a:solidFill>
                <a:effectLst>
                  <a:outerShdw blurRad="38100" dist="38100" dir="2700000" algn="tl">
                    <a:srgbClr val="000000">
                      <a:alpha val="43137"/>
                    </a:srgbClr>
                  </a:outerShdw>
                </a:effectLst>
              </a:rPr>
              <a:t>Prevention of Adverse Drug Events (ADEs)</a:t>
            </a:r>
            <a:endParaRPr lang="en-US" b="1" dirty="0">
              <a:solidFill>
                <a:schemeClr val="accent2">
                  <a:lumMod val="20000"/>
                  <a:lumOff val="80000"/>
                </a:schemeClr>
              </a:solidFill>
              <a:effectLst>
                <a:outerShdw blurRad="38100" dist="38100" dir="2700000" algn="tl">
                  <a:srgbClr val="000000">
                    <a:alpha val="43137"/>
                  </a:srgbClr>
                </a:outerShdw>
              </a:effectLst>
            </a:endParaRPr>
          </a:p>
        </p:txBody>
      </p:sp>
      <p:sp>
        <p:nvSpPr>
          <p:cNvPr id="5" name="Slide Number Placeholder 4"/>
          <p:cNvSpPr>
            <a:spLocks noGrp="1"/>
          </p:cNvSpPr>
          <p:nvPr>
            <p:ph type="sldNum" sz="quarter" idx="12"/>
          </p:nvPr>
        </p:nvSpPr>
        <p:spPr/>
        <p:txBody>
          <a:bodyPr/>
          <a:lstStyle/>
          <a:p>
            <a:fld id="{021D2238-6374-4BD6-BD70-9EDDBBC537B0}" type="slidenum">
              <a:rPr lang="en-US" smtClean="0"/>
              <a:pPr/>
              <a:t>8</a:t>
            </a:fld>
            <a:endParaRPr lang="en-US"/>
          </a:p>
        </p:txBody>
      </p:sp>
      <p:sp>
        <p:nvSpPr>
          <p:cNvPr id="7" name="Footer Placeholder 6"/>
          <p:cNvSpPr>
            <a:spLocks noGrp="1"/>
          </p:cNvSpPr>
          <p:nvPr>
            <p:ph type="ftr" sz="quarter" idx="11"/>
          </p:nvPr>
        </p:nvSpPr>
        <p:spPr>
          <a:xfrm>
            <a:off x="2362200" y="6356350"/>
            <a:ext cx="4267200" cy="365125"/>
          </a:xfrm>
        </p:spPr>
        <p:txBody>
          <a:bodyPr/>
          <a:lstStyle/>
          <a:p>
            <a:r>
              <a:rPr lang="en-US" smtClean="0"/>
              <a:t>April 2006 ACP Guide for Hospitalists</a:t>
            </a:r>
            <a:endParaRPr lang="en-US" dirty="0"/>
          </a:p>
        </p:txBody>
      </p:sp>
    </p:spTree>
    <p:extLst>
      <p:ext uri="{BB962C8B-B14F-4D97-AF65-F5344CB8AC3E}">
        <p14:creationId xmlns:p14="http://schemas.microsoft.com/office/powerpoint/2010/main" val="39512796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chemeClr val="accent4">
                    <a:lumMod val="40000"/>
                    <a:lumOff val="60000"/>
                  </a:schemeClr>
                </a:solidFill>
                <a:effectLst>
                  <a:outerShdw blurRad="38100" dist="38100" dir="2700000" algn="tl">
                    <a:srgbClr val="000000">
                      <a:alpha val="43137"/>
                    </a:srgbClr>
                  </a:outerShdw>
                </a:effectLst>
              </a:rPr>
              <a:t>IHI 100,000 Lives Campaign</a:t>
            </a:r>
            <a:br>
              <a:rPr lang="en-US" b="1" dirty="0" smtClean="0">
                <a:solidFill>
                  <a:schemeClr val="accent4">
                    <a:lumMod val="40000"/>
                    <a:lumOff val="60000"/>
                  </a:schemeClr>
                </a:solidFill>
                <a:effectLst>
                  <a:outerShdw blurRad="38100" dist="38100" dir="2700000" algn="tl">
                    <a:srgbClr val="000000">
                      <a:alpha val="43137"/>
                    </a:srgbClr>
                  </a:outerShdw>
                </a:effectLst>
              </a:rPr>
            </a:br>
            <a:r>
              <a:rPr lang="en-US" b="1" dirty="0" smtClean="0">
                <a:solidFill>
                  <a:schemeClr val="accent4">
                    <a:lumMod val="40000"/>
                    <a:lumOff val="60000"/>
                  </a:schemeClr>
                </a:solidFill>
                <a:effectLst>
                  <a:outerShdw blurRad="38100" dist="38100" dir="2700000" algn="tl">
                    <a:srgbClr val="000000">
                      <a:alpha val="43137"/>
                    </a:srgbClr>
                  </a:outerShdw>
                </a:effectLst>
              </a:rPr>
              <a:t>Six Interventions</a:t>
            </a:r>
            <a:endParaRPr lang="en-US" b="1" dirty="0">
              <a:solidFill>
                <a:schemeClr val="accent4">
                  <a:lumMod val="40000"/>
                  <a:lumOff val="60000"/>
                </a:schemeClr>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2057400"/>
            <a:ext cx="8229600" cy="4525963"/>
          </a:xfrm>
        </p:spPr>
        <p:txBody>
          <a:bodyPr/>
          <a:lstStyle/>
          <a:p>
            <a:r>
              <a:rPr lang="en-US" b="1" dirty="0" smtClean="0">
                <a:solidFill>
                  <a:schemeClr val="accent2">
                    <a:lumMod val="20000"/>
                    <a:lumOff val="80000"/>
                  </a:schemeClr>
                </a:solidFill>
                <a:effectLst>
                  <a:outerShdw blurRad="38100" dist="38100" dir="2700000" algn="tl">
                    <a:srgbClr val="000000">
                      <a:alpha val="43137"/>
                    </a:srgbClr>
                  </a:outerShdw>
                </a:effectLst>
              </a:rPr>
              <a:t>Prevention of Central Line Infections</a:t>
            </a:r>
          </a:p>
          <a:p>
            <a:endParaRPr lang="en-US" b="1" dirty="0">
              <a:solidFill>
                <a:schemeClr val="accent2">
                  <a:lumMod val="20000"/>
                  <a:lumOff val="80000"/>
                </a:schemeClr>
              </a:solidFill>
              <a:effectLst>
                <a:outerShdw blurRad="38100" dist="38100" dir="2700000" algn="tl">
                  <a:srgbClr val="000000">
                    <a:alpha val="43137"/>
                  </a:srgbClr>
                </a:outerShdw>
              </a:effectLst>
            </a:endParaRPr>
          </a:p>
          <a:p>
            <a:r>
              <a:rPr lang="en-US" b="1" dirty="0" smtClean="0">
                <a:solidFill>
                  <a:schemeClr val="accent2">
                    <a:lumMod val="20000"/>
                    <a:lumOff val="80000"/>
                  </a:schemeClr>
                </a:solidFill>
                <a:effectLst>
                  <a:outerShdw blurRad="38100" dist="38100" dir="2700000" algn="tl">
                    <a:srgbClr val="000000">
                      <a:alpha val="43137"/>
                    </a:srgbClr>
                  </a:outerShdw>
                </a:effectLst>
              </a:rPr>
              <a:t>Prevention of Surgical Site Infections</a:t>
            </a:r>
          </a:p>
          <a:p>
            <a:endParaRPr lang="en-US" b="1" dirty="0" smtClean="0">
              <a:solidFill>
                <a:schemeClr val="accent2">
                  <a:lumMod val="20000"/>
                  <a:lumOff val="80000"/>
                </a:schemeClr>
              </a:solidFill>
              <a:effectLst>
                <a:outerShdw blurRad="38100" dist="38100" dir="2700000" algn="tl">
                  <a:srgbClr val="000000">
                    <a:alpha val="43137"/>
                  </a:srgbClr>
                </a:outerShdw>
              </a:effectLst>
            </a:endParaRPr>
          </a:p>
          <a:p>
            <a:r>
              <a:rPr lang="en-US" b="1" dirty="0" smtClean="0">
                <a:solidFill>
                  <a:schemeClr val="accent2">
                    <a:lumMod val="20000"/>
                    <a:lumOff val="80000"/>
                  </a:schemeClr>
                </a:solidFill>
                <a:effectLst>
                  <a:outerShdw blurRad="38100" dist="38100" dir="2700000" algn="tl">
                    <a:srgbClr val="000000">
                      <a:alpha val="43137"/>
                    </a:srgbClr>
                  </a:outerShdw>
                </a:effectLst>
              </a:rPr>
              <a:t>Prevention of Ventilator-Associated Pneumonia</a:t>
            </a:r>
            <a:endParaRPr lang="en-US" b="1" dirty="0">
              <a:solidFill>
                <a:schemeClr val="accent2">
                  <a:lumMod val="20000"/>
                  <a:lumOff val="80000"/>
                </a:schemeClr>
              </a:solidFill>
              <a:effectLst>
                <a:outerShdw blurRad="38100" dist="38100" dir="2700000" algn="tl">
                  <a:srgbClr val="000000">
                    <a:alpha val="43137"/>
                  </a:srgbClr>
                </a:outerShdw>
              </a:effectLst>
            </a:endParaRPr>
          </a:p>
        </p:txBody>
      </p:sp>
      <p:sp>
        <p:nvSpPr>
          <p:cNvPr id="5" name="Slide Number Placeholder 4"/>
          <p:cNvSpPr>
            <a:spLocks noGrp="1"/>
          </p:cNvSpPr>
          <p:nvPr>
            <p:ph type="sldNum" sz="quarter" idx="12"/>
          </p:nvPr>
        </p:nvSpPr>
        <p:spPr/>
        <p:txBody>
          <a:bodyPr/>
          <a:lstStyle/>
          <a:p>
            <a:fld id="{021D2238-6374-4BD6-BD70-9EDDBBC537B0}" type="slidenum">
              <a:rPr lang="en-US" smtClean="0"/>
              <a:pPr/>
              <a:t>9</a:t>
            </a:fld>
            <a:endParaRPr lang="en-US"/>
          </a:p>
        </p:txBody>
      </p:sp>
      <p:sp>
        <p:nvSpPr>
          <p:cNvPr id="7" name="Footer Placeholder 6"/>
          <p:cNvSpPr>
            <a:spLocks noGrp="1"/>
          </p:cNvSpPr>
          <p:nvPr>
            <p:ph type="ftr" sz="quarter" idx="11"/>
          </p:nvPr>
        </p:nvSpPr>
        <p:spPr>
          <a:xfrm>
            <a:off x="2362200" y="6356350"/>
            <a:ext cx="4267200" cy="365125"/>
          </a:xfrm>
        </p:spPr>
        <p:txBody>
          <a:bodyPr/>
          <a:lstStyle/>
          <a:p>
            <a:r>
              <a:rPr lang="en-US" smtClean="0"/>
              <a:t>April 2006 ACP Guide for Hospitalists</a:t>
            </a:r>
            <a:endParaRPr lang="en-US" dirty="0"/>
          </a:p>
        </p:txBody>
      </p:sp>
    </p:spTree>
    <p:extLst>
      <p:ext uri="{BB962C8B-B14F-4D97-AF65-F5344CB8AC3E}">
        <p14:creationId xmlns:p14="http://schemas.microsoft.com/office/powerpoint/2010/main" val="194325975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1133</TotalTime>
  <Words>1677</Words>
  <Application>Microsoft Office PowerPoint</Application>
  <PresentationFormat>On-screen Show (4:3)</PresentationFormat>
  <Paragraphs>259</Paragraphs>
  <Slides>41</Slides>
  <Notes>0</Notes>
  <HiddenSlides>0</HiddenSlides>
  <MMClips>0</MMClips>
  <ScaleCrop>false</ScaleCrop>
  <HeadingPairs>
    <vt:vector size="4" baseType="variant">
      <vt:variant>
        <vt:lpstr>Theme</vt:lpstr>
      </vt:variant>
      <vt:variant>
        <vt:i4>1</vt:i4>
      </vt:variant>
      <vt:variant>
        <vt:lpstr>Slide Titles</vt:lpstr>
      </vt:variant>
      <vt:variant>
        <vt:i4>41</vt:i4>
      </vt:variant>
    </vt:vector>
  </HeadingPairs>
  <TitlesOfParts>
    <vt:vector size="42" baseType="lpstr">
      <vt:lpstr>Office Theme</vt:lpstr>
      <vt:lpstr> Partners in Training: Interprofessional Education </vt:lpstr>
      <vt:lpstr>WHO IPE Definition</vt:lpstr>
      <vt:lpstr>WHO IP Collaborative Practice Definition</vt:lpstr>
      <vt:lpstr>PowerPoint Presentation</vt:lpstr>
      <vt:lpstr>HEALTHCARE AND BASKETBALL</vt:lpstr>
      <vt:lpstr>Highly Functioning Interprofessional Teams Improve Health Outcomes!</vt:lpstr>
      <vt:lpstr>AND WE NEED ALL THE IMPROVEMENT WE CAN GET!!!!</vt:lpstr>
      <vt:lpstr>IHI 100,000 Lives Campaign Six Interventions</vt:lpstr>
      <vt:lpstr>IHI 100,000 Lives Campaign Six Interventions</vt:lpstr>
      <vt:lpstr>IHI 100,000 Lives Campaign Deployment of Rapid Response Teams </vt:lpstr>
      <vt:lpstr>IHI 100,000 Lives Campaign Deployment of Rapid Response Teams </vt:lpstr>
      <vt:lpstr>IHI 100,000 Lives Campaign Deployment of Rapid Response Teams </vt:lpstr>
      <vt:lpstr>IHI Triple Aim</vt:lpstr>
      <vt:lpstr>IHI Triple Aim  Key Measurement Principles</vt:lpstr>
      <vt:lpstr>IHI Triple Aim  Key Measurement Principles</vt:lpstr>
      <vt:lpstr>IHI Triple Aim  Population Health Outcome Measures</vt:lpstr>
      <vt:lpstr>IHI Triple Aim  Population Health Outcome Measures</vt:lpstr>
      <vt:lpstr>IHI Triple Aim  Experience of Care Outcome Measures</vt:lpstr>
      <vt:lpstr>IHI Triple Aim  Per Capita Cost Measures</vt:lpstr>
      <vt:lpstr>WE BELIEVE THAT HIGHLY EFFECTIVE INTERPROFESSIONAL EDUCATIONAL EXPERIENCES ARE THE MOST EFFECTIVE WAY OF TRAINING HEALTH PROFESSIONS STUDENTS TO WORK AS MEMBERS OF  INTERPROFESSIONAL TEAMS</vt:lpstr>
      <vt:lpstr>Core Competencies for Interprofessional Collaborative Practice</vt:lpstr>
      <vt:lpstr>Core Competencies for Interprofessional Collaborative Practice</vt:lpstr>
      <vt:lpstr>Core Competencies for Interprofessional Collaborative Practice</vt:lpstr>
      <vt:lpstr>Core Competencies for Interprofessional Collaborative Practice</vt:lpstr>
      <vt:lpstr>Core Competencies for Interprofessional Collaborative Practice</vt:lpstr>
      <vt:lpstr>Core Competencies for Interprofessional Collaborative Practice</vt:lpstr>
      <vt:lpstr>The Four Pillars for Primary Care Physician Workforce Reform:  A Blueprint for Future Activity</vt:lpstr>
      <vt:lpstr>The Four Pillars for Primary Care Physician Workforce Reform:  A Blueprint for Future Activity</vt:lpstr>
      <vt:lpstr>The Four Pillars for Primary Care Physician Workforce Reform:  A Blueprint for Future Activity</vt:lpstr>
      <vt:lpstr>The Four Pillars for Primary Care Physician Workforce Reform:  A Blueprint for Future Activity</vt:lpstr>
      <vt:lpstr>Reconfiguring the Bedside Care Team of the Future</vt:lpstr>
      <vt:lpstr>“Hospitals will be used for acute disease management, procedural intervention and post-interventional care, and/or when a failure in and/or incapacity in other care settings occurs.”</vt:lpstr>
      <vt:lpstr>“…acute care is no longer the central hub of care with discharge into the community but, rather, realize that community-based and/or rehab alternatives will be the central and coordinating settings managing care to, and out of, the hospital.”</vt:lpstr>
      <vt:lpstr>“Led by multi-disciplinary licensed professionals with an “intensivist” orientation, routine patient care will likely be delegated to more intensivist-oriented and specifically trained non-licensed staff.”</vt:lpstr>
      <vt:lpstr>“Some teams may be physician-led, with nurses, physical therapists and a social worker at the core; others may be led by nurses, therapists and a nutritionist, with a physician in a less prominent role.”</vt:lpstr>
      <vt:lpstr>“Care is co-created and shared not only by the bedside care team, but with an engaged patient/family to uphold and share responsibility for care plan compliance.”   (A role for the primary care provider/team seems to be completely absent here!)</vt:lpstr>
      <vt:lpstr>SOME OF MY QUESTIONS</vt:lpstr>
      <vt:lpstr>SOME OF MY QUESTIONS</vt:lpstr>
      <vt:lpstr>SOME OF MY QUESTIONS</vt:lpstr>
      <vt:lpstr>SOME OF MY QUESTIONS</vt:lpstr>
      <vt:lpstr>Your Thoughts and Questions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Office of  Interprofessional Programs</dc:title>
  <dc:creator>Denise V. Rodgers</dc:creator>
  <cp:lastModifiedBy>Denise V. Rodgers</cp:lastModifiedBy>
  <cp:revision>65</cp:revision>
  <dcterms:created xsi:type="dcterms:W3CDTF">2013-10-27T22:32:58Z</dcterms:created>
  <dcterms:modified xsi:type="dcterms:W3CDTF">2014-02-10T21:59:16Z</dcterms:modified>
</cp:coreProperties>
</file>