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4" r:id="rId2"/>
    <p:sldId id="283" r:id="rId3"/>
    <p:sldId id="281" r:id="rId4"/>
    <p:sldId id="282" r:id="rId5"/>
    <p:sldId id="325" r:id="rId6"/>
    <p:sldId id="327" r:id="rId7"/>
    <p:sldId id="358" r:id="rId8"/>
    <p:sldId id="359" r:id="rId9"/>
    <p:sldId id="312" r:id="rId10"/>
    <p:sldId id="342" r:id="rId11"/>
    <p:sldId id="363" r:id="rId12"/>
    <p:sldId id="305" r:id="rId13"/>
    <p:sldId id="333" r:id="rId14"/>
    <p:sldId id="364" r:id="rId15"/>
    <p:sldId id="365" r:id="rId16"/>
    <p:sldId id="297" r:id="rId17"/>
    <p:sldId id="366" r:id="rId18"/>
    <p:sldId id="324" r:id="rId19"/>
    <p:sldId id="299" r:id="rId20"/>
    <p:sldId id="329" r:id="rId21"/>
    <p:sldId id="301" r:id="rId22"/>
    <p:sldId id="302" r:id="rId23"/>
    <p:sldId id="339" r:id="rId24"/>
    <p:sldId id="369" r:id="rId25"/>
    <p:sldId id="338" r:id="rId26"/>
  </p:sldIdLst>
  <p:sldSz cx="9144000" cy="6858000" type="screen4x3"/>
  <p:notesSz cx="7053263" cy="93567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25">
          <p15:clr>
            <a:srgbClr val="A4A3A4"/>
          </p15:clr>
        </p15:guide>
        <p15:guide id="2" pos="55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7">
          <p15:clr>
            <a:srgbClr val="A4A3A4"/>
          </p15:clr>
        </p15:guide>
        <p15:guide id="2" pos="22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2BA"/>
    <a:srgbClr val="DBC97F"/>
    <a:srgbClr val="957D55"/>
    <a:srgbClr val="E3A6A6"/>
    <a:srgbClr val="5E0B00"/>
    <a:srgbClr val="6F1D1B"/>
    <a:srgbClr val="B03532"/>
    <a:srgbClr val="FF0505"/>
    <a:srgbClr val="EF7979"/>
    <a:srgbClr val="CE5D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99" autoAdjust="0"/>
    <p:restoredTop sz="94388" autoAdjust="0"/>
  </p:normalViewPr>
  <p:slideViewPr>
    <p:cSldViewPr snapToGrid="0" snapToObjects="1">
      <p:cViewPr varScale="1">
        <p:scale>
          <a:sx n="65" d="100"/>
          <a:sy n="65" d="100"/>
        </p:scale>
        <p:origin x="1068" y="78"/>
      </p:cViewPr>
      <p:guideLst>
        <p:guide orient="horz" pos="4125"/>
        <p:guide pos="5549"/>
      </p:guideLst>
    </p:cSldViewPr>
  </p:slideViewPr>
  <p:outlineViewPr>
    <p:cViewPr>
      <p:scale>
        <a:sx n="33" d="100"/>
        <a:sy n="33" d="100"/>
      </p:scale>
      <p:origin x="0" y="12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24552"/>
    </p:cViewPr>
  </p:sorterViewPr>
  <p:notesViewPr>
    <p:cSldViewPr snapToGrid="0" snapToObjects="1">
      <p:cViewPr varScale="1">
        <p:scale>
          <a:sx n="84" d="100"/>
          <a:sy n="84" d="100"/>
        </p:scale>
        <p:origin x="-3768" y="-84"/>
      </p:cViewPr>
      <p:guideLst>
        <p:guide orient="horz" pos="2947"/>
        <p:guide pos="22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9C7296-F1C4-45A9-B1B0-461FE12DF620}" type="doc">
      <dgm:prSet loTypeId="urn:microsoft.com/office/officeart/2005/8/layout/hierarchy1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E3CA17-72AD-48A2-BC33-AF49F195B8C2}">
      <dgm:prSet phldrT="[Text]" custT="1"/>
      <dgm:spPr>
        <a:solidFill>
          <a:srgbClr val="DBC97F">
            <a:alpha val="90000"/>
          </a:srgbClr>
        </a:solidFill>
      </dgm:spPr>
      <dgm:t>
        <a:bodyPr/>
        <a:lstStyle/>
        <a:p>
          <a:r>
            <a:rPr lang="en-US" sz="2200" b="1" dirty="0" smtClean="0">
              <a:solidFill>
                <a:srgbClr val="C00000"/>
              </a:solidFill>
            </a:rPr>
            <a:t>Clinic Site Compensation Pool</a:t>
          </a:r>
          <a:endParaRPr lang="en-US" sz="2200" b="1" dirty="0">
            <a:solidFill>
              <a:srgbClr val="C00000"/>
            </a:solidFill>
          </a:endParaRPr>
        </a:p>
      </dgm:t>
    </dgm:pt>
    <dgm:pt modelId="{61478B2C-D46D-4F8C-8C0F-844D98E7BB27}" type="parTrans" cxnId="{61A4F11B-5D37-4992-8DE0-9C61C456A3A0}">
      <dgm:prSet/>
      <dgm:spPr/>
      <dgm:t>
        <a:bodyPr/>
        <a:lstStyle/>
        <a:p>
          <a:endParaRPr lang="en-US"/>
        </a:p>
      </dgm:t>
    </dgm:pt>
    <dgm:pt modelId="{E1D12780-A39E-4DE7-B6D6-861E885CA473}" type="sibTrans" cxnId="{61A4F11B-5D37-4992-8DE0-9C61C456A3A0}">
      <dgm:prSet/>
      <dgm:spPr/>
      <dgm:t>
        <a:bodyPr/>
        <a:lstStyle/>
        <a:p>
          <a:endParaRPr lang="en-US"/>
        </a:p>
      </dgm:t>
    </dgm:pt>
    <dgm:pt modelId="{28EAFC5C-1254-4491-8817-47A58D1D78B9}">
      <dgm:prSet phldrT="[Text]" custT="1"/>
      <dgm:spPr>
        <a:solidFill>
          <a:srgbClr val="DBC97F">
            <a:alpha val="90000"/>
          </a:srgbClr>
        </a:solidFill>
      </dgm:spPr>
      <dgm:t>
        <a:bodyPr/>
        <a:lstStyle/>
        <a:p>
          <a:r>
            <a:rPr lang="en-US" sz="2200" b="1" dirty="0" smtClean="0">
              <a:solidFill>
                <a:srgbClr val="C00000"/>
              </a:solidFill>
            </a:rPr>
            <a:t>50%-C or 80%-R</a:t>
          </a:r>
        </a:p>
        <a:p>
          <a:r>
            <a:rPr lang="en-US" sz="2200" b="1" dirty="0" smtClean="0">
              <a:solidFill>
                <a:srgbClr val="C00000"/>
              </a:solidFill>
            </a:rPr>
            <a:t>Panel</a:t>
          </a:r>
          <a:endParaRPr lang="en-US" sz="2200" b="1" dirty="0">
            <a:solidFill>
              <a:srgbClr val="C00000"/>
            </a:solidFill>
          </a:endParaRPr>
        </a:p>
      </dgm:t>
    </dgm:pt>
    <dgm:pt modelId="{805DA4F2-C0C7-4071-94B3-18BCCDFAA650}" type="parTrans" cxnId="{6CDF98F5-D621-4B95-95B0-E4DA027E211D}">
      <dgm:prSet/>
      <dgm:spPr/>
      <dgm:t>
        <a:bodyPr/>
        <a:lstStyle/>
        <a:p>
          <a:endParaRPr lang="en-US"/>
        </a:p>
      </dgm:t>
    </dgm:pt>
    <dgm:pt modelId="{3F6236F0-AD59-4069-917D-FEEA4C4A76E3}" type="sibTrans" cxnId="{6CDF98F5-D621-4B95-95B0-E4DA027E211D}">
      <dgm:prSet/>
      <dgm:spPr/>
      <dgm:t>
        <a:bodyPr/>
        <a:lstStyle/>
        <a:p>
          <a:endParaRPr lang="en-US"/>
        </a:p>
      </dgm:t>
    </dgm:pt>
    <dgm:pt modelId="{E898AAD6-26E2-4620-8972-FDCB683D8E4F}">
      <dgm:prSet phldrT="[Text]" custT="1"/>
      <dgm:spPr>
        <a:solidFill>
          <a:srgbClr val="DBC97F">
            <a:alpha val="90000"/>
          </a:srgbClr>
        </a:solidFill>
      </dgm:spPr>
      <dgm:t>
        <a:bodyPr/>
        <a:lstStyle/>
        <a:p>
          <a:r>
            <a:rPr lang="en-US" sz="2200" b="1" dirty="0" smtClean="0">
              <a:solidFill>
                <a:srgbClr val="C00000"/>
              </a:solidFill>
            </a:rPr>
            <a:t>50%-C or 20%-R</a:t>
          </a:r>
        </a:p>
        <a:p>
          <a:r>
            <a:rPr lang="en-US" sz="2200" b="1" dirty="0" smtClean="0">
              <a:solidFill>
                <a:srgbClr val="C00000"/>
              </a:solidFill>
            </a:rPr>
            <a:t>Work </a:t>
          </a:r>
          <a:r>
            <a:rPr lang="en-US" sz="2200" b="1" dirty="0" smtClean="0">
              <a:solidFill>
                <a:srgbClr val="C00000"/>
              </a:solidFill>
            </a:rPr>
            <a:t>Metric (RVUs)</a:t>
          </a:r>
          <a:endParaRPr lang="en-US" sz="2200" b="1" dirty="0">
            <a:solidFill>
              <a:srgbClr val="C00000"/>
            </a:solidFill>
          </a:endParaRPr>
        </a:p>
      </dgm:t>
    </dgm:pt>
    <dgm:pt modelId="{9F79ED27-E0F6-4D01-B31B-9A6974F5CA66}" type="parTrans" cxnId="{D04E4650-DCF4-4BAC-BB2B-03EB1E0833C2}">
      <dgm:prSet/>
      <dgm:spPr/>
      <dgm:t>
        <a:bodyPr/>
        <a:lstStyle/>
        <a:p>
          <a:endParaRPr lang="en-US"/>
        </a:p>
      </dgm:t>
    </dgm:pt>
    <dgm:pt modelId="{F2E2D366-81AB-4231-B647-6E9FD42B270B}" type="sibTrans" cxnId="{D04E4650-DCF4-4BAC-BB2B-03EB1E0833C2}">
      <dgm:prSet/>
      <dgm:spPr/>
      <dgm:t>
        <a:bodyPr/>
        <a:lstStyle/>
        <a:p>
          <a:endParaRPr lang="en-US"/>
        </a:p>
      </dgm:t>
    </dgm:pt>
    <dgm:pt modelId="{5BCA461A-7986-442D-9809-72F842B1262F}" type="pres">
      <dgm:prSet presAssocID="{E79C7296-F1C4-45A9-B1B0-461FE12DF62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50896B7-8B89-4841-80B5-B7C90214CCB1}" type="pres">
      <dgm:prSet presAssocID="{9BE3CA17-72AD-48A2-BC33-AF49F195B8C2}" presName="hierRoot1" presStyleCnt="0"/>
      <dgm:spPr/>
      <dgm:t>
        <a:bodyPr/>
        <a:lstStyle/>
        <a:p>
          <a:endParaRPr lang="en-US"/>
        </a:p>
      </dgm:t>
    </dgm:pt>
    <dgm:pt modelId="{C9C20FAC-8C37-41DB-80B6-6000A21FDD67}" type="pres">
      <dgm:prSet presAssocID="{9BE3CA17-72AD-48A2-BC33-AF49F195B8C2}" presName="composite" presStyleCnt="0"/>
      <dgm:spPr/>
      <dgm:t>
        <a:bodyPr/>
        <a:lstStyle/>
        <a:p>
          <a:endParaRPr lang="en-US"/>
        </a:p>
      </dgm:t>
    </dgm:pt>
    <dgm:pt modelId="{9FFC9110-693F-461C-86F4-A224FF3672AE}" type="pres">
      <dgm:prSet presAssocID="{9BE3CA17-72AD-48A2-BC33-AF49F195B8C2}" presName="background" presStyleLbl="node0" presStyleIdx="0" presStyleCnt="1"/>
      <dgm:spPr/>
      <dgm:t>
        <a:bodyPr/>
        <a:lstStyle/>
        <a:p>
          <a:endParaRPr lang="en-US"/>
        </a:p>
      </dgm:t>
    </dgm:pt>
    <dgm:pt modelId="{61AC8F61-C2E1-493B-B6E3-EEE175EA73F4}" type="pres">
      <dgm:prSet presAssocID="{9BE3CA17-72AD-48A2-BC33-AF49F195B8C2}" presName="text" presStyleLbl="fgAcc0" presStyleIdx="0" presStyleCnt="1" custLinFactNeighborX="-35433" custLinFactNeighborY="-36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3BEA3A-1151-4794-B9A0-E886AD8567FA}" type="pres">
      <dgm:prSet presAssocID="{9BE3CA17-72AD-48A2-BC33-AF49F195B8C2}" presName="hierChild2" presStyleCnt="0"/>
      <dgm:spPr/>
      <dgm:t>
        <a:bodyPr/>
        <a:lstStyle/>
        <a:p>
          <a:endParaRPr lang="en-US"/>
        </a:p>
      </dgm:t>
    </dgm:pt>
    <dgm:pt modelId="{BCB45587-5EEA-4BFF-9793-3F171F328A9E}" type="pres">
      <dgm:prSet presAssocID="{805DA4F2-C0C7-4071-94B3-18BCCDFAA650}" presName="Name10" presStyleLbl="parChTrans1D2" presStyleIdx="0" presStyleCnt="2"/>
      <dgm:spPr/>
      <dgm:t>
        <a:bodyPr/>
        <a:lstStyle/>
        <a:p>
          <a:endParaRPr lang="en-US"/>
        </a:p>
      </dgm:t>
    </dgm:pt>
    <dgm:pt modelId="{1F2BC916-CA41-4386-8B65-6EC3CC27F13D}" type="pres">
      <dgm:prSet presAssocID="{28EAFC5C-1254-4491-8817-47A58D1D78B9}" presName="hierRoot2" presStyleCnt="0"/>
      <dgm:spPr/>
      <dgm:t>
        <a:bodyPr/>
        <a:lstStyle/>
        <a:p>
          <a:endParaRPr lang="en-US"/>
        </a:p>
      </dgm:t>
    </dgm:pt>
    <dgm:pt modelId="{ADB221B5-92C5-4A2C-ACCD-3CD57B6B0050}" type="pres">
      <dgm:prSet presAssocID="{28EAFC5C-1254-4491-8817-47A58D1D78B9}" presName="composite2" presStyleCnt="0"/>
      <dgm:spPr/>
      <dgm:t>
        <a:bodyPr/>
        <a:lstStyle/>
        <a:p>
          <a:endParaRPr lang="en-US"/>
        </a:p>
      </dgm:t>
    </dgm:pt>
    <dgm:pt modelId="{C90462E2-371D-4BCB-B9AB-72F7427F162A}" type="pres">
      <dgm:prSet presAssocID="{28EAFC5C-1254-4491-8817-47A58D1D78B9}" presName="background2" presStyleLbl="node2" presStyleIdx="0" presStyleCnt="2"/>
      <dgm:spPr/>
      <dgm:t>
        <a:bodyPr/>
        <a:lstStyle/>
        <a:p>
          <a:endParaRPr lang="en-US"/>
        </a:p>
      </dgm:t>
    </dgm:pt>
    <dgm:pt modelId="{46146556-662F-47C5-BBFC-BC9F1EE4D2F4}" type="pres">
      <dgm:prSet presAssocID="{28EAFC5C-1254-4491-8817-47A58D1D78B9}" presName="text2" presStyleLbl="fgAcc2" presStyleIdx="0" presStyleCnt="2" custLinFactNeighborX="-6612" custLinFactNeighborY="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008E91-EC88-4663-BCAA-877EA4027608}" type="pres">
      <dgm:prSet presAssocID="{28EAFC5C-1254-4491-8817-47A58D1D78B9}" presName="hierChild3" presStyleCnt="0"/>
      <dgm:spPr/>
      <dgm:t>
        <a:bodyPr/>
        <a:lstStyle/>
        <a:p>
          <a:endParaRPr lang="en-US"/>
        </a:p>
      </dgm:t>
    </dgm:pt>
    <dgm:pt modelId="{0301F2C6-7307-4D87-BCC4-01E85BDC184D}" type="pres">
      <dgm:prSet presAssocID="{9F79ED27-E0F6-4D01-B31B-9A6974F5CA66}" presName="Name10" presStyleLbl="parChTrans1D2" presStyleIdx="1" presStyleCnt="2"/>
      <dgm:spPr/>
      <dgm:t>
        <a:bodyPr/>
        <a:lstStyle/>
        <a:p>
          <a:endParaRPr lang="en-US"/>
        </a:p>
      </dgm:t>
    </dgm:pt>
    <dgm:pt modelId="{5722B979-C771-4D26-8CF6-83E7A89869DF}" type="pres">
      <dgm:prSet presAssocID="{E898AAD6-26E2-4620-8972-FDCB683D8E4F}" presName="hierRoot2" presStyleCnt="0"/>
      <dgm:spPr/>
      <dgm:t>
        <a:bodyPr/>
        <a:lstStyle/>
        <a:p>
          <a:endParaRPr lang="en-US"/>
        </a:p>
      </dgm:t>
    </dgm:pt>
    <dgm:pt modelId="{5D90FE47-6BF4-4B62-8BFC-31375831CC9A}" type="pres">
      <dgm:prSet presAssocID="{E898AAD6-26E2-4620-8972-FDCB683D8E4F}" presName="composite2" presStyleCnt="0"/>
      <dgm:spPr/>
      <dgm:t>
        <a:bodyPr/>
        <a:lstStyle/>
        <a:p>
          <a:endParaRPr lang="en-US"/>
        </a:p>
      </dgm:t>
    </dgm:pt>
    <dgm:pt modelId="{366EBF41-0E15-4075-AB15-242D050C9714}" type="pres">
      <dgm:prSet presAssocID="{E898AAD6-26E2-4620-8972-FDCB683D8E4F}" presName="background2" presStyleLbl="node2" presStyleIdx="1" presStyleCnt="2"/>
      <dgm:spPr/>
      <dgm:t>
        <a:bodyPr/>
        <a:lstStyle/>
        <a:p>
          <a:endParaRPr lang="en-US"/>
        </a:p>
      </dgm:t>
    </dgm:pt>
    <dgm:pt modelId="{3C72E11F-2ADD-4E11-9171-2A676F4178F8}" type="pres">
      <dgm:prSet presAssocID="{E898AAD6-26E2-4620-8972-FDCB683D8E4F}" presName="text2" presStyleLbl="fgAcc2" presStyleIdx="1" presStyleCnt="2" custLinFactNeighborX="17072" custLinFactNeighborY="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82B776-7411-49DE-ADD0-89E7F0EE565E}" type="pres">
      <dgm:prSet presAssocID="{E898AAD6-26E2-4620-8972-FDCB683D8E4F}" presName="hierChild3" presStyleCnt="0"/>
      <dgm:spPr/>
      <dgm:t>
        <a:bodyPr/>
        <a:lstStyle/>
        <a:p>
          <a:endParaRPr lang="en-US"/>
        </a:p>
      </dgm:t>
    </dgm:pt>
  </dgm:ptLst>
  <dgm:cxnLst>
    <dgm:cxn modelId="{D04E4650-DCF4-4BAC-BB2B-03EB1E0833C2}" srcId="{9BE3CA17-72AD-48A2-BC33-AF49F195B8C2}" destId="{E898AAD6-26E2-4620-8972-FDCB683D8E4F}" srcOrd="1" destOrd="0" parTransId="{9F79ED27-E0F6-4D01-B31B-9A6974F5CA66}" sibTransId="{F2E2D366-81AB-4231-B647-6E9FD42B270B}"/>
    <dgm:cxn modelId="{6CDF98F5-D621-4B95-95B0-E4DA027E211D}" srcId="{9BE3CA17-72AD-48A2-BC33-AF49F195B8C2}" destId="{28EAFC5C-1254-4491-8817-47A58D1D78B9}" srcOrd="0" destOrd="0" parTransId="{805DA4F2-C0C7-4071-94B3-18BCCDFAA650}" sibTransId="{3F6236F0-AD59-4069-917D-FEEA4C4A76E3}"/>
    <dgm:cxn modelId="{59467E5F-5E57-48E8-AA87-A885864AFC88}" type="presOf" srcId="{9F79ED27-E0F6-4D01-B31B-9A6974F5CA66}" destId="{0301F2C6-7307-4D87-BCC4-01E85BDC184D}" srcOrd="0" destOrd="0" presId="urn:microsoft.com/office/officeart/2005/8/layout/hierarchy1"/>
    <dgm:cxn modelId="{7C3A2802-AD22-467E-830D-BAEBF42C1595}" type="presOf" srcId="{28EAFC5C-1254-4491-8817-47A58D1D78B9}" destId="{46146556-662F-47C5-BBFC-BC9F1EE4D2F4}" srcOrd="0" destOrd="0" presId="urn:microsoft.com/office/officeart/2005/8/layout/hierarchy1"/>
    <dgm:cxn modelId="{BBE05A9E-E0EA-4604-A860-A18FF9B57646}" type="presOf" srcId="{E79C7296-F1C4-45A9-B1B0-461FE12DF620}" destId="{5BCA461A-7986-442D-9809-72F842B1262F}" srcOrd="0" destOrd="0" presId="urn:microsoft.com/office/officeart/2005/8/layout/hierarchy1"/>
    <dgm:cxn modelId="{5B89DB7F-22D2-4BDA-AAF2-C64B0260821A}" type="presOf" srcId="{E898AAD6-26E2-4620-8972-FDCB683D8E4F}" destId="{3C72E11F-2ADD-4E11-9171-2A676F4178F8}" srcOrd="0" destOrd="0" presId="urn:microsoft.com/office/officeart/2005/8/layout/hierarchy1"/>
    <dgm:cxn modelId="{61A4F11B-5D37-4992-8DE0-9C61C456A3A0}" srcId="{E79C7296-F1C4-45A9-B1B0-461FE12DF620}" destId="{9BE3CA17-72AD-48A2-BC33-AF49F195B8C2}" srcOrd="0" destOrd="0" parTransId="{61478B2C-D46D-4F8C-8C0F-844D98E7BB27}" sibTransId="{E1D12780-A39E-4DE7-B6D6-861E885CA473}"/>
    <dgm:cxn modelId="{BC07CF9B-0D15-4D6E-8220-CAC8D44BB784}" type="presOf" srcId="{9BE3CA17-72AD-48A2-BC33-AF49F195B8C2}" destId="{61AC8F61-C2E1-493B-B6E3-EEE175EA73F4}" srcOrd="0" destOrd="0" presId="urn:microsoft.com/office/officeart/2005/8/layout/hierarchy1"/>
    <dgm:cxn modelId="{8A164FB6-B738-4784-81B6-B4113DA77F29}" type="presOf" srcId="{805DA4F2-C0C7-4071-94B3-18BCCDFAA650}" destId="{BCB45587-5EEA-4BFF-9793-3F171F328A9E}" srcOrd="0" destOrd="0" presId="urn:microsoft.com/office/officeart/2005/8/layout/hierarchy1"/>
    <dgm:cxn modelId="{8D456266-7378-4417-BD80-BE0B2B23F1DE}" type="presParOf" srcId="{5BCA461A-7986-442D-9809-72F842B1262F}" destId="{450896B7-8B89-4841-80B5-B7C90214CCB1}" srcOrd="0" destOrd="0" presId="urn:microsoft.com/office/officeart/2005/8/layout/hierarchy1"/>
    <dgm:cxn modelId="{C21D184C-736B-45E7-897F-536508BD5667}" type="presParOf" srcId="{450896B7-8B89-4841-80B5-B7C90214CCB1}" destId="{C9C20FAC-8C37-41DB-80B6-6000A21FDD67}" srcOrd="0" destOrd="0" presId="urn:microsoft.com/office/officeart/2005/8/layout/hierarchy1"/>
    <dgm:cxn modelId="{B2CC9F6F-8CB7-4C50-8A51-BD58FE9AB98E}" type="presParOf" srcId="{C9C20FAC-8C37-41DB-80B6-6000A21FDD67}" destId="{9FFC9110-693F-461C-86F4-A224FF3672AE}" srcOrd="0" destOrd="0" presId="urn:microsoft.com/office/officeart/2005/8/layout/hierarchy1"/>
    <dgm:cxn modelId="{2D468AAE-3F20-4D83-815B-B9A8ABCED478}" type="presParOf" srcId="{C9C20FAC-8C37-41DB-80B6-6000A21FDD67}" destId="{61AC8F61-C2E1-493B-B6E3-EEE175EA73F4}" srcOrd="1" destOrd="0" presId="urn:microsoft.com/office/officeart/2005/8/layout/hierarchy1"/>
    <dgm:cxn modelId="{17484396-F930-46D9-8F35-F575846839AF}" type="presParOf" srcId="{450896B7-8B89-4841-80B5-B7C90214CCB1}" destId="{5D3BEA3A-1151-4794-B9A0-E886AD8567FA}" srcOrd="1" destOrd="0" presId="urn:microsoft.com/office/officeart/2005/8/layout/hierarchy1"/>
    <dgm:cxn modelId="{FC423083-2322-46A0-BAE2-AE921848B7B2}" type="presParOf" srcId="{5D3BEA3A-1151-4794-B9A0-E886AD8567FA}" destId="{BCB45587-5EEA-4BFF-9793-3F171F328A9E}" srcOrd="0" destOrd="0" presId="urn:microsoft.com/office/officeart/2005/8/layout/hierarchy1"/>
    <dgm:cxn modelId="{129D6B07-284A-44BB-A0E1-4315AC26CC60}" type="presParOf" srcId="{5D3BEA3A-1151-4794-B9A0-E886AD8567FA}" destId="{1F2BC916-CA41-4386-8B65-6EC3CC27F13D}" srcOrd="1" destOrd="0" presId="urn:microsoft.com/office/officeart/2005/8/layout/hierarchy1"/>
    <dgm:cxn modelId="{0A359347-162E-4B30-889A-A398E8B6C1F6}" type="presParOf" srcId="{1F2BC916-CA41-4386-8B65-6EC3CC27F13D}" destId="{ADB221B5-92C5-4A2C-ACCD-3CD57B6B0050}" srcOrd="0" destOrd="0" presId="urn:microsoft.com/office/officeart/2005/8/layout/hierarchy1"/>
    <dgm:cxn modelId="{BABC5AA5-B662-4041-840C-074AA29EFD00}" type="presParOf" srcId="{ADB221B5-92C5-4A2C-ACCD-3CD57B6B0050}" destId="{C90462E2-371D-4BCB-B9AB-72F7427F162A}" srcOrd="0" destOrd="0" presId="urn:microsoft.com/office/officeart/2005/8/layout/hierarchy1"/>
    <dgm:cxn modelId="{85416967-D19A-43A9-9FC8-44528D917A95}" type="presParOf" srcId="{ADB221B5-92C5-4A2C-ACCD-3CD57B6B0050}" destId="{46146556-662F-47C5-BBFC-BC9F1EE4D2F4}" srcOrd="1" destOrd="0" presId="urn:microsoft.com/office/officeart/2005/8/layout/hierarchy1"/>
    <dgm:cxn modelId="{EE516359-C672-4B9D-B7DE-3018F9742102}" type="presParOf" srcId="{1F2BC916-CA41-4386-8B65-6EC3CC27F13D}" destId="{F8008E91-EC88-4663-BCAA-877EA4027608}" srcOrd="1" destOrd="0" presId="urn:microsoft.com/office/officeart/2005/8/layout/hierarchy1"/>
    <dgm:cxn modelId="{D9ADB67E-A773-4B3E-9184-A67FBD7BEE28}" type="presParOf" srcId="{5D3BEA3A-1151-4794-B9A0-E886AD8567FA}" destId="{0301F2C6-7307-4D87-BCC4-01E85BDC184D}" srcOrd="2" destOrd="0" presId="urn:microsoft.com/office/officeart/2005/8/layout/hierarchy1"/>
    <dgm:cxn modelId="{8A5CA2D2-5EA6-4C14-808F-0D7FEC3F01AF}" type="presParOf" srcId="{5D3BEA3A-1151-4794-B9A0-E886AD8567FA}" destId="{5722B979-C771-4D26-8CF6-83E7A89869DF}" srcOrd="3" destOrd="0" presId="urn:microsoft.com/office/officeart/2005/8/layout/hierarchy1"/>
    <dgm:cxn modelId="{B7913D6D-5996-4DB5-8B11-7C7F41FF857F}" type="presParOf" srcId="{5722B979-C771-4D26-8CF6-83E7A89869DF}" destId="{5D90FE47-6BF4-4B62-8BFC-31375831CC9A}" srcOrd="0" destOrd="0" presId="urn:microsoft.com/office/officeart/2005/8/layout/hierarchy1"/>
    <dgm:cxn modelId="{92C90534-820B-4BC1-9E77-43F3860EA2F5}" type="presParOf" srcId="{5D90FE47-6BF4-4B62-8BFC-31375831CC9A}" destId="{366EBF41-0E15-4075-AB15-242D050C9714}" srcOrd="0" destOrd="0" presId="urn:microsoft.com/office/officeart/2005/8/layout/hierarchy1"/>
    <dgm:cxn modelId="{10484013-3A52-4127-AEA2-59AE4D5AFC3D}" type="presParOf" srcId="{5D90FE47-6BF4-4B62-8BFC-31375831CC9A}" destId="{3C72E11F-2ADD-4E11-9171-2A676F4178F8}" srcOrd="1" destOrd="0" presId="urn:microsoft.com/office/officeart/2005/8/layout/hierarchy1"/>
    <dgm:cxn modelId="{53048948-49C9-40EB-B5E2-72B7A97C841E}" type="presParOf" srcId="{5722B979-C771-4D26-8CF6-83E7A89869DF}" destId="{AF82B776-7411-49DE-ADD0-89E7F0EE565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1C7780-79AC-4A49-8382-A736782C7780}" type="doc">
      <dgm:prSet loTypeId="urn:microsoft.com/office/officeart/2005/8/layout/matrix1" loCatId="matrix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7959543-83FE-44DB-86BE-19B5C567C69C}">
      <dgm:prSet phldrT="[Text]"/>
      <dgm:spPr>
        <a:solidFill>
          <a:srgbClr val="DBC97F"/>
        </a:solidFill>
      </dgm:spPr>
      <dgm:t>
        <a:bodyPr/>
        <a:lstStyle/>
        <a:p>
          <a:r>
            <a:rPr lang="en-US" b="1" dirty="0" smtClean="0">
              <a:solidFill>
                <a:srgbClr val="C00000"/>
              </a:solidFill>
            </a:rPr>
            <a:t>365 PCP’s</a:t>
          </a:r>
          <a:endParaRPr lang="en-US" b="1" dirty="0">
            <a:solidFill>
              <a:srgbClr val="C00000"/>
            </a:solidFill>
          </a:endParaRPr>
        </a:p>
      </dgm:t>
    </dgm:pt>
    <dgm:pt modelId="{9DBCE368-E0DA-486E-894D-EDCEF9E9D1AD}" type="parTrans" cxnId="{C4E3C82A-CC61-41AB-9830-194B35026B7A}">
      <dgm:prSet/>
      <dgm:spPr/>
      <dgm:t>
        <a:bodyPr/>
        <a:lstStyle/>
        <a:p>
          <a:endParaRPr lang="en-US"/>
        </a:p>
      </dgm:t>
    </dgm:pt>
    <dgm:pt modelId="{19454FA2-0813-4673-B60B-6B39C6A2A29E}" type="sibTrans" cxnId="{C4E3C82A-CC61-41AB-9830-194B35026B7A}">
      <dgm:prSet/>
      <dgm:spPr/>
      <dgm:t>
        <a:bodyPr/>
        <a:lstStyle/>
        <a:p>
          <a:endParaRPr lang="en-US"/>
        </a:p>
      </dgm:t>
    </dgm:pt>
    <dgm:pt modelId="{3F829EAF-1B17-49B4-A060-01E99017C875}">
      <dgm:prSet phldrT="[Text]"/>
      <dgm:spPr/>
      <dgm:t>
        <a:bodyPr/>
        <a:lstStyle/>
        <a:p>
          <a:r>
            <a:rPr lang="en-US" dirty="0" smtClean="0"/>
            <a:t>287,000 </a:t>
          </a:r>
          <a:r>
            <a:rPr lang="en-US" dirty="0" smtClean="0"/>
            <a:t>medically homed lives</a:t>
          </a:r>
          <a:endParaRPr lang="en-US" dirty="0"/>
        </a:p>
      </dgm:t>
    </dgm:pt>
    <dgm:pt modelId="{64F86062-FCE8-448C-9DDF-0363F528C446}" type="parTrans" cxnId="{27198B38-DF2A-434D-85F2-2DA5EE31D897}">
      <dgm:prSet/>
      <dgm:spPr/>
      <dgm:t>
        <a:bodyPr/>
        <a:lstStyle/>
        <a:p>
          <a:endParaRPr lang="en-US"/>
        </a:p>
      </dgm:t>
    </dgm:pt>
    <dgm:pt modelId="{4DDEE380-C7C9-49FC-BDD9-F9521C335A8E}" type="sibTrans" cxnId="{27198B38-DF2A-434D-85F2-2DA5EE31D897}">
      <dgm:prSet/>
      <dgm:spPr/>
      <dgm:t>
        <a:bodyPr/>
        <a:lstStyle/>
        <a:p>
          <a:endParaRPr lang="en-US"/>
        </a:p>
      </dgm:t>
    </dgm:pt>
    <dgm:pt modelId="{14C4E7C4-45F1-4CCA-86A4-55145F6C329D}">
      <dgm:prSet phldrT="[Text]"/>
      <dgm:spPr/>
      <dgm:t>
        <a:bodyPr/>
        <a:lstStyle/>
        <a:p>
          <a:r>
            <a:rPr lang="en-US" smtClean="0"/>
            <a:t>Own HMO, 47% capitated business</a:t>
          </a:r>
          <a:endParaRPr lang="en-US" dirty="0"/>
        </a:p>
      </dgm:t>
    </dgm:pt>
    <dgm:pt modelId="{8877E41E-5381-4827-9BB7-CDA36211419B}" type="parTrans" cxnId="{D5149C34-68DE-452F-9DC1-DC412918F96E}">
      <dgm:prSet/>
      <dgm:spPr/>
      <dgm:t>
        <a:bodyPr/>
        <a:lstStyle/>
        <a:p>
          <a:endParaRPr lang="en-US"/>
        </a:p>
      </dgm:t>
    </dgm:pt>
    <dgm:pt modelId="{E8B59EFF-8FDE-488C-A636-FAE2F2FB90F1}" type="sibTrans" cxnId="{D5149C34-68DE-452F-9DC1-DC412918F96E}">
      <dgm:prSet/>
      <dgm:spPr/>
      <dgm:t>
        <a:bodyPr/>
        <a:lstStyle/>
        <a:p>
          <a:endParaRPr lang="en-US"/>
        </a:p>
      </dgm:t>
    </dgm:pt>
    <dgm:pt modelId="{255E5AB2-3E96-43FE-B656-BDD879715E04}">
      <dgm:prSet phldrT="[Text]"/>
      <dgm:spPr/>
      <dgm:t>
        <a:bodyPr/>
        <a:lstStyle/>
        <a:p>
          <a:r>
            <a:rPr lang="en-US" smtClean="0"/>
            <a:t>Transparent Data</a:t>
          </a:r>
          <a:endParaRPr lang="en-US" dirty="0"/>
        </a:p>
      </dgm:t>
    </dgm:pt>
    <dgm:pt modelId="{573FA05A-DDFB-4EF3-AB1F-81C9FB14E65D}" type="parTrans" cxnId="{CF6B9DC3-FD6D-4700-964A-742EB5F772A1}">
      <dgm:prSet/>
      <dgm:spPr/>
      <dgm:t>
        <a:bodyPr/>
        <a:lstStyle/>
        <a:p>
          <a:endParaRPr lang="en-US"/>
        </a:p>
      </dgm:t>
    </dgm:pt>
    <dgm:pt modelId="{00AEDA4F-FE47-4F7C-A0D9-3E88216F03C9}" type="sibTrans" cxnId="{CF6B9DC3-FD6D-4700-964A-742EB5F772A1}">
      <dgm:prSet/>
      <dgm:spPr/>
      <dgm:t>
        <a:bodyPr/>
        <a:lstStyle/>
        <a:p>
          <a:endParaRPr lang="en-US"/>
        </a:p>
      </dgm:t>
    </dgm:pt>
    <dgm:pt modelId="{FDC9F465-0A87-4628-AC33-D292876BED55}">
      <dgm:prSet phldrT="[Text]"/>
      <dgm:spPr/>
      <dgm:t>
        <a:bodyPr/>
        <a:lstStyle/>
        <a:p>
          <a:r>
            <a:rPr lang="en-US" dirty="0" smtClean="0"/>
            <a:t>Weighted panel reports for PCP’s</a:t>
          </a:r>
          <a:endParaRPr lang="en-US" dirty="0"/>
        </a:p>
      </dgm:t>
    </dgm:pt>
    <dgm:pt modelId="{B8C7C119-893A-4A56-93EC-C080560CE578}" type="parTrans" cxnId="{CF4C32B9-0E4B-40FE-8B5C-436BE0C1C6EB}">
      <dgm:prSet/>
      <dgm:spPr/>
      <dgm:t>
        <a:bodyPr/>
        <a:lstStyle/>
        <a:p>
          <a:endParaRPr lang="en-US"/>
        </a:p>
      </dgm:t>
    </dgm:pt>
    <dgm:pt modelId="{B721CF6B-03C2-484D-B9DF-B3E7FADA1B58}" type="sibTrans" cxnId="{CF4C32B9-0E4B-40FE-8B5C-436BE0C1C6EB}">
      <dgm:prSet/>
      <dgm:spPr/>
      <dgm:t>
        <a:bodyPr/>
        <a:lstStyle/>
        <a:p>
          <a:endParaRPr lang="en-US"/>
        </a:p>
      </dgm:t>
    </dgm:pt>
    <dgm:pt modelId="{C7772F6F-2B2E-4D73-82F7-311B8D10F3F5}" type="pres">
      <dgm:prSet presAssocID="{6C1C7780-79AC-4A49-8382-A736782C7780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63761A-F7E5-4FD2-BFFB-1B6898BF737E}" type="pres">
      <dgm:prSet presAssocID="{6C1C7780-79AC-4A49-8382-A736782C7780}" presName="matrix" presStyleCnt="0"/>
      <dgm:spPr/>
      <dgm:t>
        <a:bodyPr/>
        <a:lstStyle/>
        <a:p>
          <a:endParaRPr lang="en-US"/>
        </a:p>
      </dgm:t>
    </dgm:pt>
    <dgm:pt modelId="{F766B279-AD2A-4C2E-92F6-5CECAC953569}" type="pres">
      <dgm:prSet presAssocID="{6C1C7780-79AC-4A49-8382-A736782C7780}" presName="tile1" presStyleLbl="node1" presStyleIdx="0" presStyleCnt="4"/>
      <dgm:spPr/>
      <dgm:t>
        <a:bodyPr/>
        <a:lstStyle/>
        <a:p>
          <a:endParaRPr lang="en-US"/>
        </a:p>
      </dgm:t>
    </dgm:pt>
    <dgm:pt modelId="{464E1975-2E96-4015-8503-E553FF98D955}" type="pres">
      <dgm:prSet presAssocID="{6C1C7780-79AC-4A49-8382-A736782C7780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5249DE-26BA-4EAF-A017-487511FBF3FE}" type="pres">
      <dgm:prSet presAssocID="{6C1C7780-79AC-4A49-8382-A736782C7780}" presName="tile2" presStyleLbl="node1" presStyleIdx="1" presStyleCnt="4"/>
      <dgm:spPr/>
      <dgm:t>
        <a:bodyPr/>
        <a:lstStyle/>
        <a:p>
          <a:endParaRPr lang="en-US"/>
        </a:p>
      </dgm:t>
    </dgm:pt>
    <dgm:pt modelId="{EF097BD5-EE92-4995-B218-C067FE9B51FA}" type="pres">
      <dgm:prSet presAssocID="{6C1C7780-79AC-4A49-8382-A736782C7780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E47E27-6F5D-48D6-AB52-3C7D092C968D}" type="pres">
      <dgm:prSet presAssocID="{6C1C7780-79AC-4A49-8382-A736782C7780}" presName="tile3" presStyleLbl="node1" presStyleIdx="2" presStyleCnt="4"/>
      <dgm:spPr/>
      <dgm:t>
        <a:bodyPr/>
        <a:lstStyle/>
        <a:p>
          <a:endParaRPr lang="en-US"/>
        </a:p>
      </dgm:t>
    </dgm:pt>
    <dgm:pt modelId="{3B76BAE4-BB9B-4FFF-8553-34E1EAC1C3B4}" type="pres">
      <dgm:prSet presAssocID="{6C1C7780-79AC-4A49-8382-A736782C7780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44446C-2F28-4CED-9E3A-AAA1E829FE91}" type="pres">
      <dgm:prSet presAssocID="{6C1C7780-79AC-4A49-8382-A736782C7780}" presName="tile4" presStyleLbl="node1" presStyleIdx="3" presStyleCnt="4"/>
      <dgm:spPr/>
      <dgm:t>
        <a:bodyPr/>
        <a:lstStyle/>
        <a:p>
          <a:endParaRPr lang="en-US"/>
        </a:p>
      </dgm:t>
    </dgm:pt>
    <dgm:pt modelId="{E35BC584-F9B2-4917-9367-C3884F9B465A}" type="pres">
      <dgm:prSet presAssocID="{6C1C7780-79AC-4A49-8382-A736782C7780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AA0217-3861-4287-BAFC-6D4FCD3C0F2D}" type="pres">
      <dgm:prSet presAssocID="{6C1C7780-79AC-4A49-8382-A736782C7780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8872D8DC-AFEF-416D-8567-E4409A610B27}" type="presOf" srcId="{FDC9F465-0A87-4628-AC33-D292876BED55}" destId="{5244446C-2F28-4CED-9E3A-AAA1E829FE91}" srcOrd="0" destOrd="0" presId="urn:microsoft.com/office/officeart/2005/8/layout/matrix1"/>
    <dgm:cxn modelId="{2B6823BD-01BE-4DE4-99DE-CE6ACC84FBB8}" type="presOf" srcId="{255E5AB2-3E96-43FE-B656-BDD879715E04}" destId="{93E47E27-6F5D-48D6-AB52-3C7D092C968D}" srcOrd="0" destOrd="0" presId="urn:microsoft.com/office/officeart/2005/8/layout/matrix1"/>
    <dgm:cxn modelId="{2AE8B8B9-7FA4-4F77-A9A2-7870F4AA62FB}" type="presOf" srcId="{14C4E7C4-45F1-4CCA-86A4-55145F6C329D}" destId="{EF097BD5-EE92-4995-B218-C067FE9B51FA}" srcOrd="1" destOrd="0" presId="urn:microsoft.com/office/officeart/2005/8/layout/matrix1"/>
    <dgm:cxn modelId="{A5DCE2C9-C849-4A33-B2FF-F3254E6480B3}" type="presOf" srcId="{3F829EAF-1B17-49B4-A060-01E99017C875}" destId="{464E1975-2E96-4015-8503-E553FF98D955}" srcOrd="1" destOrd="0" presId="urn:microsoft.com/office/officeart/2005/8/layout/matrix1"/>
    <dgm:cxn modelId="{27198B38-DF2A-434D-85F2-2DA5EE31D897}" srcId="{77959543-83FE-44DB-86BE-19B5C567C69C}" destId="{3F829EAF-1B17-49B4-A060-01E99017C875}" srcOrd="0" destOrd="0" parTransId="{64F86062-FCE8-448C-9DDF-0363F528C446}" sibTransId="{4DDEE380-C7C9-49FC-BDD9-F9521C335A8E}"/>
    <dgm:cxn modelId="{85D53FFF-2929-4EE6-8458-4153A73548D3}" type="presOf" srcId="{77959543-83FE-44DB-86BE-19B5C567C69C}" destId="{CAAA0217-3861-4287-BAFC-6D4FCD3C0F2D}" srcOrd="0" destOrd="0" presId="urn:microsoft.com/office/officeart/2005/8/layout/matrix1"/>
    <dgm:cxn modelId="{D5149C34-68DE-452F-9DC1-DC412918F96E}" srcId="{77959543-83FE-44DB-86BE-19B5C567C69C}" destId="{14C4E7C4-45F1-4CCA-86A4-55145F6C329D}" srcOrd="1" destOrd="0" parTransId="{8877E41E-5381-4827-9BB7-CDA36211419B}" sibTransId="{E8B59EFF-8FDE-488C-A636-FAE2F2FB90F1}"/>
    <dgm:cxn modelId="{CF6B9DC3-FD6D-4700-964A-742EB5F772A1}" srcId="{77959543-83FE-44DB-86BE-19B5C567C69C}" destId="{255E5AB2-3E96-43FE-B656-BDD879715E04}" srcOrd="2" destOrd="0" parTransId="{573FA05A-DDFB-4EF3-AB1F-81C9FB14E65D}" sibTransId="{00AEDA4F-FE47-4F7C-A0D9-3E88216F03C9}"/>
    <dgm:cxn modelId="{6634B90F-7E65-4AA4-A3B9-7F36015A5D3F}" type="presOf" srcId="{14C4E7C4-45F1-4CCA-86A4-55145F6C329D}" destId="{4A5249DE-26BA-4EAF-A017-487511FBF3FE}" srcOrd="0" destOrd="0" presId="urn:microsoft.com/office/officeart/2005/8/layout/matrix1"/>
    <dgm:cxn modelId="{E36EAEB0-20BB-4980-906F-14275F75A749}" type="presOf" srcId="{3F829EAF-1B17-49B4-A060-01E99017C875}" destId="{F766B279-AD2A-4C2E-92F6-5CECAC953569}" srcOrd="0" destOrd="0" presId="urn:microsoft.com/office/officeart/2005/8/layout/matrix1"/>
    <dgm:cxn modelId="{618FC137-C12A-4FEC-8A9E-0E0B43CE4591}" type="presOf" srcId="{FDC9F465-0A87-4628-AC33-D292876BED55}" destId="{E35BC584-F9B2-4917-9367-C3884F9B465A}" srcOrd="1" destOrd="0" presId="urn:microsoft.com/office/officeart/2005/8/layout/matrix1"/>
    <dgm:cxn modelId="{DF6F859B-1B4A-4D7F-B4C9-12021041AB46}" type="presOf" srcId="{255E5AB2-3E96-43FE-B656-BDD879715E04}" destId="{3B76BAE4-BB9B-4FFF-8553-34E1EAC1C3B4}" srcOrd="1" destOrd="0" presId="urn:microsoft.com/office/officeart/2005/8/layout/matrix1"/>
    <dgm:cxn modelId="{95E26F22-0374-4CEC-8150-77A5AED35C07}" type="presOf" srcId="{6C1C7780-79AC-4A49-8382-A736782C7780}" destId="{C7772F6F-2B2E-4D73-82F7-311B8D10F3F5}" srcOrd="0" destOrd="0" presId="urn:microsoft.com/office/officeart/2005/8/layout/matrix1"/>
    <dgm:cxn modelId="{C4E3C82A-CC61-41AB-9830-194B35026B7A}" srcId="{6C1C7780-79AC-4A49-8382-A736782C7780}" destId="{77959543-83FE-44DB-86BE-19B5C567C69C}" srcOrd="0" destOrd="0" parTransId="{9DBCE368-E0DA-486E-894D-EDCEF9E9D1AD}" sibTransId="{19454FA2-0813-4673-B60B-6B39C6A2A29E}"/>
    <dgm:cxn modelId="{CF4C32B9-0E4B-40FE-8B5C-436BE0C1C6EB}" srcId="{77959543-83FE-44DB-86BE-19B5C567C69C}" destId="{FDC9F465-0A87-4628-AC33-D292876BED55}" srcOrd="3" destOrd="0" parTransId="{B8C7C119-893A-4A56-93EC-C080560CE578}" sibTransId="{B721CF6B-03C2-484D-B9DF-B3E7FADA1B58}"/>
    <dgm:cxn modelId="{CA1FF9ED-9A66-4701-A9C7-BBE0A95CD634}" type="presParOf" srcId="{C7772F6F-2B2E-4D73-82F7-311B8D10F3F5}" destId="{3663761A-F7E5-4FD2-BFFB-1B6898BF737E}" srcOrd="0" destOrd="0" presId="urn:microsoft.com/office/officeart/2005/8/layout/matrix1"/>
    <dgm:cxn modelId="{2E537596-CD5D-4463-90D2-68505D0E8A98}" type="presParOf" srcId="{3663761A-F7E5-4FD2-BFFB-1B6898BF737E}" destId="{F766B279-AD2A-4C2E-92F6-5CECAC953569}" srcOrd="0" destOrd="0" presId="urn:microsoft.com/office/officeart/2005/8/layout/matrix1"/>
    <dgm:cxn modelId="{30613E8E-2C10-4D99-8BAC-9CEDC4DEC983}" type="presParOf" srcId="{3663761A-F7E5-4FD2-BFFB-1B6898BF737E}" destId="{464E1975-2E96-4015-8503-E553FF98D955}" srcOrd="1" destOrd="0" presId="urn:microsoft.com/office/officeart/2005/8/layout/matrix1"/>
    <dgm:cxn modelId="{E7BEBE34-3247-4EC9-B1B5-5B551405CFF5}" type="presParOf" srcId="{3663761A-F7E5-4FD2-BFFB-1B6898BF737E}" destId="{4A5249DE-26BA-4EAF-A017-487511FBF3FE}" srcOrd="2" destOrd="0" presId="urn:microsoft.com/office/officeart/2005/8/layout/matrix1"/>
    <dgm:cxn modelId="{BBD1566D-F7DC-451C-A561-7F34FAC5F1FC}" type="presParOf" srcId="{3663761A-F7E5-4FD2-BFFB-1B6898BF737E}" destId="{EF097BD5-EE92-4995-B218-C067FE9B51FA}" srcOrd="3" destOrd="0" presId="urn:microsoft.com/office/officeart/2005/8/layout/matrix1"/>
    <dgm:cxn modelId="{E4B3E869-89FA-4844-ADBF-3DF97AEC229D}" type="presParOf" srcId="{3663761A-F7E5-4FD2-BFFB-1B6898BF737E}" destId="{93E47E27-6F5D-48D6-AB52-3C7D092C968D}" srcOrd="4" destOrd="0" presId="urn:microsoft.com/office/officeart/2005/8/layout/matrix1"/>
    <dgm:cxn modelId="{8602AB76-1E9E-47C1-A9B7-FBA009C6FF26}" type="presParOf" srcId="{3663761A-F7E5-4FD2-BFFB-1B6898BF737E}" destId="{3B76BAE4-BB9B-4FFF-8553-34E1EAC1C3B4}" srcOrd="5" destOrd="0" presId="urn:microsoft.com/office/officeart/2005/8/layout/matrix1"/>
    <dgm:cxn modelId="{7ECA6414-828A-4B69-862C-191749FF93C4}" type="presParOf" srcId="{3663761A-F7E5-4FD2-BFFB-1B6898BF737E}" destId="{5244446C-2F28-4CED-9E3A-AAA1E829FE91}" srcOrd="6" destOrd="0" presId="urn:microsoft.com/office/officeart/2005/8/layout/matrix1"/>
    <dgm:cxn modelId="{F2D204A7-2BD0-431D-B89C-2531F285B204}" type="presParOf" srcId="{3663761A-F7E5-4FD2-BFFB-1B6898BF737E}" destId="{E35BC584-F9B2-4917-9367-C3884F9B465A}" srcOrd="7" destOrd="0" presId="urn:microsoft.com/office/officeart/2005/8/layout/matrix1"/>
    <dgm:cxn modelId="{36B5C731-515D-4632-9EA0-E9F2A13AA3C7}" type="presParOf" srcId="{C7772F6F-2B2E-4D73-82F7-311B8D10F3F5}" destId="{CAAA0217-3861-4287-BAFC-6D4FCD3C0F2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01F2C6-7307-4D87-BCC4-01E85BDC184D}">
      <dsp:nvSpPr>
        <dsp:cNvPr id="0" name=""/>
        <dsp:cNvSpPr/>
      </dsp:nvSpPr>
      <dsp:spPr>
        <a:xfrm>
          <a:off x="3213682" y="1661524"/>
          <a:ext cx="3084771" cy="8537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2246"/>
              </a:lnTo>
              <a:lnTo>
                <a:pt x="3084771" y="602246"/>
              </a:lnTo>
              <a:lnTo>
                <a:pt x="3084771" y="8537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B45587-5EEA-4BFF-9793-3F171F328A9E}">
      <dsp:nvSpPr>
        <dsp:cNvPr id="0" name=""/>
        <dsp:cNvSpPr/>
      </dsp:nvSpPr>
      <dsp:spPr>
        <a:xfrm>
          <a:off x="2336979" y="1661524"/>
          <a:ext cx="876703" cy="853768"/>
        </a:xfrm>
        <a:custGeom>
          <a:avLst/>
          <a:gdLst/>
          <a:ahLst/>
          <a:cxnLst/>
          <a:rect l="0" t="0" r="0" b="0"/>
          <a:pathLst>
            <a:path>
              <a:moveTo>
                <a:pt x="876703" y="0"/>
              </a:moveTo>
              <a:lnTo>
                <a:pt x="876703" y="602246"/>
              </a:lnTo>
              <a:lnTo>
                <a:pt x="0" y="602246"/>
              </a:lnTo>
              <a:lnTo>
                <a:pt x="0" y="8537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FC9110-693F-461C-86F4-A224FF3672AE}">
      <dsp:nvSpPr>
        <dsp:cNvPr id="0" name=""/>
        <dsp:cNvSpPr/>
      </dsp:nvSpPr>
      <dsp:spPr>
        <a:xfrm>
          <a:off x="1856141" y="-62552"/>
          <a:ext cx="2715082" cy="17240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1AC8F61-C2E1-493B-B6E3-EEE175EA73F4}">
      <dsp:nvSpPr>
        <dsp:cNvPr id="0" name=""/>
        <dsp:cNvSpPr/>
      </dsp:nvSpPr>
      <dsp:spPr>
        <a:xfrm>
          <a:off x="2157816" y="224039"/>
          <a:ext cx="2715082" cy="1724077"/>
        </a:xfrm>
        <a:prstGeom prst="roundRect">
          <a:avLst>
            <a:gd name="adj" fmla="val 10000"/>
          </a:avLst>
        </a:prstGeom>
        <a:solidFill>
          <a:srgbClr val="DBC97F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rgbClr val="C00000"/>
              </a:solidFill>
            </a:rPr>
            <a:t>Clinic Site Compensation Pool</a:t>
          </a:r>
          <a:endParaRPr lang="en-US" sz="2200" b="1" kern="1200" dirty="0">
            <a:solidFill>
              <a:srgbClr val="C00000"/>
            </a:solidFill>
          </a:endParaRPr>
        </a:p>
      </dsp:txBody>
      <dsp:txXfrm>
        <a:off x="2208312" y="274535"/>
        <a:ext cx="2614090" cy="1623085"/>
      </dsp:txXfrm>
    </dsp:sp>
    <dsp:sp modelId="{C90462E2-371D-4BCB-B9AB-72F7427F162A}">
      <dsp:nvSpPr>
        <dsp:cNvPr id="0" name=""/>
        <dsp:cNvSpPr/>
      </dsp:nvSpPr>
      <dsp:spPr>
        <a:xfrm>
          <a:off x="979437" y="2515293"/>
          <a:ext cx="2715082" cy="17240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6146556-662F-47C5-BBFC-BC9F1EE4D2F4}">
      <dsp:nvSpPr>
        <dsp:cNvPr id="0" name=""/>
        <dsp:cNvSpPr/>
      </dsp:nvSpPr>
      <dsp:spPr>
        <a:xfrm>
          <a:off x="1281113" y="2801885"/>
          <a:ext cx="2715082" cy="1724077"/>
        </a:xfrm>
        <a:prstGeom prst="roundRect">
          <a:avLst>
            <a:gd name="adj" fmla="val 10000"/>
          </a:avLst>
        </a:prstGeom>
        <a:solidFill>
          <a:srgbClr val="DBC97F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rgbClr val="C00000"/>
              </a:solidFill>
            </a:rPr>
            <a:t>50%-C or 80%-R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rgbClr val="C00000"/>
              </a:solidFill>
            </a:rPr>
            <a:t>Panel</a:t>
          </a:r>
          <a:endParaRPr lang="en-US" sz="2200" b="1" kern="1200" dirty="0">
            <a:solidFill>
              <a:srgbClr val="C00000"/>
            </a:solidFill>
          </a:endParaRPr>
        </a:p>
      </dsp:txBody>
      <dsp:txXfrm>
        <a:off x="1331609" y="2852381"/>
        <a:ext cx="2614090" cy="1623085"/>
      </dsp:txXfrm>
    </dsp:sp>
    <dsp:sp modelId="{366EBF41-0E15-4075-AB15-242D050C9714}">
      <dsp:nvSpPr>
        <dsp:cNvPr id="0" name=""/>
        <dsp:cNvSpPr/>
      </dsp:nvSpPr>
      <dsp:spPr>
        <a:xfrm>
          <a:off x="4940912" y="2515293"/>
          <a:ext cx="2715082" cy="17240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C72E11F-2ADD-4E11-9171-2A676F4178F8}">
      <dsp:nvSpPr>
        <dsp:cNvPr id="0" name=""/>
        <dsp:cNvSpPr/>
      </dsp:nvSpPr>
      <dsp:spPr>
        <a:xfrm>
          <a:off x="5242588" y="2801885"/>
          <a:ext cx="2715082" cy="1724077"/>
        </a:xfrm>
        <a:prstGeom prst="roundRect">
          <a:avLst>
            <a:gd name="adj" fmla="val 10000"/>
          </a:avLst>
        </a:prstGeom>
        <a:solidFill>
          <a:srgbClr val="DBC97F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rgbClr val="C00000"/>
              </a:solidFill>
            </a:rPr>
            <a:t>50%-C or 20%-R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rgbClr val="C00000"/>
              </a:solidFill>
            </a:rPr>
            <a:t>Work </a:t>
          </a:r>
          <a:r>
            <a:rPr lang="en-US" sz="2200" b="1" kern="1200" dirty="0" smtClean="0">
              <a:solidFill>
                <a:srgbClr val="C00000"/>
              </a:solidFill>
            </a:rPr>
            <a:t>Metric (RVUs)</a:t>
          </a:r>
          <a:endParaRPr lang="en-US" sz="2200" b="1" kern="1200" dirty="0">
            <a:solidFill>
              <a:srgbClr val="C00000"/>
            </a:solidFill>
          </a:endParaRPr>
        </a:p>
      </dsp:txBody>
      <dsp:txXfrm>
        <a:off x="5293084" y="2852381"/>
        <a:ext cx="2614090" cy="16230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66B279-AD2A-4C2E-92F6-5CECAC953569}">
      <dsp:nvSpPr>
        <dsp:cNvPr id="0" name=""/>
        <dsp:cNvSpPr/>
      </dsp:nvSpPr>
      <dsp:spPr>
        <a:xfrm rot="16200000">
          <a:off x="508000" y="-508000"/>
          <a:ext cx="2032000" cy="3048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287,000 </a:t>
          </a:r>
          <a:r>
            <a:rPr lang="en-US" sz="2700" kern="1200" dirty="0" smtClean="0"/>
            <a:t>medically homed lives</a:t>
          </a:r>
          <a:endParaRPr lang="en-US" sz="2700" kern="1200" dirty="0"/>
        </a:p>
      </dsp:txBody>
      <dsp:txXfrm rot="5400000">
        <a:off x="0" y="0"/>
        <a:ext cx="3048000" cy="1524000"/>
      </dsp:txXfrm>
    </dsp:sp>
    <dsp:sp modelId="{4A5249DE-26BA-4EAF-A017-487511FBF3FE}">
      <dsp:nvSpPr>
        <dsp:cNvPr id="0" name=""/>
        <dsp:cNvSpPr/>
      </dsp:nvSpPr>
      <dsp:spPr>
        <a:xfrm>
          <a:off x="3048000" y="0"/>
          <a:ext cx="3048000" cy="2032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smtClean="0"/>
            <a:t>Own HMO, 47% capitated business</a:t>
          </a:r>
          <a:endParaRPr lang="en-US" sz="2700" kern="1200" dirty="0"/>
        </a:p>
      </dsp:txBody>
      <dsp:txXfrm>
        <a:off x="3048000" y="0"/>
        <a:ext cx="3048000" cy="1524000"/>
      </dsp:txXfrm>
    </dsp:sp>
    <dsp:sp modelId="{93E47E27-6F5D-48D6-AB52-3C7D092C968D}">
      <dsp:nvSpPr>
        <dsp:cNvPr id="0" name=""/>
        <dsp:cNvSpPr/>
      </dsp:nvSpPr>
      <dsp:spPr>
        <a:xfrm rot="10800000">
          <a:off x="0" y="2032000"/>
          <a:ext cx="3048000" cy="2032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smtClean="0"/>
            <a:t>Transparent Data</a:t>
          </a:r>
          <a:endParaRPr lang="en-US" sz="2700" kern="1200" dirty="0"/>
        </a:p>
      </dsp:txBody>
      <dsp:txXfrm rot="10800000">
        <a:off x="0" y="2539999"/>
        <a:ext cx="3048000" cy="1524000"/>
      </dsp:txXfrm>
    </dsp:sp>
    <dsp:sp modelId="{5244446C-2F28-4CED-9E3A-AAA1E829FE91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Weighted panel reports for PCP’s</a:t>
          </a:r>
          <a:endParaRPr lang="en-US" sz="2700" kern="1200" dirty="0"/>
        </a:p>
      </dsp:txBody>
      <dsp:txXfrm rot="-5400000">
        <a:off x="3048000" y="2539999"/>
        <a:ext cx="3048000" cy="1524000"/>
      </dsp:txXfrm>
    </dsp:sp>
    <dsp:sp modelId="{CAAA0217-3861-4287-BAFC-6D4FCD3C0F2D}">
      <dsp:nvSpPr>
        <dsp:cNvPr id="0" name=""/>
        <dsp:cNvSpPr/>
      </dsp:nvSpPr>
      <dsp:spPr>
        <a:xfrm>
          <a:off x="2133600" y="1523999"/>
          <a:ext cx="1828800" cy="1016000"/>
        </a:xfrm>
        <a:prstGeom prst="roundRect">
          <a:avLst/>
        </a:prstGeom>
        <a:solidFill>
          <a:srgbClr val="DBC97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>
              <a:solidFill>
                <a:srgbClr val="C00000"/>
              </a:solidFill>
            </a:rPr>
            <a:t>365 PCP’s</a:t>
          </a:r>
          <a:endParaRPr lang="en-US" sz="2700" b="1" kern="1200" dirty="0">
            <a:solidFill>
              <a:srgbClr val="C00000"/>
            </a:solidFill>
          </a:endParaRPr>
        </a:p>
      </dsp:txBody>
      <dsp:txXfrm>
        <a:off x="2183197" y="1573596"/>
        <a:ext cx="1729606" cy="916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7836"/>
          </a:xfrm>
          <a:prstGeom prst="rect">
            <a:avLst/>
          </a:prstGeom>
        </p:spPr>
        <p:txBody>
          <a:bodyPr vert="horz" lIns="93752" tIns="46876" rIns="93752" bIns="468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1"/>
            <a:ext cx="3056414" cy="467836"/>
          </a:xfrm>
          <a:prstGeom prst="rect">
            <a:avLst/>
          </a:prstGeom>
        </p:spPr>
        <p:txBody>
          <a:bodyPr vert="horz" lIns="93752" tIns="46876" rIns="93752" bIns="46876" rtlCol="0"/>
          <a:lstStyle>
            <a:lvl1pPr algn="r">
              <a:defRPr sz="1200"/>
            </a:lvl1pPr>
          </a:lstStyle>
          <a:p>
            <a:fld id="{3E608CDF-98E6-C747-9F1C-E30C1B592291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87266"/>
            <a:ext cx="3056414" cy="467836"/>
          </a:xfrm>
          <a:prstGeom prst="rect">
            <a:avLst/>
          </a:prstGeom>
        </p:spPr>
        <p:txBody>
          <a:bodyPr vert="horz" lIns="93752" tIns="46876" rIns="93752" bIns="4687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87266"/>
            <a:ext cx="3056414" cy="467836"/>
          </a:xfrm>
          <a:prstGeom prst="rect">
            <a:avLst/>
          </a:prstGeom>
        </p:spPr>
        <p:txBody>
          <a:bodyPr vert="horz" lIns="93752" tIns="46876" rIns="93752" bIns="46876" rtlCol="0" anchor="b"/>
          <a:lstStyle>
            <a:lvl1pPr algn="r">
              <a:defRPr sz="1200"/>
            </a:lvl1pPr>
          </a:lstStyle>
          <a:p>
            <a:fld id="{C95C5B1F-4630-3D4A-A859-87569D72D9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6268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57053" cy="468156"/>
          </a:xfrm>
          <a:prstGeom prst="rect">
            <a:avLst/>
          </a:prstGeom>
        </p:spPr>
        <p:txBody>
          <a:bodyPr vert="horz" lIns="92004" tIns="46002" rIns="92004" bIns="4600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4614" y="0"/>
            <a:ext cx="3057053" cy="468156"/>
          </a:xfrm>
          <a:prstGeom prst="rect">
            <a:avLst/>
          </a:prstGeom>
        </p:spPr>
        <p:txBody>
          <a:bodyPr vert="horz" lIns="92004" tIns="46002" rIns="92004" bIns="46002" rtlCol="0"/>
          <a:lstStyle>
            <a:lvl1pPr algn="r">
              <a:defRPr sz="1200"/>
            </a:lvl1pPr>
          </a:lstStyle>
          <a:p>
            <a:fld id="{BE500267-9B5F-4E70-AFBF-56D366775E20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701675"/>
            <a:ext cx="4675187" cy="3508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04" tIns="46002" rIns="92004" bIns="4600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965" y="4445087"/>
            <a:ext cx="5641333" cy="4210207"/>
          </a:xfrm>
          <a:prstGeom prst="rect">
            <a:avLst/>
          </a:prstGeom>
        </p:spPr>
        <p:txBody>
          <a:bodyPr vert="horz" lIns="92004" tIns="46002" rIns="92004" bIns="4600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86972"/>
            <a:ext cx="3057053" cy="468156"/>
          </a:xfrm>
          <a:prstGeom prst="rect">
            <a:avLst/>
          </a:prstGeom>
        </p:spPr>
        <p:txBody>
          <a:bodyPr vert="horz" lIns="92004" tIns="46002" rIns="92004" bIns="4600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4614" y="8886972"/>
            <a:ext cx="3057053" cy="468156"/>
          </a:xfrm>
          <a:prstGeom prst="rect">
            <a:avLst/>
          </a:prstGeom>
        </p:spPr>
        <p:txBody>
          <a:bodyPr vert="horz" lIns="92004" tIns="46002" rIns="92004" bIns="46002" rtlCol="0" anchor="b"/>
          <a:lstStyle>
            <a:lvl1pPr algn="r">
              <a:defRPr sz="1200"/>
            </a:lvl1pPr>
          </a:lstStyle>
          <a:p>
            <a:fld id="{0B57A7C7-8CF2-4366-A427-DE141B31CD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10351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6633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850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FTE=Full-Time Equivalent; RVU=Relative Value Unit</a:t>
            </a:r>
            <a:endParaRPr lang="en-US" dirty="0" smtClean="0">
              <a:effectLst/>
            </a:endParaRPr>
          </a:p>
          <a:p>
            <a:r>
              <a:rPr lang="en-US" baseline="30000" dirty="0"/>
              <a:t>*</a:t>
            </a:r>
            <a:r>
              <a:rPr lang="en-US" dirty="0"/>
              <a:t> Individual clinical FTE is composed of direct patient care and resident </a:t>
            </a:r>
            <a:r>
              <a:rPr lang="en-US" dirty="0" err="1"/>
              <a:t>precepting</a:t>
            </a:r>
            <a:r>
              <a:rPr lang="en-US" dirty="0"/>
              <a:t>, and was defined as 27 hours in clinic each week and 13 hours providing non face-to-face care.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8BE41-47A0-AA4E-AB84-4E4C5223418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433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994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6547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4019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Passion needs to be there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0540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will your organization respond.  Checking hours.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7700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MA, RN roles being elevated.  Cultural</a:t>
            </a:r>
            <a:r>
              <a:rPr lang="en-US" baseline="0" dirty="0" smtClean="0"/>
              <a:t> change.  We are </a:t>
            </a:r>
            <a:r>
              <a:rPr lang="en-US" baseline="0" dirty="0" err="1" smtClean="0"/>
              <a:t>continueing</a:t>
            </a:r>
            <a:r>
              <a:rPr lang="en-US" baseline="0" dirty="0" smtClean="0"/>
              <a:t> to study it. Primary care through UW Health became the golden children, We have higher physician expectations and with that </a:t>
            </a:r>
            <a:r>
              <a:rPr lang="en-US" baseline="0" dirty="0" err="1" smtClean="0"/>
              <a:t>accountablity</a:t>
            </a:r>
            <a:r>
              <a:rPr lang="en-US" baseline="0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7943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Helvetica Neue Light" charset="0"/>
                <a:ea typeface="ＭＳ Ｐゴシック" pitchFamily="34" charset="-128"/>
                <a:cs typeface="Helvetica Neue Light" charset="0"/>
              </a:rPr>
              <a:t>What is your current clinical comp plan? </a:t>
            </a:r>
          </a:p>
          <a:p>
            <a:r>
              <a:rPr lang="en-US" dirty="0" smtClean="0">
                <a:latin typeface="Helvetica Neue Light" charset="0"/>
                <a:ea typeface="ＭＳ Ｐゴシック" pitchFamily="34" charset="-128"/>
                <a:cs typeface="Helvetica Neue Light" charset="0"/>
              </a:rPr>
              <a:t>How do you measure work?</a:t>
            </a:r>
          </a:p>
          <a:p>
            <a:pPr lvl="1"/>
            <a:r>
              <a:rPr lang="en-US" dirty="0" smtClean="0">
                <a:latin typeface="Helvetica Neue Light" charset="0"/>
                <a:cs typeface="Helvetica Neue Light" charset="0"/>
              </a:rPr>
              <a:t>Population based component</a:t>
            </a:r>
          </a:p>
          <a:p>
            <a:pPr lvl="1"/>
            <a:r>
              <a:rPr lang="en-US" dirty="0" smtClean="0">
                <a:latin typeface="Helvetica Neue Light" charset="0"/>
                <a:cs typeface="Helvetica Neue Light" charset="0"/>
              </a:rPr>
              <a:t>RVU’s</a:t>
            </a:r>
          </a:p>
          <a:p>
            <a:pPr lvl="1"/>
            <a:r>
              <a:rPr lang="en-US" dirty="0" smtClean="0">
                <a:latin typeface="Helvetica Neue Light" charset="0"/>
                <a:ea typeface="ＭＳ Ｐゴシック" pitchFamily="34" charset="-128"/>
                <a:cs typeface="Helvetica Neue Light" charset="0"/>
              </a:rPr>
              <a:t>Ensuring work equity</a:t>
            </a:r>
          </a:p>
          <a:p>
            <a:r>
              <a:rPr lang="en-US" dirty="0" smtClean="0">
                <a:latin typeface="Helvetica Neue Light" charset="0"/>
                <a:ea typeface="ＭＳ Ｐゴシック" pitchFamily="34" charset="-128"/>
                <a:cs typeface="Helvetica Neue Light" charset="0"/>
              </a:rPr>
              <a:t>How do you measure quality?</a:t>
            </a:r>
          </a:p>
          <a:p>
            <a:r>
              <a:rPr lang="en-US" dirty="0" smtClean="0">
                <a:latin typeface="Helvetica Neue Light" charset="0"/>
                <a:ea typeface="ＭＳ Ｐゴシック" pitchFamily="34" charset="-128"/>
                <a:cs typeface="Helvetica Neue Light" charset="0"/>
              </a:rPr>
              <a:t>Could you integrate or adapt any of UW’s plan in your own setting?</a:t>
            </a:r>
          </a:p>
          <a:p>
            <a:r>
              <a:rPr lang="en-US" dirty="0" smtClean="0">
                <a:latin typeface="Helvetica Neue Light" charset="0"/>
                <a:ea typeface="ＭＳ Ｐゴシック" pitchFamily="34" charset="-128"/>
                <a:cs typeface="Helvetica Neue Light" charset="0"/>
              </a:rPr>
              <a:t>Implementation successes or failures</a:t>
            </a:r>
          </a:p>
          <a:p>
            <a:r>
              <a:rPr lang="en-US" dirty="0" smtClean="0">
                <a:latin typeface="Helvetica Neue Light" charset="0"/>
                <a:ea typeface="ＭＳ Ｐゴシック" pitchFamily="34" charset="-128"/>
                <a:cs typeface="Helvetica Neue Light" charset="0"/>
              </a:rPr>
              <a:t>Consequences of moving away from production based (RVU) comp</a:t>
            </a:r>
          </a:p>
          <a:p>
            <a:r>
              <a:rPr lang="en-US" dirty="0" smtClean="0">
                <a:latin typeface="Helvetica Neue Light" charset="0"/>
                <a:ea typeface="ＭＳ Ｐゴシック" pitchFamily="34" charset="-128"/>
                <a:cs typeface="Helvetica Neue Light" charset="0"/>
              </a:rPr>
              <a:t>Physician culture change</a:t>
            </a:r>
          </a:p>
          <a:p>
            <a:pPr lvl="1"/>
            <a:r>
              <a:rPr lang="en-US" dirty="0" smtClean="0">
                <a:latin typeface="Helvetica Neue Light" charset="0"/>
                <a:cs typeface="Helvetica Neue Light" charset="0"/>
              </a:rPr>
              <a:t>Compensation</a:t>
            </a:r>
          </a:p>
          <a:p>
            <a:pPr lvl="1"/>
            <a:r>
              <a:rPr lang="en-US" dirty="0" smtClean="0">
                <a:latin typeface="Helvetica Neue Light" charset="0"/>
                <a:cs typeface="Helvetica Neue Light" charset="0"/>
              </a:rPr>
              <a:t>Population Health Care</a:t>
            </a:r>
          </a:p>
          <a:p>
            <a:endParaRPr lang="en-US" dirty="0" smtClean="0">
              <a:latin typeface="Helvetica Neue Light" charset="0"/>
              <a:ea typeface="ＭＳ Ｐゴシック" pitchFamily="34" charset="-128"/>
              <a:cs typeface="Helvetica Neue Light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673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847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76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779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ACO  Population management Unity Health Plan over 160,000 enrollees over 20 counties in SE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316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This includes GIM and </a:t>
            </a:r>
            <a:r>
              <a:rPr lang="en-US" dirty="0" err="1" smtClean="0"/>
              <a:t>peds</a:t>
            </a:r>
            <a:endParaRPr lang="en-US" dirty="0" smtClean="0"/>
          </a:p>
          <a:p>
            <a:r>
              <a:rPr lang="en-US" dirty="0" smtClean="0"/>
              <a:t>½ are family medicine homed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AF7FB1-E39E-4AFE-9F57-606E49460731}" type="slidenum">
              <a:rPr lang="en-US" smtClean="0"/>
              <a:pPr/>
              <a:t>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Weighting was .55 the 22 year old male</a:t>
            </a:r>
            <a:r>
              <a:rPr lang="en-US" baseline="0" dirty="0" smtClean="0"/>
              <a:t> with insurance to the 2.22 45 year old female with </a:t>
            </a:r>
            <a:r>
              <a:rPr lang="en-US" baseline="0" dirty="0" err="1" smtClean="0"/>
              <a:t>medicare</a:t>
            </a:r>
            <a:r>
              <a:rPr lang="en-US" baseline="0" dirty="0" smtClean="0"/>
              <a:t>.  Weighting was a 5 year process and defined by early 2012.. 3 FTE of physicians to 1.0 FTE of APP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654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Michelle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6547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000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Logo_UWHealth_2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9" y="6269296"/>
            <a:ext cx="1452762" cy="285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61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53CE22-0753-4053-9032-0F71A717BFB8}" type="datetime1">
              <a:rPr lang="en-US" smtClean="0"/>
              <a:t>10/26/2018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6F916B-2FE5-44F0-8EF0-98093E4C36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4225" y="6144859"/>
            <a:ext cx="1909824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557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Logo_UWHealth_2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107113"/>
            <a:ext cx="2278062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D8673F5-3E1B-42B8-A829-E9204A45F2AC}" type="datetime1">
              <a:rPr lang="en-US" smtClean="0"/>
              <a:t>10/26/2018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86A857-F83B-4B6C-957C-A6FC451E8B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22749" y="277098"/>
            <a:ext cx="2895600" cy="365125"/>
          </a:xfrm>
        </p:spPr>
        <p:txBody>
          <a:bodyPr/>
          <a:lstStyle>
            <a:lvl1pPr>
              <a:defRPr sz="2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fld id="{8D149096-4F5E-49CF-881F-63ED4DFF3AE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6519" y="5953951"/>
            <a:ext cx="2671762" cy="76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312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>
          <a:xfrm>
            <a:off x="-1588" y="0"/>
            <a:ext cx="9144001" cy="1325563"/>
          </a:xfrm>
          <a:prstGeom prst="rect">
            <a:avLst/>
          </a:prstGeom>
          <a:gradFill flip="none" rotWithShape="1">
            <a:gsLst>
              <a:gs pos="0">
                <a:srgbClr val="005288">
                  <a:alpha val="79000"/>
                </a:srgbClr>
              </a:gs>
              <a:gs pos="100000">
                <a:srgbClr val="002968"/>
              </a:gs>
            </a:gsLst>
            <a:lin ang="4980000" scaled="0"/>
            <a:tileRect/>
          </a:gradFill>
        </p:spPr>
        <p:txBody>
          <a:bodyPr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Helvetica Neue"/>
                <a:ea typeface="+mj-ea"/>
                <a:cs typeface="Helvetica Neue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5" name="Picture 8" descr="Logo_UWHealth_2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107113"/>
            <a:ext cx="2278062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ED390A1-D325-49DA-9E84-B815B4A0B097}" type="datetime1">
              <a:rPr lang="en-US" smtClean="0"/>
              <a:t>10/26/2018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710699-1F0A-43C0-B3F5-CA7AD14AD1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220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69162-7F75-4752-8186-2B4F2CA398C4}" type="datetime1">
              <a:rPr lang="en-US" smtClean="0"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40F7A-173C-4549-A417-A54746957D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8" descr="Logo_UWHealth_2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546" y="6463162"/>
            <a:ext cx="1172105" cy="23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4225" y="6144859"/>
            <a:ext cx="1909824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111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C5BCF-98DB-41BA-9276-A9AF0AFCA584}" type="datetime1">
              <a:rPr lang="en-US" smtClean="0"/>
              <a:t>10/26/2018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87B6C-EDE3-4DD7-B371-18C6145269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790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918E8-A5F6-44BF-ACC1-5E3DD088698A}" type="datetime1">
              <a:rPr lang="en-US" smtClean="0"/>
              <a:t>10/26/2018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27512-B0DE-43E9-A3F8-D02B259416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5085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C032E9-7086-0A41-A8FA-4AD59479007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659E9B-5587-5F4C-9679-0A6DE606F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18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100000">
              <a:schemeClr val="bg1"/>
            </a:gs>
            <a:gs pos="62000">
              <a:schemeClr val="bg1"/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1325563"/>
          </a:xfrm>
          <a:prstGeom prst="rect">
            <a:avLst/>
          </a:prstGeom>
          <a:gradFill rotWithShape="1">
            <a:gsLst>
              <a:gs pos="0">
                <a:srgbClr val="D72D2D"/>
              </a:gs>
              <a:gs pos="100000">
                <a:srgbClr val="5E0B00"/>
              </a:gs>
            </a:gsLst>
            <a:lin ang="498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56E500D-ACE4-413A-A41D-AF0DA75C69BF}" type="datetime1">
              <a:rPr lang="en-US" smtClean="0"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51284BA-244F-43C1-950F-A15D891FCA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788150"/>
            <a:ext cx="9144000" cy="90488"/>
          </a:xfrm>
          <a:prstGeom prst="rect">
            <a:avLst/>
          </a:prstGeom>
          <a:solidFill>
            <a:srgbClr val="951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5" r:id="rId3"/>
    <p:sldLayoutId id="2147483690" r:id="rId4"/>
    <p:sldLayoutId id="2147483691" r:id="rId5"/>
    <p:sldLayoutId id="2147483692" r:id="rId6"/>
    <p:sldLayoutId id="2147483696" r:id="rId7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bg1"/>
          </a:solidFill>
          <a:latin typeface="Helvetica Neue"/>
          <a:ea typeface="ＭＳ Ｐゴシック" charset="0"/>
          <a:cs typeface="Helvetica Neue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vetica Neue" charset="0"/>
          <a:ea typeface="ＭＳ Ｐゴシック" charset="0"/>
          <a:cs typeface="Helvetica Neue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vetica Neue" charset="0"/>
          <a:ea typeface="ＭＳ Ｐゴシック" charset="0"/>
          <a:cs typeface="Helvetica Neue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vetica Neue" charset="0"/>
          <a:ea typeface="ＭＳ Ｐゴシック" charset="0"/>
          <a:cs typeface="Helvetica Neue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vetica Neue" charset="0"/>
          <a:ea typeface="ＭＳ Ｐゴシック" charset="0"/>
          <a:cs typeface="Helvetica Neue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vetica Neue" charset="0"/>
          <a:ea typeface="ＭＳ Ｐゴシック" charset="0"/>
          <a:cs typeface="Helvetica Neue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vetica Neue" charset="0"/>
          <a:ea typeface="ＭＳ Ｐゴシック" charset="0"/>
          <a:cs typeface="Helvetica Neue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vetica Neue" charset="0"/>
          <a:ea typeface="ＭＳ Ｐゴシック" charset="0"/>
          <a:cs typeface="Helvetica Neue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vetica Neue" charset="0"/>
          <a:ea typeface="ＭＳ Ｐゴシック" charset="0"/>
          <a:cs typeface="Helvetica Neue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Helvetica Neue Light"/>
          <a:ea typeface="ＭＳ Ｐゴシック" charset="0"/>
          <a:cs typeface="Helvetica Neue Light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Helvetica Neue Light"/>
          <a:ea typeface="Helvetica Neue Light" charset="0"/>
          <a:cs typeface="Helvetica Neue Light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Helvetica Neue Light"/>
          <a:ea typeface="Helvetica Neue Light" charset="0"/>
          <a:cs typeface="Helvetica Neue Light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Helvetica Neue Light"/>
          <a:ea typeface="Helvetica Neue Light" charset="0"/>
          <a:cs typeface="Helvetica Neue Light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Helvetica Neue Light"/>
          <a:ea typeface="Helvetica Neue Light" charset="0"/>
          <a:cs typeface="Helvetica Neue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sandra.kamnetz@uwmf.wisc.edu" TargetMode="External"/><Relationship Id="rId2" Type="http://schemas.openxmlformats.org/officeDocument/2006/relationships/hyperlink" Target="mailto:jennifer.lochner@fammed.wisc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61892" y="1120434"/>
            <a:ext cx="8183880" cy="401634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3175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463138" y="760022"/>
            <a:ext cx="8217724" cy="4025734"/>
          </a:xfrm>
          <a:effectLst>
            <a:outerShdw blurRad="50800" dist="241300" dir="2700000" algn="tl" rotWithShape="0">
              <a:srgbClr val="DBC97F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1" hangingPunct="1"/>
            <a:r>
              <a:rPr lang="en-US" dirty="0" smtClean="0">
                <a:latin typeface="Helvetica Neue" charset="0"/>
                <a:ea typeface="ＭＳ Ｐゴシック" pitchFamily="34" charset="-128"/>
                <a:cs typeface="Helvetica Neue" charset="0"/>
              </a:rPr>
              <a:t/>
            </a:r>
            <a:br>
              <a:rPr lang="en-US" dirty="0" smtClean="0">
                <a:latin typeface="Helvetica Neue" charset="0"/>
                <a:ea typeface="ＭＳ Ｐゴシック" pitchFamily="34" charset="-128"/>
                <a:cs typeface="Helvetica Neue" charset="0"/>
              </a:rPr>
            </a:br>
            <a:r>
              <a:rPr lang="en-US" dirty="0" smtClean="0">
                <a:latin typeface="Helvetica Neue" charset="0"/>
                <a:ea typeface="ＭＳ Ｐゴシック" pitchFamily="34" charset="-128"/>
                <a:cs typeface="Helvetica Neue" charset="0"/>
              </a:rPr>
              <a:t>A </a:t>
            </a:r>
            <a:r>
              <a:rPr lang="en-US" sz="4400" dirty="0" smtClean="0">
                <a:latin typeface="Helvetica Neue" charset="0"/>
                <a:ea typeface="ＭＳ Ｐゴシック" pitchFamily="34" charset="-128"/>
                <a:cs typeface="Helvetica Neue" charset="0"/>
              </a:rPr>
              <a:t>Primary Care Compensation plan based on panel size – a five year update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3900" y="5136776"/>
            <a:ext cx="60007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of Departments of Family Medicine Webinar </a:t>
            </a:r>
            <a:endParaRPr lang="en-US" dirty="0"/>
          </a:p>
          <a:p>
            <a:r>
              <a:rPr lang="en-US" dirty="0" smtClean="0"/>
              <a:t>October 29, 2018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3072129"/>
              </p:ext>
            </p:extLst>
          </p:nvPr>
        </p:nvGraphicFramePr>
        <p:xfrm>
          <a:off x="187126" y="1479982"/>
          <a:ext cx="8653111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/>
          <a:lstStyle/>
          <a:p>
            <a:r>
              <a:rPr lang="en-US" dirty="0">
                <a:latin typeface="Helvetica Neue" charset="0"/>
                <a:ea typeface="ＭＳ Ｐゴシック" pitchFamily="34" charset="-128"/>
                <a:cs typeface="Helvetica Neue" charset="0"/>
              </a:rPr>
              <a:t>Details of UW Primary Care Plan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429726" y="1834063"/>
            <a:ext cx="24515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Helvetica Neue"/>
              </a:rPr>
              <a:t>All medically </a:t>
            </a:r>
            <a:r>
              <a:rPr lang="en-US" sz="2000" dirty="0">
                <a:latin typeface="Helvetica Neue"/>
              </a:rPr>
              <a:t>homed </a:t>
            </a:r>
            <a:r>
              <a:rPr lang="en-US" sz="2000" dirty="0" smtClean="0">
                <a:latin typeface="Helvetica Neue"/>
              </a:rPr>
              <a:t>patients at </a:t>
            </a:r>
            <a:r>
              <a:rPr lang="en-US" sz="2000" dirty="0">
                <a:latin typeface="Helvetica Neue"/>
              </a:rPr>
              <a:t>a single clinic </a:t>
            </a:r>
            <a:r>
              <a:rPr lang="en-US" sz="2000" dirty="0" smtClean="0">
                <a:latin typeface="Helvetica Neue"/>
              </a:rPr>
              <a:t>site or several sites pooled</a:t>
            </a:r>
            <a:endParaRPr lang="en-US" sz="2000" dirty="0">
              <a:latin typeface="Helvetica Neue"/>
            </a:endParaRPr>
          </a:p>
        </p:txBody>
      </p:sp>
      <p:sp>
        <p:nvSpPr>
          <p:cNvPr id="14" name="Left Brace 13"/>
          <p:cNvSpPr/>
          <p:nvPr/>
        </p:nvSpPr>
        <p:spPr>
          <a:xfrm>
            <a:off x="5165786" y="1969836"/>
            <a:ext cx="263940" cy="1187666"/>
          </a:xfrm>
          <a:prstGeom prst="leftBrace">
            <a:avLst>
              <a:gd name="adj1" fmla="val 49091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0677" y="190919"/>
            <a:ext cx="813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8A1EAE1-BAE4-43A6-8EF9-0CEDD839552F}" type="slidenum">
              <a:rPr lang="en-US" smtClean="0"/>
              <a:t>10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83331" y="6005945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Helvetica Neue"/>
              </a:rPr>
              <a:t>C = Community</a:t>
            </a:r>
          </a:p>
          <a:p>
            <a:r>
              <a:rPr lang="en-US" sz="1600" dirty="0" smtClean="0">
                <a:latin typeface="Helvetica Neue"/>
              </a:rPr>
              <a:t>R = Residency</a:t>
            </a:r>
            <a:endParaRPr lang="en-US" sz="1600" dirty="0"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85850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Arrow 9"/>
          <p:cNvSpPr/>
          <p:nvPr/>
        </p:nvSpPr>
        <p:spPr>
          <a:xfrm rot="5400000">
            <a:off x="607357" y="1964978"/>
            <a:ext cx="501483" cy="817953"/>
          </a:xfrm>
          <a:prstGeom prst="rightArrow">
            <a:avLst/>
          </a:prstGeom>
          <a:solidFill>
            <a:srgbClr val="4040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82255" y="2695250"/>
            <a:ext cx="1750162" cy="20171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200"/>
              </a:spcAft>
            </a:pPr>
            <a:r>
              <a:rPr lang="en-US" sz="1200" b="1" dirty="0" smtClean="0">
                <a:solidFill>
                  <a:schemeClr val="bg1"/>
                </a:solidFill>
                <a:latin typeface="Arial"/>
                <a:cs typeface="Arial"/>
              </a:rPr>
              <a:t>80% panel-based </a:t>
            </a:r>
          </a:p>
          <a:p>
            <a:pPr algn="ctr">
              <a:spcAft>
                <a:spcPts val="200"/>
              </a:spcAft>
            </a:pPr>
            <a:r>
              <a:rPr lang="en-US" sz="1200" b="1" dirty="0" smtClean="0">
                <a:solidFill>
                  <a:schemeClr val="bg1"/>
                </a:solidFill>
                <a:latin typeface="Arial"/>
                <a:cs typeface="Arial"/>
              </a:rPr>
              <a:t>compensation</a:t>
            </a:r>
            <a:r>
              <a:rPr lang="en-US" sz="1200" b="1" dirty="0" smtClean="0">
                <a:solidFill>
                  <a:schemeClr val="bg1"/>
                </a:solidFill>
                <a:effectLst/>
                <a:latin typeface="Arial"/>
                <a:cs typeface="Arial"/>
              </a:rPr>
              <a:t> </a:t>
            </a:r>
          </a:p>
          <a:p>
            <a:pPr algn="ctr">
              <a:spcAft>
                <a:spcPts val="200"/>
              </a:spcAft>
            </a:pPr>
            <a:endParaRPr lang="en-US" sz="12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spcAft>
                <a:spcPts val="200"/>
              </a:spcAft>
            </a:pPr>
            <a:endParaRPr lang="en-US" sz="1200" b="1" dirty="0" smtClean="0">
              <a:solidFill>
                <a:schemeClr val="bg1"/>
              </a:solidFill>
              <a:effectLst/>
              <a:latin typeface="Arial"/>
              <a:cs typeface="Arial"/>
            </a:endParaRPr>
          </a:p>
          <a:p>
            <a:pPr marL="0" marR="0" algn="ctr">
              <a:spcBef>
                <a:spcPts val="0"/>
              </a:spcBef>
              <a:spcAft>
                <a:spcPts val="200"/>
              </a:spcAft>
            </a:pPr>
            <a:r>
              <a:rPr lang="en-US" sz="1200" dirty="0" smtClean="0">
                <a:solidFill>
                  <a:schemeClr val="bg1"/>
                </a:solidFill>
                <a:effectLst/>
                <a:latin typeface="Arial"/>
                <a:ea typeface="Calibri"/>
                <a:cs typeface="Arial"/>
              </a:rPr>
              <a:t>Individual clinical FTE</a:t>
            </a:r>
            <a:r>
              <a:rPr lang="en-US" sz="1200" baseline="30000" dirty="0" smtClean="0">
                <a:solidFill>
                  <a:schemeClr val="bg1"/>
                </a:solidFill>
                <a:effectLst/>
                <a:latin typeface="Arial"/>
                <a:ea typeface="Calibri"/>
                <a:cs typeface="Arial"/>
              </a:rPr>
              <a:t>*</a:t>
            </a:r>
            <a:r>
              <a:rPr lang="en-US" sz="1200" dirty="0" smtClean="0">
                <a:solidFill>
                  <a:schemeClr val="bg1"/>
                </a:solidFill>
                <a:effectLst/>
                <a:latin typeface="Arial"/>
                <a:ea typeface="Calibri"/>
                <a:cs typeface="Arial"/>
              </a:rPr>
              <a:t> </a:t>
            </a:r>
          </a:p>
          <a:p>
            <a:pPr marL="0" marR="0" algn="ctr">
              <a:spcBef>
                <a:spcPts val="0"/>
              </a:spcBef>
              <a:spcAft>
                <a:spcPts val="200"/>
              </a:spcAft>
            </a:pPr>
            <a:r>
              <a:rPr lang="en-US" sz="1200" dirty="0" smtClean="0">
                <a:solidFill>
                  <a:schemeClr val="bg1"/>
                </a:solidFill>
                <a:effectLst/>
                <a:latin typeface="Arial"/>
                <a:ea typeface="Calibri"/>
                <a:cs typeface="Arial"/>
              </a:rPr>
              <a:t>Total clinical FTE for </a:t>
            </a:r>
          </a:p>
          <a:p>
            <a:pPr marL="0" marR="0" algn="ctr">
              <a:spcBef>
                <a:spcPts val="0"/>
              </a:spcBef>
              <a:spcAft>
                <a:spcPts val="200"/>
              </a:spcAft>
            </a:pPr>
            <a:r>
              <a:rPr lang="en-US" sz="1200" dirty="0" smtClean="0">
                <a:solidFill>
                  <a:schemeClr val="bg1"/>
                </a:solidFill>
                <a:latin typeface="Arial"/>
                <a:ea typeface="Calibri"/>
                <a:cs typeface="Arial"/>
              </a:rPr>
              <a:t>a</a:t>
            </a:r>
            <a:r>
              <a:rPr lang="en-US" sz="1200" dirty="0" smtClean="0">
                <a:solidFill>
                  <a:schemeClr val="bg1"/>
                </a:solidFill>
                <a:effectLst/>
                <a:latin typeface="Arial"/>
                <a:ea typeface="Calibri"/>
                <a:cs typeface="Arial"/>
              </a:rPr>
              <a:t>ll residency faculty</a:t>
            </a:r>
            <a:endParaRPr lang="en-US" sz="1200" dirty="0">
              <a:solidFill>
                <a:schemeClr val="bg1"/>
              </a:solidFill>
              <a:effectLst/>
              <a:latin typeface="Arial"/>
              <a:ea typeface="Calibri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932417" y="2695250"/>
            <a:ext cx="1295243" cy="201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200"/>
              </a:spcAft>
            </a:pPr>
            <a:r>
              <a:rPr lang="en-US" sz="1200" b="1" dirty="0" smtClean="0">
                <a:solidFill>
                  <a:schemeClr val="tx1"/>
                </a:solidFill>
                <a:effectLst/>
                <a:latin typeface="Arial"/>
                <a:ea typeface="Calibri"/>
                <a:cs typeface="Arial"/>
              </a:rPr>
              <a:t>20% RVU-based compensation</a:t>
            </a:r>
          </a:p>
          <a:p>
            <a:pPr algn="ctr">
              <a:lnSpc>
                <a:spcPct val="107000"/>
              </a:lnSpc>
              <a:spcAft>
                <a:spcPts val="200"/>
              </a:spcAft>
            </a:pPr>
            <a:endParaRPr lang="en-US" sz="1200" b="1" dirty="0" smtClean="0">
              <a:solidFill>
                <a:schemeClr val="tx1"/>
              </a:solidFill>
              <a:effectLst/>
              <a:latin typeface="Arial"/>
              <a:ea typeface="Calibri"/>
              <a:cs typeface="Arial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1200" dirty="0" smtClean="0">
                <a:solidFill>
                  <a:schemeClr val="tx1"/>
                </a:solidFill>
                <a:effectLst/>
                <a:latin typeface="Arial"/>
                <a:ea typeface="Calibri"/>
                <a:cs typeface="Arial"/>
              </a:rPr>
              <a:t>Individual </a:t>
            </a:r>
            <a:r>
              <a:rPr lang="en-US" sz="1200" dirty="0">
                <a:solidFill>
                  <a:schemeClr val="tx1"/>
                </a:solidFill>
                <a:effectLst/>
                <a:latin typeface="Arial"/>
                <a:ea typeface="Calibri"/>
                <a:cs typeface="Arial"/>
              </a:rPr>
              <a:t>RVU </a:t>
            </a:r>
            <a:r>
              <a:rPr lang="en-US" sz="1200" dirty="0" smtClean="0">
                <a:solidFill>
                  <a:schemeClr val="tx1"/>
                </a:solidFill>
                <a:effectLst/>
                <a:latin typeface="Arial"/>
                <a:ea typeface="Calibri"/>
                <a:cs typeface="Arial"/>
              </a:rPr>
              <a:t>productivity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1200" dirty="0" smtClean="0">
                <a:solidFill>
                  <a:schemeClr val="tx1"/>
                </a:solidFill>
                <a:effectLst/>
                <a:latin typeface="Arial"/>
                <a:ea typeface="Calibri"/>
                <a:cs typeface="Arial"/>
              </a:rPr>
              <a:t>Total </a:t>
            </a:r>
            <a:r>
              <a:rPr lang="en-US" sz="1200" dirty="0">
                <a:solidFill>
                  <a:schemeClr val="tx1"/>
                </a:solidFill>
                <a:effectLst/>
                <a:latin typeface="Arial"/>
                <a:ea typeface="Calibri"/>
                <a:cs typeface="Arial"/>
              </a:rPr>
              <a:t>RVU productivity for all residency faculty</a:t>
            </a:r>
          </a:p>
        </p:txBody>
      </p:sp>
      <p:sp>
        <p:nvSpPr>
          <p:cNvPr id="20" name="Right Arrow 19"/>
          <p:cNvSpPr/>
          <p:nvPr/>
        </p:nvSpPr>
        <p:spPr>
          <a:xfrm rot="5400000">
            <a:off x="2320741" y="1964978"/>
            <a:ext cx="501483" cy="817953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67124" y="528399"/>
            <a:ext cx="4259920" cy="25529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 smtClean="0">
                <a:solidFill>
                  <a:schemeClr val="tx1"/>
                </a:solidFill>
                <a:effectLst/>
                <a:latin typeface="Arial"/>
                <a:ea typeface="Calibri"/>
                <a:cs typeface="Arial"/>
              </a:rPr>
              <a:t>Residency Faculty Clinical Compensation</a:t>
            </a:r>
            <a:endParaRPr lang="en-US" sz="1200" b="1" dirty="0">
              <a:solidFill>
                <a:schemeClr val="tx1"/>
              </a:solidFill>
              <a:effectLst/>
              <a:latin typeface="Arial"/>
              <a:ea typeface="Calibri"/>
              <a:cs typeface="Arial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7125" y="901470"/>
            <a:ext cx="1556097" cy="76583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National benchmark</a:t>
            </a:r>
          </a:p>
          <a:p>
            <a:pPr algn="ctr"/>
            <a:r>
              <a:rPr lang="en-US" sz="1200" dirty="0" smtClean="0">
                <a:latin typeface="Arial"/>
                <a:cs typeface="Arial"/>
              </a:rPr>
              <a:t>family medicine salary</a:t>
            </a:r>
          </a:p>
          <a:p>
            <a:pPr algn="ctr"/>
            <a:r>
              <a:rPr lang="en-US" sz="1200" dirty="0" smtClean="0">
                <a:latin typeface="Arial"/>
                <a:cs typeface="Arial"/>
              </a:rPr>
              <a:t>Target panel size</a:t>
            </a:r>
            <a:endParaRPr lang="en-US" sz="1200" baseline="30000" dirty="0" smtClean="0">
              <a:latin typeface="Arial"/>
              <a:cs typeface="Arial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912154" y="901470"/>
            <a:ext cx="1323376" cy="76583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Total panel size for all residency clinics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650388" y="901471"/>
            <a:ext cx="282029" cy="76621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none" anchor="ctr">
            <a:noAutofit/>
          </a:bodyPr>
          <a:lstStyle/>
          <a:p>
            <a:pPr algn="ctr"/>
            <a:r>
              <a:rPr lang="en-US" dirty="0" smtClean="0">
                <a:latin typeface="Arial"/>
                <a:cs typeface="Arial"/>
              </a:rPr>
              <a:t> × 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49" name="Straight Connector 48"/>
          <p:cNvCxnSpPr>
            <a:endCxn id="35" idx="2"/>
          </p:cNvCxnSpPr>
          <p:nvPr/>
        </p:nvCxnSpPr>
        <p:spPr>
          <a:xfrm>
            <a:off x="551748" y="1330873"/>
            <a:ext cx="2022094" cy="336436"/>
          </a:xfrm>
          <a:prstGeom prst="line">
            <a:avLst/>
          </a:prstGeom>
          <a:ln w="19050"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077845" y="2305170"/>
            <a:ext cx="1973801" cy="0"/>
          </a:xfrm>
          <a:prstGeom prst="line">
            <a:avLst/>
          </a:prstGeom>
          <a:ln w="19050"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69554" y="4232035"/>
            <a:ext cx="1522337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023974" y="3946094"/>
            <a:ext cx="1091176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67125" y="1670093"/>
            <a:ext cx="1624766" cy="3582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$220,000</a:t>
            </a:r>
          </a:p>
          <a:p>
            <a:pPr algn="ctr"/>
            <a:r>
              <a:rPr lang="en-US" sz="1200" dirty="0" smtClean="0">
                <a:latin typeface="Arial"/>
                <a:cs typeface="Arial"/>
              </a:rPr>
              <a:t>1,800 patients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227662" y="909708"/>
            <a:ext cx="1199382" cy="11185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Residency Compensation Pool </a:t>
            </a:r>
          </a:p>
          <a:p>
            <a:pPr algn="ctr"/>
            <a:endParaRPr lang="en-US" sz="1200" dirty="0">
              <a:latin typeface="Arial"/>
              <a:cs typeface="Arial"/>
            </a:endParaRPr>
          </a:p>
          <a:p>
            <a:pPr algn="ctr"/>
            <a:r>
              <a:rPr lang="en-US" sz="1200" dirty="0" smtClean="0">
                <a:latin typeface="Arial"/>
                <a:cs typeface="Arial"/>
              </a:rPr>
              <a:t>= $3,911,111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82256" y="4712406"/>
            <a:ext cx="1750160" cy="15890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0.5 FTE patient care +</a:t>
            </a:r>
          </a:p>
          <a:p>
            <a:pPr algn="ctr"/>
            <a:r>
              <a:rPr lang="en-US" sz="1200" dirty="0" smtClean="0">
                <a:latin typeface="Arial"/>
                <a:cs typeface="Arial"/>
              </a:rPr>
              <a:t>0.1 FTE precepting</a:t>
            </a:r>
          </a:p>
          <a:p>
            <a:pPr algn="ctr"/>
            <a:r>
              <a:rPr lang="en-US" sz="1200" dirty="0" smtClean="0">
                <a:latin typeface="Arial"/>
                <a:cs typeface="Arial"/>
              </a:rPr>
              <a:t>18 FTE </a:t>
            </a:r>
          </a:p>
          <a:p>
            <a:pPr algn="ctr"/>
            <a:r>
              <a:rPr lang="en-US" sz="1200" dirty="0" smtClean="0">
                <a:latin typeface="Arial"/>
                <a:cs typeface="Arial"/>
              </a:rPr>
              <a:t>across 4 clinics</a:t>
            </a:r>
          </a:p>
          <a:p>
            <a:pPr algn="ctr"/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×</a:t>
            </a:r>
          </a:p>
          <a:p>
            <a:pPr algn="ctr"/>
            <a:r>
              <a:rPr lang="en-US" sz="1200" dirty="0" smtClean="0">
                <a:latin typeface="Arial"/>
                <a:cs typeface="Arial"/>
              </a:rPr>
              <a:t>80% of compensation pool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791890" y="1669616"/>
            <a:ext cx="1435771" cy="3582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32,000 patients across 4 clinics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283666" y="5200602"/>
            <a:ext cx="1545396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235530" y="2695250"/>
            <a:ext cx="1199382" cy="36061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Total </a:t>
            </a:r>
            <a:r>
              <a:rPr lang="en-US" sz="1200" dirty="0" smtClean="0">
                <a:latin typeface="Arial"/>
                <a:cs typeface="Arial"/>
              </a:rPr>
              <a:t>clinical compensation </a:t>
            </a:r>
            <a:r>
              <a:rPr lang="en-US" sz="1200" dirty="0" smtClean="0">
                <a:latin typeface="Arial"/>
                <a:cs typeface="Arial"/>
              </a:rPr>
              <a:t>for residency physician with 0.6 clinical FTE </a:t>
            </a:r>
          </a:p>
          <a:p>
            <a:pPr algn="ctr"/>
            <a:endParaRPr lang="en-US" sz="1200" dirty="0">
              <a:latin typeface="Arial"/>
              <a:cs typeface="Arial"/>
            </a:endParaRPr>
          </a:p>
          <a:p>
            <a:pPr algn="ctr"/>
            <a:r>
              <a:rPr lang="en-US" sz="1200" dirty="0" smtClean="0">
                <a:latin typeface="Arial"/>
                <a:cs typeface="Arial"/>
              </a:rPr>
              <a:t>= $133,629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932416" y="4712406"/>
            <a:ext cx="1303113" cy="15890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3,000 personal RVUs</a:t>
            </a:r>
          </a:p>
          <a:p>
            <a:pPr algn="ctr"/>
            <a:r>
              <a:rPr lang="en-US" sz="1200" dirty="0" smtClean="0">
                <a:latin typeface="Arial"/>
                <a:cs typeface="Arial"/>
              </a:rPr>
              <a:t>80,000 RVUs across 4 clinics</a:t>
            </a:r>
          </a:p>
          <a:p>
            <a:pPr algn="ctr"/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×</a:t>
            </a:r>
            <a:r>
              <a:rPr lang="en-US" sz="12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endParaRPr lang="en-US" sz="1200" dirty="0">
              <a:latin typeface="Arial"/>
              <a:cs typeface="Arial"/>
            </a:endParaRPr>
          </a:p>
          <a:p>
            <a:pPr algn="ctr"/>
            <a:r>
              <a:rPr lang="en-US" sz="1200" dirty="0" smtClean="0">
                <a:latin typeface="Arial"/>
                <a:cs typeface="Arial"/>
              </a:rPr>
              <a:t>20</a:t>
            </a:r>
            <a:r>
              <a:rPr lang="en-US" sz="1200" dirty="0">
                <a:latin typeface="Arial"/>
                <a:cs typeface="Arial"/>
              </a:rPr>
              <a:t>% of compensation </a:t>
            </a:r>
            <a:r>
              <a:rPr lang="en-US" sz="1200" dirty="0" smtClean="0">
                <a:latin typeface="Arial"/>
                <a:cs typeface="Arial"/>
              </a:rPr>
              <a:t>pool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>
            <a:off x="2023974" y="5103341"/>
            <a:ext cx="115792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ight Arrow 35"/>
          <p:cNvSpPr/>
          <p:nvPr/>
        </p:nvSpPr>
        <p:spPr>
          <a:xfrm rot="5400000">
            <a:off x="5125515" y="1964980"/>
            <a:ext cx="501487" cy="817953"/>
          </a:xfrm>
          <a:prstGeom prst="rightArrow">
            <a:avLst/>
          </a:prstGeom>
          <a:solidFill>
            <a:srgbClr val="4040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700416" y="2695251"/>
            <a:ext cx="1540966" cy="20171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200"/>
              </a:spcAft>
            </a:pPr>
            <a:r>
              <a:rPr lang="en-US" sz="1200" b="1" dirty="0" smtClean="0">
                <a:solidFill>
                  <a:schemeClr val="bg1"/>
                </a:solidFill>
                <a:latin typeface="Arial"/>
                <a:cs typeface="Arial"/>
              </a:rPr>
              <a:t>50% panel-based </a:t>
            </a:r>
          </a:p>
          <a:p>
            <a:pPr algn="ctr">
              <a:spcAft>
                <a:spcPts val="200"/>
              </a:spcAft>
            </a:pPr>
            <a:r>
              <a:rPr lang="en-US" sz="1200" b="1" dirty="0" smtClean="0">
                <a:solidFill>
                  <a:schemeClr val="bg1"/>
                </a:solidFill>
                <a:latin typeface="Arial"/>
                <a:cs typeface="Arial"/>
              </a:rPr>
              <a:t>compensation</a:t>
            </a:r>
            <a:r>
              <a:rPr lang="en-US" sz="1200" b="1" dirty="0" smtClean="0">
                <a:solidFill>
                  <a:schemeClr val="bg1"/>
                </a:solidFill>
                <a:effectLst/>
                <a:latin typeface="Arial"/>
                <a:cs typeface="Arial"/>
              </a:rPr>
              <a:t> </a:t>
            </a:r>
          </a:p>
          <a:p>
            <a:pPr algn="ctr">
              <a:spcAft>
                <a:spcPts val="200"/>
              </a:spcAft>
            </a:pPr>
            <a:endParaRPr lang="en-US" sz="1200" b="1" dirty="0" smtClean="0">
              <a:solidFill>
                <a:schemeClr val="bg1"/>
              </a:solidFill>
              <a:effectLst/>
              <a:latin typeface="Arial"/>
              <a:cs typeface="Arial"/>
            </a:endParaRPr>
          </a:p>
          <a:p>
            <a:pPr marL="0" marR="0" algn="ctr">
              <a:spcBef>
                <a:spcPts val="0"/>
              </a:spcBef>
              <a:spcAft>
                <a:spcPts val="200"/>
              </a:spcAft>
            </a:pPr>
            <a:r>
              <a:rPr lang="en-US" sz="1200" dirty="0" smtClean="0">
                <a:solidFill>
                  <a:schemeClr val="bg1"/>
                </a:solidFill>
                <a:effectLst/>
                <a:latin typeface="Arial"/>
                <a:ea typeface="Calibri"/>
                <a:cs typeface="Arial"/>
              </a:rPr>
              <a:t>Individual panel size</a:t>
            </a:r>
          </a:p>
          <a:p>
            <a:pPr marL="0" marR="0" algn="ctr">
              <a:spcBef>
                <a:spcPts val="0"/>
              </a:spcBef>
              <a:spcAft>
                <a:spcPts val="200"/>
              </a:spcAft>
            </a:pPr>
            <a:r>
              <a:rPr lang="en-US" sz="1200" dirty="0" smtClean="0">
                <a:solidFill>
                  <a:schemeClr val="bg1"/>
                </a:solidFill>
                <a:effectLst/>
                <a:latin typeface="Arial"/>
                <a:ea typeface="Calibri"/>
                <a:cs typeface="Arial"/>
              </a:rPr>
              <a:t>Total panel size at clinic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232669" y="2695251"/>
            <a:ext cx="1540966" cy="201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200"/>
              </a:spcAft>
            </a:pPr>
            <a:r>
              <a:rPr lang="en-US" sz="1200" b="1" dirty="0" smtClean="0">
                <a:solidFill>
                  <a:schemeClr val="tx1"/>
                </a:solidFill>
                <a:effectLst/>
                <a:latin typeface="Arial"/>
                <a:ea typeface="Calibri"/>
                <a:cs typeface="Arial"/>
              </a:rPr>
              <a:t>50% RVU-based compensation</a:t>
            </a:r>
          </a:p>
          <a:p>
            <a:pPr algn="ctr">
              <a:lnSpc>
                <a:spcPct val="107000"/>
              </a:lnSpc>
              <a:spcAft>
                <a:spcPts val="200"/>
              </a:spcAft>
            </a:pPr>
            <a:endParaRPr lang="en-US" sz="1200" b="1" dirty="0" smtClean="0">
              <a:solidFill>
                <a:schemeClr val="tx1"/>
              </a:solidFill>
              <a:effectLst/>
              <a:latin typeface="Arial"/>
              <a:ea typeface="Calibri"/>
              <a:cs typeface="Arial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1200" dirty="0" smtClean="0">
                <a:solidFill>
                  <a:schemeClr val="tx1"/>
                </a:solidFill>
                <a:effectLst/>
                <a:latin typeface="Arial"/>
                <a:ea typeface="Calibri"/>
                <a:cs typeface="Arial"/>
              </a:rPr>
              <a:t>Individual </a:t>
            </a:r>
            <a:r>
              <a:rPr lang="en-US" sz="1200" dirty="0">
                <a:solidFill>
                  <a:schemeClr val="tx1"/>
                </a:solidFill>
                <a:effectLst/>
                <a:latin typeface="Arial"/>
                <a:ea typeface="Calibri"/>
                <a:cs typeface="Arial"/>
              </a:rPr>
              <a:t>RVU </a:t>
            </a:r>
            <a:r>
              <a:rPr lang="en-US" sz="1200" dirty="0" smtClean="0">
                <a:solidFill>
                  <a:schemeClr val="tx1"/>
                </a:solidFill>
                <a:effectLst/>
                <a:latin typeface="Arial"/>
                <a:ea typeface="Calibri"/>
                <a:cs typeface="Arial"/>
              </a:rPr>
              <a:t>productivity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1200" dirty="0" smtClean="0">
                <a:solidFill>
                  <a:schemeClr val="tx1"/>
                </a:solidFill>
                <a:effectLst/>
                <a:latin typeface="Arial"/>
                <a:ea typeface="Calibri"/>
                <a:cs typeface="Arial"/>
              </a:rPr>
              <a:t>Total RVU productivity at clinic</a:t>
            </a:r>
            <a:endParaRPr lang="en-US" sz="1200" dirty="0">
              <a:solidFill>
                <a:schemeClr val="tx1"/>
              </a:solidFill>
              <a:effectLst/>
              <a:latin typeface="Arial"/>
              <a:ea typeface="Calibri"/>
              <a:cs typeface="Arial"/>
            </a:endParaRPr>
          </a:p>
        </p:txBody>
      </p:sp>
      <p:sp>
        <p:nvSpPr>
          <p:cNvPr id="42" name="Right Arrow 41"/>
          <p:cNvSpPr/>
          <p:nvPr/>
        </p:nvSpPr>
        <p:spPr>
          <a:xfrm rot="5400000">
            <a:off x="6838900" y="1964979"/>
            <a:ext cx="501485" cy="817953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685284" y="528399"/>
            <a:ext cx="4259920" cy="25529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 smtClean="0">
                <a:solidFill>
                  <a:schemeClr val="tx1"/>
                </a:solidFill>
                <a:effectLst/>
                <a:latin typeface="Arial"/>
                <a:ea typeface="Calibri"/>
                <a:cs typeface="Arial"/>
              </a:rPr>
              <a:t>Community Faculty Clinical Compensation</a:t>
            </a:r>
            <a:endParaRPr lang="en-US" sz="1200" b="1" dirty="0">
              <a:solidFill>
                <a:schemeClr val="tx1"/>
              </a:solidFill>
              <a:effectLst/>
              <a:latin typeface="Arial"/>
              <a:ea typeface="Calibri"/>
              <a:cs typeface="Arial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685285" y="901470"/>
            <a:ext cx="1556097" cy="76583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National benchmark</a:t>
            </a:r>
          </a:p>
          <a:p>
            <a:pPr algn="ctr"/>
            <a:r>
              <a:rPr lang="en-US" sz="1200" dirty="0" smtClean="0">
                <a:latin typeface="Arial"/>
                <a:cs typeface="Arial"/>
              </a:rPr>
              <a:t>family medicine salary</a:t>
            </a:r>
          </a:p>
          <a:p>
            <a:pPr algn="ctr"/>
            <a:r>
              <a:rPr lang="en-US" sz="1200" dirty="0" smtClean="0">
                <a:latin typeface="Arial"/>
                <a:cs typeface="Arial"/>
              </a:rPr>
              <a:t>Target panel size</a:t>
            </a:r>
            <a:endParaRPr lang="en-US" sz="1200" baseline="30000" dirty="0" smtClean="0">
              <a:latin typeface="Arial"/>
              <a:cs typeface="Arial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430314" y="901470"/>
            <a:ext cx="1323376" cy="76583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Individual clinic panel size</a:t>
            </a:r>
          </a:p>
        </p:txBody>
      </p:sp>
      <p:sp>
        <p:nvSpPr>
          <p:cNvPr id="59" name="Rectangle 58"/>
          <p:cNvSpPr/>
          <p:nvPr/>
        </p:nvSpPr>
        <p:spPr>
          <a:xfrm>
            <a:off x="6168548" y="901471"/>
            <a:ext cx="282029" cy="76621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none" anchor="ctr">
            <a:noAutofit/>
          </a:bodyPr>
          <a:lstStyle/>
          <a:p>
            <a:pPr algn="ctr"/>
            <a:r>
              <a:rPr lang="en-US" dirty="0" smtClean="0">
                <a:latin typeface="Arial"/>
                <a:cs typeface="Arial"/>
              </a:rPr>
              <a:t> × 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60" name="Straight Connector 59"/>
          <p:cNvCxnSpPr>
            <a:endCxn id="58" idx="2"/>
          </p:cNvCxnSpPr>
          <p:nvPr/>
        </p:nvCxnSpPr>
        <p:spPr>
          <a:xfrm>
            <a:off x="5069908" y="1330873"/>
            <a:ext cx="2022094" cy="336436"/>
          </a:xfrm>
          <a:prstGeom prst="line">
            <a:avLst/>
          </a:prstGeom>
          <a:ln w="19050"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596005" y="2305170"/>
            <a:ext cx="1973801" cy="0"/>
          </a:xfrm>
          <a:prstGeom prst="line">
            <a:avLst/>
          </a:prstGeom>
          <a:ln w="19050"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780658" y="4011628"/>
            <a:ext cx="1380834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6435760" y="4030772"/>
            <a:ext cx="115792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685285" y="1670093"/>
            <a:ext cx="1624766" cy="3582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$220,000</a:t>
            </a:r>
          </a:p>
          <a:p>
            <a:pPr algn="ctr"/>
            <a:r>
              <a:rPr lang="en-US" sz="1200" dirty="0" smtClean="0">
                <a:latin typeface="Arial"/>
                <a:cs typeface="Arial"/>
              </a:rPr>
              <a:t>1,800 patients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745822" y="909708"/>
            <a:ext cx="1199382" cy="11185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Community Compensation Pool </a:t>
            </a:r>
          </a:p>
          <a:p>
            <a:pPr algn="ctr"/>
            <a:endParaRPr lang="en-US" sz="1200" dirty="0">
              <a:latin typeface="Arial"/>
              <a:cs typeface="Arial"/>
            </a:endParaRPr>
          </a:p>
          <a:p>
            <a:pPr algn="ctr"/>
            <a:r>
              <a:rPr lang="en-US" sz="1200" dirty="0" smtClean="0">
                <a:latin typeface="Arial"/>
                <a:cs typeface="Arial"/>
              </a:rPr>
              <a:t>= $855,556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700416" y="4712406"/>
            <a:ext cx="1532253" cy="15890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2,000 patients</a:t>
            </a:r>
          </a:p>
          <a:p>
            <a:pPr algn="ctr"/>
            <a:r>
              <a:rPr lang="en-US" sz="1200" dirty="0" smtClean="0">
                <a:latin typeface="Arial"/>
                <a:cs typeface="Arial"/>
              </a:rPr>
              <a:t>7,000 patients</a:t>
            </a:r>
          </a:p>
          <a:p>
            <a:pPr algn="ctr"/>
            <a:r>
              <a:rPr lang="en-US" sz="1200" dirty="0" smtClean="0">
                <a:latin typeface="Arial"/>
                <a:cs typeface="Arial"/>
              </a:rPr>
              <a:t> at clinic</a:t>
            </a:r>
          </a:p>
          <a:p>
            <a:pPr algn="ctr"/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× </a:t>
            </a:r>
            <a:endParaRPr lang="en-US" sz="1200" dirty="0" smtClean="0">
              <a:latin typeface="Arial"/>
              <a:cs typeface="Arial"/>
            </a:endParaRPr>
          </a:p>
          <a:p>
            <a:pPr algn="ctr"/>
            <a:r>
              <a:rPr lang="en-US" sz="1200" dirty="0" smtClean="0">
                <a:latin typeface="Arial"/>
                <a:cs typeface="Arial"/>
              </a:rPr>
              <a:t>50% of compensation pool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310050" y="1669616"/>
            <a:ext cx="1435771" cy="3582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7,000 patients at clinic</a:t>
            </a:r>
          </a:p>
        </p:txBody>
      </p:sp>
      <p:cxnSp>
        <p:nvCxnSpPr>
          <p:cNvPr id="74" name="Straight Connector 73"/>
          <p:cNvCxnSpPr/>
          <p:nvPr/>
        </p:nvCxnSpPr>
        <p:spPr>
          <a:xfrm>
            <a:off x="4787714" y="5110397"/>
            <a:ext cx="1453668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753690" y="2695250"/>
            <a:ext cx="1199382" cy="36061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Total compensation for community physician with 1.0 FTE and a panel size of 2,000 patients </a:t>
            </a:r>
          </a:p>
          <a:p>
            <a:pPr algn="ctr"/>
            <a:endParaRPr lang="en-US" sz="1200" dirty="0">
              <a:latin typeface="Arial"/>
              <a:cs typeface="Arial"/>
            </a:endParaRPr>
          </a:p>
          <a:p>
            <a:pPr algn="ctr"/>
            <a:r>
              <a:rPr lang="en-US" sz="1200" dirty="0" smtClean="0">
                <a:latin typeface="Arial"/>
                <a:cs typeface="Arial"/>
              </a:rPr>
              <a:t>= $217,284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232670" y="4712406"/>
            <a:ext cx="1521020" cy="15890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4,000 personal RVUs</a:t>
            </a:r>
          </a:p>
          <a:p>
            <a:pPr algn="ctr"/>
            <a:r>
              <a:rPr lang="en-US" sz="1200" dirty="0" smtClean="0">
                <a:latin typeface="Arial"/>
                <a:cs typeface="Arial"/>
              </a:rPr>
              <a:t>18,000 RVUs</a:t>
            </a:r>
          </a:p>
          <a:p>
            <a:pPr algn="ctr"/>
            <a:r>
              <a:rPr lang="en-US" sz="1200" dirty="0" smtClean="0">
                <a:latin typeface="Arial"/>
                <a:cs typeface="Arial"/>
              </a:rPr>
              <a:t> at  clinic</a:t>
            </a:r>
          </a:p>
          <a:p>
            <a:pPr algn="ctr"/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×</a:t>
            </a:r>
          </a:p>
          <a:p>
            <a:pPr algn="ctr"/>
            <a:r>
              <a:rPr lang="en-US" sz="1200" dirty="0" smtClean="0">
                <a:latin typeface="Arial"/>
                <a:cs typeface="Arial"/>
              </a:rPr>
              <a:t>50</a:t>
            </a:r>
            <a:r>
              <a:rPr lang="en-US" sz="1200" dirty="0">
                <a:latin typeface="Arial"/>
                <a:cs typeface="Arial"/>
              </a:rPr>
              <a:t>% of compensation </a:t>
            </a:r>
            <a:r>
              <a:rPr lang="en-US" sz="1200" dirty="0" smtClean="0">
                <a:latin typeface="Arial"/>
                <a:cs typeface="Arial"/>
              </a:rPr>
              <a:t>pool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>
            <a:off x="6370834" y="5195069"/>
            <a:ext cx="132922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4845806" y="1480895"/>
            <a:ext cx="1232675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4932002" y="1859073"/>
            <a:ext cx="11111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333041" y="1480895"/>
            <a:ext cx="1232675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27954" y="1859073"/>
            <a:ext cx="1116594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907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 Neue" charset="0"/>
                <a:ea typeface="ＭＳ Ｐゴシック" pitchFamily="34" charset="-128"/>
                <a:cs typeface="Helvetica Neue" charset="0"/>
              </a:rPr>
              <a:t>Additional details of UW Primary Care Compensation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34989"/>
            <a:ext cx="8229600" cy="3625010"/>
          </a:xfrm>
        </p:spPr>
        <p:txBody>
          <a:bodyPr anchor="ctr"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r>
              <a:rPr lang="en-US" sz="2400" dirty="0" smtClean="0"/>
              <a:t>5% of clinical comp is at risk if clinical job description is not met</a:t>
            </a:r>
          </a:p>
          <a:p>
            <a:pPr lvl="1"/>
            <a:r>
              <a:rPr lang="en-US" sz="2400" dirty="0" smtClean="0"/>
              <a:t>Meeting attendance</a:t>
            </a:r>
          </a:p>
          <a:p>
            <a:pPr lvl="1"/>
            <a:r>
              <a:rPr lang="en-US" sz="2400" dirty="0" smtClean="0"/>
              <a:t>Chart completion</a:t>
            </a:r>
          </a:p>
          <a:p>
            <a:pPr lvl="1"/>
            <a:r>
              <a:rPr lang="en-US" sz="2400" dirty="0" smtClean="0"/>
              <a:t>Participation in QI projects, teaching</a:t>
            </a:r>
          </a:p>
          <a:p>
            <a:r>
              <a:rPr lang="en-US" sz="2400" dirty="0" smtClean="0"/>
              <a:t>Physicians can receive a 5% incentive bonus for meeting defined quality metrics</a:t>
            </a:r>
          </a:p>
          <a:p>
            <a:pPr lvl="1"/>
            <a:r>
              <a:rPr lang="en-US" sz="2400" dirty="0" smtClean="0"/>
              <a:t>Preventive care (e.g. breast cancer screening, vaccines)</a:t>
            </a:r>
          </a:p>
          <a:p>
            <a:pPr lvl="1"/>
            <a:r>
              <a:rPr lang="en-US" sz="2400" dirty="0" smtClean="0"/>
              <a:t>Chronic disease management (e.g. hypertension)</a:t>
            </a:r>
          </a:p>
          <a:p>
            <a:pPr lvl="1"/>
            <a:r>
              <a:rPr lang="en-US" sz="2400" dirty="0" smtClean="0"/>
              <a:t>Patient satisfaction (Press </a:t>
            </a:r>
            <a:r>
              <a:rPr lang="en-US" sz="2400" dirty="0" err="1" smtClean="0"/>
              <a:t>Ganey</a:t>
            </a:r>
            <a:r>
              <a:rPr lang="en-US" sz="2400" dirty="0" smtClean="0"/>
              <a:t> survey)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40677" y="190919"/>
            <a:ext cx="813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8A1EAE1-BAE4-43A6-8EF9-0CEDD839552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02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 Weighting </a:t>
            </a:r>
            <a:r>
              <a:rPr lang="en-US" dirty="0" smtClean="0"/>
              <a:t>System - 2013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31693" y="1828800"/>
            <a:ext cx="8319247" cy="3972981"/>
          </a:xfrm>
          <a:prstGeom prst="roundRect">
            <a:avLst>
              <a:gd name="adj" fmla="val 0"/>
            </a:avLst>
          </a:prstGeom>
          <a:gradFill flip="none" rotWithShape="1">
            <a:gsLst>
              <a:gs pos="64000">
                <a:srgbClr val="DBC97F">
                  <a:alpha val="76000"/>
                </a:srgbClr>
              </a:gs>
              <a:gs pos="44000">
                <a:srgbClr val="C00000"/>
              </a:gs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ECE2BA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846" y="2103120"/>
            <a:ext cx="3917577" cy="1371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>
                <a:solidFill>
                  <a:srgbClr val="ECE2BA"/>
                </a:solidFill>
              </a:rPr>
              <a:t>Derived from </a:t>
            </a:r>
            <a:r>
              <a:rPr lang="en-US" sz="2400" dirty="0">
                <a:solidFill>
                  <a:srgbClr val="ECE2BA"/>
                </a:solidFill>
              </a:rPr>
              <a:t>3</a:t>
            </a:r>
            <a:r>
              <a:rPr lang="en-US" sz="2400" dirty="0" smtClean="0">
                <a:solidFill>
                  <a:srgbClr val="ECE2BA"/>
                </a:solidFill>
              </a:rPr>
              <a:t> years </a:t>
            </a:r>
            <a:r>
              <a:rPr lang="en-US" sz="2400" dirty="0">
                <a:solidFill>
                  <a:srgbClr val="ECE2BA"/>
                </a:solidFill>
              </a:rPr>
              <a:t>of historical UW Health utilization data at PCP </a:t>
            </a:r>
            <a:r>
              <a:rPr lang="en-US" sz="2400" dirty="0" smtClean="0">
                <a:solidFill>
                  <a:srgbClr val="ECE2BA"/>
                </a:solidFill>
              </a:rPr>
              <a:t>sites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118847" y="3924618"/>
            <a:ext cx="3442447" cy="214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Helvetica Neue Light"/>
                <a:ea typeface="ＭＳ Ｐゴシック" charset="0"/>
                <a:cs typeface="Helvetica Neue Light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7338" indent="0" algn="ctr">
              <a:buFont typeface="Arial" pitchFamily="34" charset="0"/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Weightings range from </a:t>
            </a:r>
            <a:r>
              <a:rPr lang="en-US" sz="2400" dirty="0" smtClean="0">
                <a:solidFill>
                  <a:srgbClr val="C00000"/>
                </a:solidFill>
              </a:rPr>
              <a:t>0.53 </a:t>
            </a:r>
            <a:r>
              <a:rPr lang="en-US" sz="2400" dirty="0" smtClean="0">
                <a:solidFill>
                  <a:srgbClr val="C00000"/>
                </a:solidFill>
              </a:rPr>
              <a:t>- 2.22</a:t>
            </a:r>
          </a:p>
          <a:p>
            <a:pPr marL="287338" indent="0" algn="ctr">
              <a:buFont typeface="Arial" pitchFamily="34" charset="0"/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Normalized </a:t>
            </a:r>
            <a:r>
              <a:rPr lang="en-US" sz="2400" dirty="0" err="1" smtClean="0">
                <a:solidFill>
                  <a:srgbClr val="C00000"/>
                </a:solidFill>
              </a:rPr>
              <a:t>Peds</a:t>
            </a:r>
            <a:r>
              <a:rPr lang="en-US" sz="2400" dirty="0" smtClean="0">
                <a:solidFill>
                  <a:srgbClr val="C00000"/>
                </a:solidFill>
              </a:rPr>
              <a:t>, FM, GIM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49939" y="4222022"/>
            <a:ext cx="3917577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Helvetica Neue Light"/>
                <a:ea typeface="ＭＳ Ｐゴシック" charset="0"/>
                <a:cs typeface="Helvetica Neue Light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400" dirty="0" smtClean="0">
                <a:solidFill>
                  <a:srgbClr val="ECE2BA"/>
                </a:solidFill>
              </a:rPr>
              <a:t>Panels reflect </a:t>
            </a:r>
            <a:r>
              <a:rPr lang="en-US" sz="2400" dirty="0" smtClean="0">
                <a:solidFill>
                  <a:srgbClr val="ECE2BA"/>
                </a:solidFill>
              </a:rPr>
              <a:t>office visit work </a:t>
            </a:r>
            <a:r>
              <a:rPr lang="en-US" sz="2400" dirty="0" smtClean="0">
                <a:solidFill>
                  <a:srgbClr val="ECE2BA"/>
                </a:solidFill>
              </a:rPr>
              <a:t>done per patient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5118847" y="2103120"/>
            <a:ext cx="334672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Helvetica Neue Light"/>
                <a:ea typeface="ＭＳ Ｐゴシック" charset="0"/>
                <a:cs typeface="Helvetica Neue Light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indent="0" algn="ctr">
              <a:buFont typeface="Arial" pitchFamily="34" charset="0"/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Age</a:t>
            </a:r>
          </a:p>
          <a:p>
            <a:pPr marL="230188" indent="0" algn="ctr">
              <a:buFont typeface="Arial" pitchFamily="34" charset="0"/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Insurance Type</a:t>
            </a:r>
          </a:p>
          <a:p>
            <a:pPr marL="230188" indent="0" algn="ctr">
              <a:buFont typeface="Arial" pitchFamily="34" charset="0"/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Gender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-161365" y="3638862"/>
            <a:ext cx="9529483" cy="176428"/>
          </a:xfrm>
          <a:prstGeom prst="roundRect">
            <a:avLst/>
          </a:prstGeom>
          <a:gradFill flip="none" rotWithShape="1">
            <a:gsLst>
              <a:gs pos="0">
                <a:srgbClr val="DBC97F"/>
              </a:gs>
              <a:gs pos="100000">
                <a:srgbClr val="C00000"/>
              </a:gs>
            </a:gsLst>
            <a:lin ang="0" scaled="1"/>
            <a:tileRect/>
          </a:gradFill>
          <a:ln cap="rnd">
            <a:noFill/>
          </a:ln>
          <a:effectLst>
            <a:softEdge rad="127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40677" y="190919"/>
            <a:ext cx="813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8A1EAE1-BAE4-43A6-8EF9-0CEDD839552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587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2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7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 advAuto="500"/>
      <p:bldP spid="9" grpId="0"/>
      <p:bldP spid="10" grpId="0" build="p" advAuto="50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hysicians report improved satisfaction with amount and methodology of compensation, appreciate getting off of the “RVU” treadmill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943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Areas that have been changed over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Panel weighting – of huge import when the weighted panel size is the key driver of </a:t>
            </a:r>
            <a:r>
              <a:rPr lang="en-US" dirty="0" smtClean="0"/>
              <a:t>compensation – goal is to weight based on predicted work in the PC office</a:t>
            </a:r>
            <a:endParaRPr lang="en-US" dirty="0" smtClean="0"/>
          </a:p>
          <a:p>
            <a:pPr lvl="1"/>
            <a:r>
              <a:rPr lang="en-US" sz="2400" dirty="0" smtClean="0"/>
              <a:t>Reassess our weighting every year, 1 year look-back</a:t>
            </a:r>
          </a:p>
          <a:p>
            <a:pPr lvl="1"/>
            <a:r>
              <a:rPr lang="en-US" sz="2400" dirty="0" smtClean="0"/>
              <a:t>Accurate </a:t>
            </a:r>
            <a:r>
              <a:rPr lang="en-US" sz="2400" dirty="0" smtClean="0"/>
              <a:t>counting of the youngest age groups</a:t>
            </a:r>
          </a:p>
          <a:p>
            <a:pPr lvl="1"/>
            <a:r>
              <a:rPr lang="en-US" sz="2400" dirty="0" smtClean="0"/>
              <a:t>Including non face to face encounters when counting the “work” of primary care – increasing phone and electronic messaging</a:t>
            </a:r>
          </a:p>
          <a:p>
            <a:pPr lvl="1"/>
            <a:r>
              <a:rPr lang="en-US" sz="2400" dirty="0" smtClean="0"/>
              <a:t>U</a:t>
            </a:r>
            <a:r>
              <a:rPr lang="en-US" sz="2400" dirty="0" smtClean="0"/>
              <a:t>sing RVU’s instead of # of office visits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14155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 Neue" charset="0"/>
                <a:ea typeface="ＭＳ Ｐゴシック" pitchFamily="34" charset="-128"/>
                <a:cs typeface="Helvetica Neue" charset="0"/>
              </a:rPr>
              <a:t>UW Health Keys to Success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30481446"/>
              </p:ext>
            </p:extLst>
          </p:nvPr>
        </p:nvGraphicFramePr>
        <p:xfrm>
          <a:off x="1483925" y="186863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0677" y="190919"/>
            <a:ext cx="813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8A1EAE1-BAE4-43A6-8EF9-0CEDD839552F}" type="slidenum">
              <a:rPr lang="en-US" smtClean="0"/>
              <a:t>16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Departmental keys </a:t>
            </a:r>
            <a:r>
              <a:rPr lang="en-US" dirty="0" smtClean="0"/>
              <a:t>to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active Primary Care Compensation Governance Group with senior and junior representation from all three primary care departments </a:t>
            </a:r>
          </a:p>
          <a:p>
            <a:r>
              <a:rPr lang="en-US" dirty="0" smtClean="0"/>
              <a:t>Each department was given some autonomy within the overall framework to craft a plan meeting its needs</a:t>
            </a:r>
          </a:p>
        </p:txBody>
      </p:sp>
    </p:spTree>
    <p:extLst>
      <p:ext uri="{BB962C8B-B14F-4D97-AF65-F5344CB8AC3E}">
        <p14:creationId xmlns:p14="http://schemas.microsoft.com/office/powerpoint/2010/main" val="39297789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1694" y="1479177"/>
            <a:ext cx="8319247" cy="3012142"/>
          </a:xfrm>
          <a:prstGeom prst="roundRect">
            <a:avLst>
              <a:gd name="adj" fmla="val 0"/>
            </a:avLst>
          </a:prstGeom>
          <a:gradFill flip="none" rotWithShape="1">
            <a:gsLst>
              <a:gs pos="52000">
                <a:srgbClr val="DBC97F">
                  <a:alpha val="76000"/>
                </a:srgbClr>
              </a:gs>
              <a:gs pos="43000">
                <a:srgbClr val="C00000"/>
              </a:gs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ECE2BA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-161365" y="2867812"/>
            <a:ext cx="9529483" cy="176428"/>
          </a:xfrm>
          <a:prstGeom prst="roundRect">
            <a:avLst/>
          </a:prstGeom>
          <a:gradFill flip="none" rotWithShape="1">
            <a:gsLst>
              <a:gs pos="20000">
                <a:srgbClr val="DBC97F"/>
              </a:gs>
              <a:gs pos="0">
                <a:srgbClr val="DBC97F"/>
              </a:gs>
              <a:gs pos="100000">
                <a:srgbClr val="C00000"/>
              </a:gs>
            </a:gsLst>
            <a:lin ang="0" scaled="1"/>
            <a:tileRect/>
          </a:gradFill>
          <a:ln cap="rnd">
            <a:noFill/>
          </a:ln>
          <a:effectLst>
            <a:softEdge rad="127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31695" y="4507817"/>
            <a:ext cx="8319247" cy="1592590"/>
          </a:xfrm>
          <a:prstGeom prst="roundRect">
            <a:avLst>
              <a:gd name="adj" fmla="val 0"/>
            </a:avLst>
          </a:prstGeom>
          <a:gradFill flip="none" rotWithShape="1">
            <a:gsLst>
              <a:gs pos="20000">
                <a:srgbClr val="C00000"/>
              </a:gs>
              <a:gs pos="0">
                <a:srgbClr val="DBC97F"/>
              </a:gs>
              <a:gs pos="69000">
                <a:srgbClr val="C00000"/>
              </a:gs>
              <a:gs pos="99000">
                <a:srgbClr val="ECE2BA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-161365" y="4419603"/>
            <a:ext cx="9529483" cy="176428"/>
          </a:xfrm>
          <a:prstGeom prst="roundRect">
            <a:avLst/>
          </a:prstGeom>
          <a:gradFill flip="none" rotWithShape="1">
            <a:gsLst>
              <a:gs pos="20000">
                <a:srgbClr val="DBC97F"/>
              </a:gs>
              <a:gs pos="0">
                <a:srgbClr val="DBC97F"/>
              </a:gs>
              <a:gs pos="100000">
                <a:srgbClr val="C00000"/>
              </a:gs>
            </a:gsLst>
            <a:lin ang="0" scaled="1"/>
            <a:tileRect/>
          </a:gradFill>
          <a:ln cap="rnd">
            <a:noFill/>
          </a:ln>
          <a:effectLst>
            <a:softEdge rad="127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to Successful Transition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11916" y="1557047"/>
            <a:ext cx="3886200" cy="1131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8788" algn="ctr">
              <a:lnSpc>
                <a:spcPct val="150000"/>
              </a:lnSpc>
            </a:pPr>
            <a:r>
              <a:rPr lang="en-US" sz="2400" dirty="0">
                <a:solidFill>
                  <a:srgbClr val="C00000"/>
                </a:solidFill>
              </a:rPr>
              <a:t>Administration</a:t>
            </a:r>
          </a:p>
          <a:p>
            <a:pPr marL="458788" algn="ctr">
              <a:lnSpc>
                <a:spcPct val="150000"/>
              </a:lnSpc>
            </a:pPr>
            <a:r>
              <a:rPr lang="en-US" sz="2400" dirty="0">
                <a:solidFill>
                  <a:srgbClr val="C00000"/>
                </a:solidFill>
              </a:rPr>
              <a:t>Clinicians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63385" y="1741714"/>
            <a:ext cx="2068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ECE2BA"/>
                </a:solidFill>
                <a:latin typeface="Helvetica Neue"/>
              </a:rPr>
              <a:t>Stakeholder buy </a:t>
            </a:r>
            <a:r>
              <a:rPr lang="en-US" sz="2400" dirty="0" smtClean="0">
                <a:solidFill>
                  <a:srgbClr val="ECE2BA"/>
                </a:solidFill>
                <a:latin typeface="Helvetica Neue"/>
              </a:rPr>
              <a:t>in</a:t>
            </a:r>
            <a:endParaRPr lang="en-US" sz="2400" dirty="0">
              <a:solidFill>
                <a:srgbClr val="ECE2BA"/>
              </a:solidFill>
              <a:latin typeface="Helvetica Neue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3298371"/>
            <a:ext cx="21662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ECE2BA"/>
                </a:solidFill>
                <a:latin typeface="Helvetica Neue"/>
              </a:rPr>
              <a:t>Design based on your </a:t>
            </a:r>
            <a:r>
              <a:rPr lang="en-US" sz="2400" dirty="0" smtClean="0">
                <a:solidFill>
                  <a:srgbClr val="ECE2BA"/>
                </a:solidFill>
                <a:latin typeface="Helvetica Neue"/>
              </a:rPr>
              <a:t>goals</a:t>
            </a:r>
            <a:endParaRPr lang="en-US" sz="2400" dirty="0">
              <a:solidFill>
                <a:srgbClr val="ECE2BA"/>
              </a:solidFill>
              <a:latin typeface="Helvetica Neue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1318" y="3088121"/>
            <a:ext cx="41596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sz="2400" dirty="0">
                <a:solidFill>
                  <a:srgbClr val="C00000"/>
                </a:solidFill>
                <a:latin typeface="Helvetica Neue"/>
              </a:rPr>
              <a:t>Align work with compensation, recruitment, quality, </a:t>
            </a:r>
            <a:r>
              <a:rPr lang="en-US" sz="2400" dirty="0" smtClean="0">
                <a:solidFill>
                  <a:srgbClr val="C00000"/>
                </a:solidFill>
                <a:latin typeface="Helvetica Neue"/>
              </a:rPr>
              <a:t>access</a:t>
            </a:r>
            <a:endParaRPr lang="en-US" sz="2400" dirty="0">
              <a:solidFill>
                <a:srgbClr val="C00000"/>
              </a:solidFill>
              <a:latin typeface="Helvetica Neue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2513" y="4602330"/>
            <a:ext cx="791391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2400" dirty="0">
                <a:solidFill>
                  <a:srgbClr val="ECE2BA"/>
                </a:solidFill>
                <a:latin typeface="Helvetica Neue"/>
              </a:rPr>
              <a:t>Set a clear time frame</a:t>
            </a:r>
          </a:p>
          <a:p>
            <a:pPr algn="ctr">
              <a:spcBef>
                <a:spcPts val="1200"/>
              </a:spcBef>
            </a:pPr>
            <a:r>
              <a:rPr lang="en-US" sz="2400" dirty="0">
                <a:solidFill>
                  <a:srgbClr val="ECE2BA"/>
                </a:solidFill>
                <a:latin typeface="Helvetica Neue"/>
              </a:rPr>
              <a:t>Make measures meaningful and </a:t>
            </a:r>
            <a:r>
              <a:rPr lang="en-US" sz="2400" dirty="0" smtClean="0">
                <a:solidFill>
                  <a:srgbClr val="ECE2BA"/>
                </a:solidFill>
                <a:latin typeface="Helvetica Neue"/>
              </a:rPr>
              <a:t>transparent</a:t>
            </a:r>
          </a:p>
          <a:p>
            <a:pPr algn="ctr">
              <a:spcBef>
                <a:spcPts val="1200"/>
              </a:spcBef>
            </a:pPr>
            <a:r>
              <a:rPr lang="en-US" sz="2400" dirty="0" smtClean="0">
                <a:solidFill>
                  <a:srgbClr val="ECE2BA"/>
                </a:solidFill>
                <a:latin typeface="Helvetica Neue"/>
              </a:rPr>
              <a:t>High quality data analytics team</a:t>
            </a:r>
            <a:endParaRPr lang="en-US" sz="2400" dirty="0">
              <a:solidFill>
                <a:srgbClr val="ECE2BA"/>
              </a:solidFill>
              <a:latin typeface="Helvetica Neue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0677" y="190919"/>
            <a:ext cx="813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8A1EAE1-BAE4-43A6-8EF9-0CEDD839552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935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31694" y="1479177"/>
            <a:ext cx="8319247" cy="4192280"/>
          </a:xfrm>
          <a:prstGeom prst="roundRect">
            <a:avLst>
              <a:gd name="adj" fmla="val 0"/>
            </a:avLst>
          </a:prstGeom>
          <a:gradFill flip="none" rotWithShape="1">
            <a:gsLst>
              <a:gs pos="43000">
                <a:srgbClr val="DBC97F">
                  <a:alpha val="76000"/>
                </a:srgbClr>
              </a:gs>
              <a:gs pos="28000">
                <a:srgbClr val="C00000"/>
              </a:gs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ECE2BA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 Neue" charset="0"/>
                <a:ea typeface="ＭＳ Ｐゴシック" pitchFamily="34" charset="-128"/>
                <a:cs typeface="Helvetica Neue" charset="0"/>
              </a:rPr>
              <a:t>Implementation Lessons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331694" y="2884715"/>
            <a:ext cx="2754086" cy="1088571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 smtClean="0">
                <a:solidFill>
                  <a:srgbClr val="ECE2BA"/>
                </a:solidFill>
                <a:latin typeface="Helvetica Neue Light" charset="0"/>
                <a:ea typeface="ＭＳ Ｐゴシック" pitchFamily="34" charset="-128"/>
                <a:cs typeface="Helvetica Neue Light" charset="0"/>
              </a:rPr>
              <a:t>Organizational level issues</a:t>
            </a:r>
          </a:p>
          <a:p>
            <a:pPr marL="0" indent="0" algn="ctr">
              <a:buNone/>
            </a:pPr>
            <a:endParaRPr lang="en-US" sz="2400" dirty="0" smtClean="0">
              <a:solidFill>
                <a:srgbClr val="ECE2BA"/>
              </a:solidFill>
              <a:latin typeface="Helvetica Neue Light" charset="0"/>
              <a:ea typeface="ＭＳ Ｐゴシック" pitchFamily="34" charset="-128"/>
              <a:cs typeface="Helvetica Neue Light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-161365" y="5502105"/>
            <a:ext cx="9529483" cy="245551"/>
          </a:xfrm>
          <a:prstGeom prst="roundRect">
            <a:avLst/>
          </a:prstGeom>
          <a:gradFill flip="none" rotWithShape="1">
            <a:gsLst>
              <a:gs pos="20000">
                <a:srgbClr val="DBC97F"/>
              </a:gs>
              <a:gs pos="0">
                <a:srgbClr val="DBC97F"/>
              </a:gs>
              <a:gs pos="100000">
                <a:srgbClr val="C00000"/>
              </a:gs>
            </a:gsLst>
            <a:lin ang="0" scaled="1"/>
            <a:tileRect/>
          </a:gradFill>
          <a:ln cap="rnd">
            <a:noFill/>
          </a:ln>
          <a:effectLst>
            <a:softEdge rad="127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4027716" y="1837924"/>
            <a:ext cx="4623226" cy="3182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Helvetica Neue Light"/>
                <a:ea typeface="ＭＳ Ｐゴシック" charset="0"/>
                <a:cs typeface="Helvetica Neue Light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spcBef>
                <a:spcPts val="1200"/>
              </a:spcBef>
              <a:buNone/>
            </a:pPr>
            <a:r>
              <a:rPr lang="en-US" sz="2400" dirty="0" smtClean="0">
                <a:solidFill>
                  <a:srgbClr val="C00000"/>
                </a:solidFill>
                <a:latin typeface="Helvetica Neue Light" charset="0"/>
                <a:cs typeface="Helvetica Neue Light" charset="0"/>
              </a:rPr>
              <a:t>Need for institutional support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2400" dirty="0" smtClean="0">
                <a:solidFill>
                  <a:srgbClr val="C00000"/>
                </a:solidFill>
                <a:latin typeface="Helvetica Neue Light" charset="0"/>
                <a:cs typeface="Helvetica Neue Light" charset="0"/>
              </a:rPr>
              <a:t>Need to continue to show value to the organization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2400" dirty="0" smtClean="0">
                <a:solidFill>
                  <a:srgbClr val="C00000"/>
                </a:solidFill>
                <a:latin typeface="Helvetica Neue Light" charset="0"/>
                <a:cs typeface="Helvetica Neue Light" charset="0"/>
              </a:rPr>
              <a:t>Need to decide whether to align with Primary Care Specialties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2400" dirty="0" smtClean="0">
                <a:solidFill>
                  <a:srgbClr val="C00000"/>
                </a:solidFill>
                <a:latin typeface="Helvetica Neue Light" charset="0"/>
                <a:cs typeface="Helvetica Neue Light" charset="0"/>
              </a:rPr>
              <a:t>Need to over-communicate at all levels</a:t>
            </a:r>
          </a:p>
          <a:p>
            <a:endParaRPr lang="en-US" sz="2800" dirty="0" smtClean="0">
              <a:latin typeface="Helvetica Neue Light" charset="0"/>
              <a:ea typeface="ＭＳ Ｐゴシック" pitchFamily="34" charset="-128"/>
              <a:cs typeface="Helvetica Neue Light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677" y="190919"/>
            <a:ext cx="813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8A1EAE1-BAE4-43A6-8EF9-0CEDD839552F}" type="slidenum">
              <a:rPr lang="en-US" smtClean="0"/>
              <a:t>19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dvAuto="5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 Neue" charset="0"/>
                <a:ea typeface="ＭＳ Ｐゴシック" pitchFamily="34" charset="-128"/>
                <a:cs typeface="Helvetica Neue" charset="0"/>
              </a:rPr>
              <a:t>Presenters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13975" y="4846016"/>
            <a:ext cx="8229600" cy="1100429"/>
          </a:xfrm>
        </p:spPr>
        <p:txBody>
          <a:bodyPr/>
          <a:lstStyle/>
          <a:p>
            <a:pPr marL="114300" indent="0" algn="ctr">
              <a:buNone/>
            </a:pPr>
            <a:r>
              <a:rPr lang="en-US" sz="2400" b="1" dirty="0" smtClean="0">
                <a:latin typeface="Helvetica Neue Light" charset="0"/>
                <a:ea typeface="ＭＳ Ｐゴシック" pitchFamily="34" charset="-128"/>
                <a:cs typeface="Helvetica Neue Light" charset="0"/>
              </a:rPr>
              <a:t>Vice Chair for Clinical Affairs </a:t>
            </a:r>
          </a:p>
          <a:p>
            <a:pPr marL="114300" indent="0" algn="ctr">
              <a:buNone/>
            </a:pPr>
            <a:r>
              <a:rPr lang="en-US" sz="2400" dirty="0" smtClean="0">
                <a:latin typeface="Helvetica Neue Light" charset="0"/>
                <a:ea typeface="ＭＳ Ｐゴシック" pitchFamily="34" charset="-128"/>
                <a:cs typeface="Helvetica Neue Light" charset="0"/>
              </a:rPr>
              <a:t>Clinical Professor of Family Medicine</a:t>
            </a:r>
          </a:p>
          <a:p>
            <a:pPr marL="114300" indent="0" algn="ctr">
              <a:buNone/>
            </a:pPr>
            <a:r>
              <a:rPr lang="en-US" sz="2400" dirty="0" smtClean="0">
                <a:latin typeface="Helvetica Neue Light" charset="0"/>
                <a:ea typeface="ＭＳ Ｐゴシック" pitchFamily="34" charset="-128"/>
                <a:cs typeface="Helvetica Neue Light" charset="0"/>
              </a:rPr>
              <a:t>Department </a:t>
            </a:r>
            <a:r>
              <a:rPr lang="en-US" sz="2400" dirty="0">
                <a:latin typeface="Helvetica Neue Light" charset="0"/>
                <a:ea typeface="ＭＳ Ｐゴシック" pitchFamily="34" charset="-128"/>
                <a:cs typeface="Helvetica Neue Light" charset="0"/>
              </a:rPr>
              <a:t>of </a:t>
            </a:r>
            <a:r>
              <a:rPr lang="en-US" sz="2400" dirty="0" smtClean="0">
                <a:latin typeface="Helvetica Neue Light" charset="0"/>
                <a:ea typeface="ＭＳ Ｐゴシック" pitchFamily="34" charset="-128"/>
                <a:cs typeface="Helvetica Neue Light" charset="0"/>
              </a:rPr>
              <a:t>Family Medicine &amp; Community Health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18725" y="1467216"/>
            <a:ext cx="8229600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Helvetica Neue Light"/>
                <a:ea typeface="ＭＳ Ｐゴシック" charset="0"/>
                <a:cs typeface="Helvetica Neue Light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4000" b="1" i="1" dirty="0" smtClean="0">
                <a:solidFill>
                  <a:srgbClr val="C00000"/>
                </a:solidFill>
                <a:latin typeface="Helvetica Neue Light" charset="0"/>
                <a:ea typeface="ＭＳ Ｐゴシック" pitchFamily="34" charset="-128"/>
                <a:cs typeface="Helvetica Neue Light" charset="0"/>
              </a:rPr>
              <a:t>Jennifer </a:t>
            </a:r>
            <a:r>
              <a:rPr lang="en-US" sz="4000" b="1" i="1" dirty="0" err="1" smtClean="0">
                <a:solidFill>
                  <a:srgbClr val="C00000"/>
                </a:solidFill>
                <a:latin typeface="Helvetica Neue Light" charset="0"/>
                <a:ea typeface="ＭＳ Ｐゴシック" pitchFamily="34" charset="-128"/>
                <a:cs typeface="Helvetica Neue Light" charset="0"/>
              </a:rPr>
              <a:t>Lochner</a:t>
            </a:r>
            <a:r>
              <a:rPr lang="en-US" sz="4000" b="1" i="1" dirty="0" smtClean="0">
                <a:solidFill>
                  <a:srgbClr val="C00000"/>
                </a:solidFill>
                <a:latin typeface="Helvetica Neue Light" charset="0"/>
                <a:ea typeface="ＭＳ Ｐゴシック" pitchFamily="34" charset="-128"/>
                <a:cs typeface="Helvetica Neue Light" charset="0"/>
              </a:rPr>
              <a:t>, MD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40677" y="2184891"/>
            <a:ext cx="8572500" cy="1519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Helvetica Neue Light"/>
                <a:ea typeface="ＭＳ Ｐゴシック" charset="0"/>
                <a:cs typeface="Helvetica Neue Light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en-US" sz="2400" b="1" dirty="0" smtClean="0">
                <a:latin typeface="Helvetica Neue Light" charset="0"/>
                <a:cs typeface="Helvetica Neue Light" charset="0"/>
              </a:rPr>
              <a:t>Medical Director, UW Health Belleville Family Medicine</a:t>
            </a:r>
          </a:p>
          <a:p>
            <a:pPr marL="114300" indent="0" algn="ctr">
              <a:buFont typeface="Arial" pitchFamily="34" charset="0"/>
              <a:buNone/>
            </a:pPr>
            <a:r>
              <a:rPr lang="en-US" sz="2400" b="1" dirty="0" smtClean="0">
                <a:latin typeface="Helvetica Neue Light" charset="0"/>
                <a:cs typeface="Helvetica Neue Light" charset="0"/>
              </a:rPr>
              <a:t>Co-chair Primary Care Compensation Governance Group</a:t>
            </a:r>
            <a:endParaRPr lang="en-US" sz="2400" dirty="0" smtClean="0">
              <a:latin typeface="Helvetica Neue Light" charset="0"/>
              <a:cs typeface="Helvetica Neue Light" charset="0"/>
            </a:endParaRPr>
          </a:p>
          <a:p>
            <a:pPr marL="114300" indent="0" algn="ctr">
              <a:buFont typeface="Arial" pitchFamily="34" charset="0"/>
              <a:buNone/>
            </a:pPr>
            <a:r>
              <a:rPr lang="en-US" sz="2400" dirty="0" smtClean="0">
                <a:latin typeface="Helvetica Neue Light" charset="0"/>
                <a:cs typeface="Helvetica Neue Light" charset="0"/>
              </a:rPr>
              <a:t>Associate Professor of Family Medicine</a:t>
            </a:r>
          </a:p>
          <a:p>
            <a:pPr marL="114300" indent="0" algn="ctr">
              <a:buFont typeface="Arial" pitchFamily="34" charset="0"/>
              <a:buNone/>
            </a:pPr>
            <a:r>
              <a:rPr lang="en-US" sz="2400" dirty="0" smtClean="0">
                <a:latin typeface="Helvetica Neue Light" charset="0"/>
                <a:cs typeface="Helvetica Neue Light" charset="0"/>
              </a:rPr>
              <a:t>Department of Family Medicine &amp; Community Health</a:t>
            </a:r>
          </a:p>
          <a:p>
            <a:endParaRPr lang="en-US" sz="2400" dirty="0" smtClean="0">
              <a:latin typeface="Helvetica Neue Light" charset="0"/>
              <a:ea typeface="ＭＳ Ｐゴシック" pitchFamily="34" charset="-128"/>
              <a:cs typeface="Helvetica Neue Light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18725" y="4111743"/>
            <a:ext cx="8229600" cy="734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Helvetica Neue Light"/>
                <a:ea typeface="ＭＳ Ｐゴシック" charset="0"/>
                <a:cs typeface="Helvetica Neue Light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4000" b="1" i="1" dirty="0" smtClean="0">
                <a:solidFill>
                  <a:srgbClr val="C00000"/>
                </a:solidFill>
                <a:latin typeface="Helvetica Neue Light" charset="0"/>
                <a:ea typeface="ＭＳ Ｐゴシック" pitchFamily="34" charset="-128"/>
                <a:cs typeface="Helvetica Neue Light" charset="0"/>
              </a:rPr>
              <a:t>Sandy Kamnetz, MD	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0677" y="190919"/>
            <a:ext cx="813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8A1EAE1-BAE4-43A6-8EF9-0CEDD839552F}" type="slidenum">
              <a:rPr lang="en-US" smtClean="0"/>
              <a:t>2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7" grpId="0"/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1694" y="1479177"/>
            <a:ext cx="8319247" cy="4192280"/>
          </a:xfrm>
          <a:prstGeom prst="roundRect">
            <a:avLst>
              <a:gd name="adj" fmla="val 0"/>
            </a:avLst>
          </a:prstGeom>
          <a:gradFill flip="none" rotWithShape="1">
            <a:gsLst>
              <a:gs pos="43000">
                <a:srgbClr val="DBC97F">
                  <a:alpha val="76000"/>
                </a:srgbClr>
              </a:gs>
              <a:gs pos="28000">
                <a:srgbClr val="C00000"/>
              </a:gs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ECE2BA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-161365" y="5502105"/>
            <a:ext cx="9529483" cy="245551"/>
          </a:xfrm>
          <a:prstGeom prst="roundRect">
            <a:avLst/>
          </a:prstGeom>
          <a:gradFill flip="none" rotWithShape="1">
            <a:gsLst>
              <a:gs pos="20000">
                <a:srgbClr val="DBC97F"/>
              </a:gs>
              <a:gs pos="0">
                <a:srgbClr val="DBC97F"/>
              </a:gs>
              <a:gs pos="100000">
                <a:srgbClr val="C00000"/>
              </a:gs>
            </a:gsLst>
            <a:lin ang="0" scaled="1"/>
            <a:tileRect/>
          </a:gradFill>
          <a:ln cap="rnd">
            <a:noFill/>
          </a:ln>
          <a:effectLst>
            <a:softEdge rad="127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3028" y="2119532"/>
            <a:ext cx="4474029" cy="2618936"/>
          </a:xfrm>
        </p:spPr>
        <p:txBody>
          <a:bodyPr/>
          <a:lstStyle/>
          <a:p>
            <a:pPr marL="57150" indent="0">
              <a:spcBef>
                <a:spcPts val="1200"/>
              </a:spcBef>
              <a:buNone/>
            </a:pPr>
            <a:r>
              <a:rPr lang="en-US" sz="2400" dirty="0" smtClean="0">
                <a:solidFill>
                  <a:srgbClr val="C00000"/>
                </a:solidFill>
                <a:latin typeface="Helvetica Neue Light" charset="0"/>
                <a:ea typeface="ＭＳ Ｐゴシック" pitchFamily="34" charset="-128"/>
                <a:cs typeface="Helvetica Neue Light" charset="0"/>
              </a:rPr>
              <a:t>Financial </a:t>
            </a:r>
            <a:r>
              <a:rPr lang="en-US" sz="2400" dirty="0">
                <a:solidFill>
                  <a:srgbClr val="C00000"/>
                </a:solidFill>
                <a:latin typeface="Helvetica Neue Light" charset="0"/>
                <a:ea typeface="ＭＳ Ｐゴシック" pitchFamily="34" charset="-128"/>
                <a:cs typeface="Helvetica Neue Light" charset="0"/>
              </a:rPr>
              <a:t>winners and losers in any new plan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2400" dirty="0">
                <a:solidFill>
                  <a:srgbClr val="C00000"/>
                </a:solidFill>
                <a:latin typeface="Helvetica Neue Light" charset="0"/>
                <a:ea typeface="ＭＳ Ｐゴシック" pitchFamily="34" charset="-128"/>
                <a:cs typeface="Helvetica Neue Light" charset="0"/>
              </a:rPr>
              <a:t>Build measurement tools to help enforce minimum clinical standards and to report </a:t>
            </a:r>
            <a:r>
              <a:rPr lang="en-US" sz="2400" dirty="0" smtClean="0">
                <a:solidFill>
                  <a:srgbClr val="C00000"/>
                </a:solidFill>
                <a:latin typeface="Helvetica Neue Light" charset="0"/>
                <a:ea typeface="ＭＳ Ｐゴシック" pitchFamily="34" charset="-128"/>
                <a:cs typeface="Helvetica Neue Light" charset="0"/>
              </a:rPr>
              <a:t>quality data</a:t>
            </a:r>
            <a:endParaRPr lang="en-US" sz="2400" dirty="0">
              <a:solidFill>
                <a:srgbClr val="C00000"/>
              </a:solidFill>
              <a:latin typeface="Helvetica Neue Light" charset="0"/>
              <a:ea typeface="ＭＳ Ｐゴシック" pitchFamily="34" charset="-128"/>
              <a:cs typeface="Helvetica Neue Light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</a:t>
            </a:r>
            <a:r>
              <a:rPr lang="en-US" dirty="0"/>
              <a:t>L</a:t>
            </a:r>
            <a:r>
              <a:rPr lang="en-US" dirty="0" smtClean="0"/>
              <a:t>essons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5429" y="2882873"/>
            <a:ext cx="23295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ECE2BA"/>
                </a:solidFill>
                <a:latin typeface="Helvetica Neue Light" charset="0"/>
                <a:cs typeface="Helvetica Neue Light" charset="0"/>
              </a:rPr>
              <a:t>Division level </a:t>
            </a:r>
            <a:r>
              <a:rPr lang="en-US" sz="2400" dirty="0" smtClean="0">
                <a:solidFill>
                  <a:srgbClr val="ECE2BA"/>
                </a:solidFill>
                <a:latin typeface="Helvetica Neue Light" charset="0"/>
                <a:cs typeface="Helvetica Neue Light" charset="0"/>
              </a:rPr>
              <a:t>issues</a:t>
            </a:r>
            <a:endParaRPr lang="en-US" sz="2400" dirty="0">
              <a:solidFill>
                <a:srgbClr val="ECE2BA"/>
              </a:solidFill>
              <a:latin typeface="Helvetica Neue Light" charset="0"/>
              <a:cs typeface="Helvetica Neue Light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677" y="190919"/>
            <a:ext cx="813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8A1EAE1-BAE4-43A6-8EF9-0CEDD839552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299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 Neue" charset="0"/>
                <a:ea typeface="ＭＳ Ｐゴシック" pitchFamily="34" charset="-128"/>
                <a:cs typeface="Helvetica Neue" charset="0"/>
              </a:rPr>
              <a:t>Unintended Consequences of New Comp Plan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31694" y="4175673"/>
            <a:ext cx="8319247" cy="1898373"/>
          </a:xfrm>
          <a:prstGeom prst="roundRect">
            <a:avLst>
              <a:gd name="adj" fmla="val 0"/>
            </a:avLst>
          </a:prstGeom>
          <a:gradFill flip="none" rotWithShape="1">
            <a:gsLst>
              <a:gs pos="42000">
                <a:srgbClr val="DBC97F">
                  <a:alpha val="76000"/>
                </a:srgbClr>
              </a:gs>
              <a:gs pos="33000">
                <a:srgbClr val="C00000"/>
              </a:gs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ECE2BA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</a:pPr>
            <a:endParaRPr lang="en-US" sz="2400" dirty="0">
              <a:latin typeface="Helvetica Neue Light" charset="0"/>
              <a:ea typeface="ＭＳ Ｐゴシック" pitchFamily="34" charset="-128"/>
              <a:cs typeface="Helvetica Neue Light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31695" y="1479177"/>
            <a:ext cx="8319247" cy="2784710"/>
          </a:xfrm>
          <a:prstGeom prst="roundRect">
            <a:avLst>
              <a:gd name="adj" fmla="val 0"/>
            </a:avLst>
          </a:prstGeom>
          <a:gradFill flip="none" rotWithShape="1">
            <a:gsLst>
              <a:gs pos="20000">
                <a:srgbClr val="C00000"/>
              </a:gs>
              <a:gs pos="0">
                <a:srgbClr val="DBC97F"/>
              </a:gs>
              <a:gs pos="69000">
                <a:srgbClr val="C00000"/>
              </a:gs>
              <a:gs pos="99000">
                <a:srgbClr val="ECE2BA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endParaRPr lang="en-US" sz="2400" dirty="0">
              <a:solidFill>
                <a:srgbClr val="ECE2BA"/>
              </a:solidFill>
              <a:latin typeface="Helvetica Neue Light" charset="0"/>
              <a:ea typeface="ＭＳ Ｐゴシック" pitchFamily="34" charset="-128"/>
              <a:cs typeface="Helvetica Neue Light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-297454" y="4087459"/>
            <a:ext cx="9851030" cy="176428"/>
          </a:xfrm>
          <a:prstGeom prst="roundRect">
            <a:avLst/>
          </a:prstGeom>
          <a:gradFill flip="none" rotWithShape="1">
            <a:gsLst>
              <a:gs pos="20000">
                <a:srgbClr val="DBC97F"/>
              </a:gs>
              <a:gs pos="0">
                <a:srgbClr val="DBC97F"/>
              </a:gs>
              <a:gs pos="100000">
                <a:srgbClr val="C00000"/>
              </a:gs>
            </a:gsLst>
            <a:lin ang="0" scaled="1"/>
            <a:tileRect/>
          </a:gradFill>
          <a:ln cap="rnd">
            <a:noFill/>
          </a:ln>
          <a:effectLst>
            <a:softEdge rad="127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95549"/>
          </a:xfrm>
        </p:spPr>
        <p:txBody>
          <a:bodyPr/>
          <a:lstStyle/>
          <a:p>
            <a:pPr marL="0" indent="0" algn="ctr">
              <a:spcBef>
                <a:spcPts val="1200"/>
              </a:spcBef>
              <a:buNone/>
            </a:pPr>
            <a:r>
              <a:rPr lang="en-US" sz="2400" dirty="0" smtClean="0">
                <a:solidFill>
                  <a:srgbClr val="ECE2BA"/>
                </a:solidFill>
                <a:latin typeface="Helvetica Neue Light" charset="0"/>
                <a:ea typeface="ＭＳ Ｐゴシック" pitchFamily="34" charset="-128"/>
                <a:cs typeface="Helvetica Neue Light" charset="0"/>
              </a:rPr>
              <a:t>Revert to meeting minimum job standards 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n-US" sz="2400" dirty="0" smtClean="0">
                <a:solidFill>
                  <a:srgbClr val="ECE2BA"/>
                </a:solidFill>
                <a:latin typeface="Helvetica Neue Light" charset="0"/>
                <a:ea typeface="ＭＳ Ｐゴシック" pitchFamily="34" charset="-128"/>
                <a:cs typeface="Helvetica Neue Light" charset="0"/>
              </a:rPr>
              <a:t>Increased policing with regard to meeting minimum standards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n-US" sz="2400" dirty="0" smtClean="0">
                <a:solidFill>
                  <a:srgbClr val="ECE2BA"/>
                </a:solidFill>
                <a:latin typeface="Helvetica Neue Light" charset="0"/>
                <a:ea typeface="ＭＳ Ｐゴシック" pitchFamily="34" charset="-128"/>
                <a:cs typeface="Helvetica Neue Light" charset="0"/>
              </a:rPr>
              <a:t>Decreased patient visits and RVU’s are difficult to explain in light of increased cost of comp plan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1" y="4285002"/>
            <a:ext cx="25941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ECE2BA"/>
                </a:solidFill>
                <a:latin typeface="Helvetica Neue"/>
              </a:rPr>
              <a:t>Change in roles of clinic staff/staffing models</a:t>
            </a:r>
            <a:endParaRPr lang="en-US" sz="2400" dirty="0">
              <a:solidFill>
                <a:srgbClr val="ECE2BA"/>
              </a:solidFill>
              <a:latin typeface="Helvetica Neue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11511" y="4294941"/>
            <a:ext cx="467528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8513" lvl="1" indent="-341313">
              <a:spcBef>
                <a:spcPts val="1200"/>
              </a:spcBef>
            </a:pPr>
            <a:r>
              <a:rPr lang="en-US" sz="2400" dirty="0">
                <a:solidFill>
                  <a:srgbClr val="C00000"/>
                </a:solidFill>
                <a:latin typeface="Helvetica Neue Light" charset="0"/>
                <a:cs typeface="Helvetica Neue Light" charset="0"/>
              </a:rPr>
              <a:t>Difficult to justify levels with decreased patient visits</a:t>
            </a:r>
          </a:p>
          <a:p>
            <a:pPr marL="798513" lvl="1" indent="-341313">
              <a:spcBef>
                <a:spcPts val="1200"/>
              </a:spcBef>
            </a:pPr>
            <a:r>
              <a:rPr lang="en-US" sz="2400" dirty="0">
                <a:solidFill>
                  <a:srgbClr val="C00000"/>
                </a:solidFill>
                <a:latin typeface="Helvetica Neue Light" charset="0"/>
                <a:cs typeface="Helvetica Neue Light" charset="0"/>
              </a:rPr>
              <a:t>Need to modify roles as part of team approach 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0677" y="190919"/>
            <a:ext cx="813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8A1EAE1-BAE4-43A6-8EF9-0CEDD839552F}" type="slidenum">
              <a:rPr lang="en-US" smtClean="0"/>
              <a:t>21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31695" y="1479177"/>
            <a:ext cx="8319247" cy="657736"/>
          </a:xfrm>
          <a:prstGeom prst="roundRect">
            <a:avLst>
              <a:gd name="adj" fmla="val 0"/>
            </a:avLst>
          </a:prstGeom>
          <a:gradFill flip="none" rotWithShape="1">
            <a:gsLst>
              <a:gs pos="20000">
                <a:srgbClr val="C00000"/>
              </a:gs>
              <a:gs pos="0">
                <a:srgbClr val="DBC97F"/>
              </a:gs>
              <a:gs pos="69000">
                <a:srgbClr val="C00000"/>
              </a:gs>
              <a:gs pos="99000">
                <a:srgbClr val="ECE2BA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endParaRPr lang="en-US" sz="2400" dirty="0">
              <a:solidFill>
                <a:srgbClr val="ECE2BA"/>
              </a:solidFill>
              <a:latin typeface="Helvetica Neue Light" charset="0"/>
              <a:ea typeface="ＭＳ Ｐゴシック" pitchFamily="34" charset="-128"/>
              <a:cs typeface="Helvetica Neue Light" charset="0"/>
            </a:endParaRPr>
          </a:p>
        </p:txBody>
      </p:sp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D72D2D"/>
              </a:gs>
              <a:gs pos="100000">
                <a:srgbClr val="5E0B00"/>
              </a:gs>
            </a:gsLst>
          </a:gradFill>
        </p:spPr>
        <p:txBody>
          <a:bodyPr/>
          <a:lstStyle/>
          <a:p>
            <a:r>
              <a:rPr lang="en-US" dirty="0" smtClean="0">
                <a:latin typeface="Helvetica Neue" charset="0"/>
                <a:ea typeface="ＭＳ Ｐゴシック" pitchFamily="34" charset="-128"/>
                <a:cs typeface="Helvetica Neue" charset="0"/>
              </a:rPr>
              <a:t>Ongoing Issues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31694" y="2206487"/>
            <a:ext cx="8319247" cy="3889513"/>
          </a:xfrm>
          <a:prstGeom prst="roundRect">
            <a:avLst>
              <a:gd name="adj" fmla="val 0"/>
            </a:avLst>
          </a:prstGeom>
          <a:gradFill flip="none" rotWithShape="1">
            <a:gsLst>
              <a:gs pos="40000">
                <a:srgbClr val="DBC97F">
                  <a:alpha val="61000"/>
                </a:srgbClr>
              </a:gs>
              <a:gs pos="33000">
                <a:srgbClr val="C00000"/>
              </a:gs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ECE2BA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31695" y="2315818"/>
            <a:ext cx="2910269" cy="960782"/>
          </a:xfrm>
        </p:spPr>
        <p:txBody>
          <a:bodyPr/>
          <a:lstStyle/>
          <a:p>
            <a:pPr marL="0" indent="0" algn="ctr">
              <a:spcBef>
                <a:spcPts val="1200"/>
              </a:spcBef>
              <a:buNone/>
            </a:pPr>
            <a:r>
              <a:rPr lang="en-US" sz="2400" dirty="0" smtClean="0">
                <a:solidFill>
                  <a:srgbClr val="ECE2BA"/>
                </a:solidFill>
                <a:latin typeface="Helvetica Neue Light" charset="0"/>
                <a:ea typeface="ＭＳ Ｐゴシック" pitchFamily="34" charset="-128"/>
                <a:cs typeface="Helvetica Neue Light" charset="0"/>
              </a:rPr>
              <a:t>Refining how to measure work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1694" y="1590261"/>
            <a:ext cx="8319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ECE2BA"/>
                </a:solidFill>
                <a:latin typeface="Helvetica Neue Light" charset="0"/>
                <a:cs typeface="Helvetica Neue Light" charset="0"/>
              </a:rPr>
              <a:t>Changing national </a:t>
            </a:r>
            <a:r>
              <a:rPr lang="en-US" sz="2800" dirty="0" smtClean="0">
                <a:solidFill>
                  <a:srgbClr val="ECE2BA"/>
                </a:solidFill>
                <a:latin typeface="Helvetica Neue Light" charset="0"/>
                <a:cs typeface="Helvetica Neue Light" charset="0"/>
              </a:rPr>
              <a:t>landscape</a:t>
            </a:r>
            <a:endParaRPr lang="en-US" sz="2800" dirty="0">
              <a:solidFill>
                <a:srgbClr val="ECE2BA"/>
              </a:solidFill>
              <a:latin typeface="Helvetica Neue Light" charset="0"/>
              <a:cs typeface="Helvetica Neue Light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28852" y="2315818"/>
            <a:ext cx="49220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200" dirty="0">
                <a:solidFill>
                  <a:srgbClr val="C00000"/>
                </a:solidFill>
                <a:latin typeface="Helvetica Neue Light" charset="0"/>
                <a:cs typeface="Helvetica Neue Light" charset="0"/>
              </a:rPr>
              <a:t>Panel size, RVUs, Template hours, Quality?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8853" y="3277095"/>
            <a:ext cx="492208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200" dirty="0">
                <a:solidFill>
                  <a:srgbClr val="C00000"/>
                </a:solidFill>
                <a:latin typeface="Helvetica Neue Light" charset="0"/>
                <a:cs typeface="Helvetica Neue Light" charset="0"/>
              </a:rPr>
              <a:t>Being available in clinic is important with focus on managing patient panels and team care</a:t>
            </a:r>
          </a:p>
          <a:p>
            <a:pPr>
              <a:spcBef>
                <a:spcPts val="1200"/>
              </a:spcBef>
            </a:pPr>
            <a:r>
              <a:rPr lang="en-US" sz="2200" dirty="0">
                <a:solidFill>
                  <a:srgbClr val="C00000"/>
                </a:solidFill>
                <a:latin typeface="Helvetica Neue Light" charset="0"/>
                <a:cs typeface="Helvetica Neue Light" charset="0"/>
              </a:rPr>
              <a:t>Previous culture of individual flexibility in RVU model has changed</a:t>
            </a:r>
          </a:p>
          <a:p>
            <a:pPr>
              <a:spcBef>
                <a:spcPts val="1200"/>
              </a:spcBef>
            </a:pPr>
            <a:r>
              <a:rPr lang="en-US" sz="2200" dirty="0">
                <a:solidFill>
                  <a:srgbClr val="C00000"/>
                </a:solidFill>
                <a:latin typeface="Helvetica Neue Light" charset="0"/>
                <a:cs typeface="Helvetica Neue Light" charset="0"/>
              </a:rPr>
              <a:t>Each doc in the clinic impacts the salary of the other docs in the clinic</a:t>
            </a:r>
          </a:p>
          <a:p>
            <a:endParaRPr lang="en-US" sz="2200" dirty="0">
              <a:solidFill>
                <a:srgbClr val="C0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-434198" y="2094800"/>
            <a:ext cx="9851030" cy="176428"/>
          </a:xfrm>
          <a:prstGeom prst="roundRect">
            <a:avLst/>
          </a:prstGeom>
          <a:gradFill flip="none" rotWithShape="1">
            <a:gsLst>
              <a:gs pos="20000">
                <a:srgbClr val="DBC97F"/>
              </a:gs>
              <a:gs pos="0">
                <a:srgbClr val="DBC97F"/>
              </a:gs>
              <a:gs pos="100000">
                <a:srgbClr val="C00000"/>
              </a:gs>
            </a:gsLst>
            <a:lin ang="0" scaled="1"/>
            <a:tileRect/>
          </a:gradFill>
          <a:ln cap="rnd">
            <a:noFill/>
          </a:ln>
          <a:effectLst>
            <a:softEdge rad="127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40677" y="190919"/>
            <a:ext cx="813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8A1EAE1-BAE4-43A6-8EF9-0CEDD839552F}" type="slidenum">
              <a:rPr lang="en-US" smtClean="0"/>
              <a:t>22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31695" y="3933825"/>
            <a:ext cx="2910269" cy="14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Helvetica Neue Light"/>
                <a:ea typeface="ＭＳ Ｐゴシック" charset="0"/>
                <a:cs typeface="Helvetica Neue Light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Font typeface="Arial" pitchFamily="34" charset="0"/>
              <a:buNone/>
            </a:pPr>
            <a:r>
              <a:rPr lang="en-US" sz="2400" dirty="0" smtClean="0">
                <a:solidFill>
                  <a:srgbClr val="ECE2BA"/>
                </a:solidFill>
                <a:latin typeface="Helvetica Neue Light" charset="0"/>
                <a:ea typeface="ＭＳ Ｐゴシック" pitchFamily="34" charset="-128"/>
                <a:cs typeface="Helvetica Neue Light" charset="0"/>
              </a:rPr>
              <a:t>Changing culture of physicians to team-based care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7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7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  <p:bldP spid="3" grpId="0"/>
      <p:bldP spid="4" grpId="0" build="p" advAuto="50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Logo_UWHealth_2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59" y="6359576"/>
            <a:ext cx="1172105" cy="23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-44518" y="6766560"/>
            <a:ext cx="9274629" cy="182880"/>
          </a:xfrm>
          <a:prstGeom prst="rect">
            <a:avLst/>
          </a:prstGeom>
          <a:solidFill>
            <a:srgbClr val="6F1D1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3"/>
          <p:cNvSpPr>
            <a:spLocks noGrp="1"/>
          </p:cNvSpPr>
          <p:nvPr>
            <p:ph type="ctrTitle"/>
          </p:nvPr>
        </p:nvSpPr>
        <p:spPr>
          <a:xfrm>
            <a:off x="685800" y="653912"/>
            <a:ext cx="7772400" cy="1470025"/>
          </a:xfrm>
        </p:spPr>
        <p:txBody>
          <a:bodyPr/>
          <a:lstStyle/>
          <a:p>
            <a:r>
              <a:rPr lang="en-US" sz="5400" dirty="0" smtClean="0">
                <a:solidFill>
                  <a:srgbClr val="ECE2BA"/>
                </a:solidFill>
              </a:rPr>
              <a:t>Questions?</a:t>
            </a:r>
            <a:endParaRPr lang="en-US" sz="5400" dirty="0">
              <a:solidFill>
                <a:srgbClr val="ECE2BA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35787" y="2516234"/>
            <a:ext cx="5665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rgbClr val="C00000"/>
                </a:solidFill>
                <a:latin typeface="Helvetica Neue"/>
              </a:rPr>
              <a:t>?</a:t>
            </a:r>
            <a:endParaRPr lang="en-US" sz="8000" b="1" dirty="0">
              <a:solidFill>
                <a:srgbClr val="C00000"/>
              </a:solidFill>
              <a:latin typeface="Helvetica Neue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93219" y="2232226"/>
            <a:ext cx="5665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rgbClr val="C00000"/>
                </a:solidFill>
                <a:latin typeface="Helvetica Neue"/>
              </a:rPr>
              <a:t>?</a:t>
            </a:r>
            <a:endParaRPr lang="en-US" sz="8000" b="1" dirty="0">
              <a:solidFill>
                <a:srgbClr val="C00000"/>
              </a:solidFill>
              <a:latin typeface="Helvetica Neue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26279" y="4717459"/>
            <a:ext cx="5665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rgbClr val="C00000"/>
                </a:solidFill>
                <a:latin typeface="Helvetica Neue"/>
              </a:rPr>
              <a:t>?</a:t>
            </a:r>
            <a:endParaRPr lang="en-US" sz="8000" b="1" dirty="0">
              <a:solidFill>
                <a:srgbClr val="C00000"/>
              </a:solidFill>
              <a:latin typeface="Helvetica Neue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43014" y="3058783"/>
            <a:ext cx="5665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rgbClr val="C00000"/>
                </a:solidFill>
                <a:latin typeface="Helvetica Neue"/>
              </a:rPr>
              <a:t>?</a:t>
            </a:r>
            <a:endParaRPr lang="en-US" sz="8000" b="1" dirty="0">
              <a:solidFill>
                <a:srgbClr val="C00000"/>
              </a:solidFill>
              <a:latin typeface="Helvetica Neue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8772" y="4593512"/>
            <a:ext cx="5665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rgbClr val="C00000"/>
                </a:solidFill>
                <a:latin typeface="Helvetica Neue"/>
              </a:rPr>
              <a:t>?</a:t>
            </a:r>
            <a:endParaRPr lang="en-US" sz="8000" b="1" dirty="0">
              <a:solidFill>
                <a:srgbClr val="C00000"/>
              </a:solidFill>
              <a:latin typeface="Helvetica Neue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27633" y="3720503"/>
            <a:ext cx="5665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rgbClr val="C00000"/>
                </a:solidFill>
                <a:latin typeface="Helvetica Neue"/>
              </a:rPr>
              <a:t>?</a:t>
            </a:r>
            <a:endParaRPr lang="en-US" sz="8000" b="1" dirty="0">
              <a:solidFill>
                <a:srgbClr val="C00000"/>
              </a:solidFill>
              <a:latin typeface="Helvetica Neue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29968" y="2732301"/>
            <a:ext cx="152565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b="1" dirty="0" smtClean="0">
                <a:solidFill>
                  <a:srgbClr val="C00000"/>
                </a:solidFill>
                <a:latin typeface="Helvetica Neue"/>
              </a:rPr>
              <a:t>?</a:t>
            </a:r>
            <a:endParaRPr lang="en-US" sz="16600" b="1" dirty="0">
              <a:solidFill>
                <a:srgbClr val="C00000"/>
              </a:solidFill>
              <a:latin typeface="Helvetica Neue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0677" y="190919"/>
            <a:ext cx="813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8A1EAE1-BAE4-43A6-8EF9-0CEDD839552F}" type="slidenum">
              <a:rPr lang="en-US" smtClean="0"/>
              <a:t>23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289057" y="2730391"/>
            <a:ext cx="5665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rgbClr val="C00000"/>
                </a:solidFill>
                <a:latin typeface="Helvetica Neue"/>
              </a:rPr>
              <a:t>?</a:t>
            </a:r>
            <a:endParaRPr lang="en-US" sz="8000" b="1" dirty="0">
              <a:solidFill>
                <a:srgbClr val="C00000"/>
              </a:solidFill>
              <a:latin typeface="Helvetica Neue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52858" y="3839673"/>
            <a:ext cx="5665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rgbClr val="C00000"/>
                </a:solidFill>
                <a:latin typeface="Helvetica Neue"/>
              </a:rPr>
              <a:t>?</a:t>
            </a:r>
            <a:endParaRPr lang="en-US" sz="8000" b="1" dirty="0">
              <a:solidFill>
                <a:srgbClr val="C00000"/>
              </a:solidFill>
              <a:latin typeface="Helvetica Neue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4225" y="6144859"/>
            <a:ext cx="1909824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94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1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1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34" presetClass="emph" presetSubtype="0" fill="hold" grpId="2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22222E-6 4.07407E-6 L 0.01424 -0.04144 " pathEditMode="relative" rAng="0" ptsTypes="AA">
                                      <p:cBhvr>
                                        <p:cTn id="134" dur="37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2" y="-2083"/>
                                    </p:animMotion>
                                    <p:animRot by="1500000">
                                      <p:cBhvr>
                                        <p:cTn id="135" dur="18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6" dur="188" fill="hold">
                                          <p:stCondLst>
                                            <p:cond delay="18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7" dur="188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8" dur="188" fill="hold">
                                          <p:stCondLst>
                                            <p:cond delay="56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9" presetID="34" presetClass="emph" presetSubtype="0" fill="hold" grpId="1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4.44444E-6 7.40741E-7 L 4.44444E-6 -0.04537 " pathEditMode="relative" rAng="0" ptsTypes="AA">
                                      <p:cBhvr>
                                        <p:cTn id="140" dur="37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269"/>
                                    </p:animMotion>
                                    <p:animRot by="1500000">
                                      <p:cBhvr>
                                        <p:cTn id="141" dur="18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2" dur="188" fill="hold">
                                          <p:stCondLst>
                                            <p:cond delay="18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3" dur="188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4" dur="188" fill="hold">
                                          <p:stCondLst>
                                            <p:cond delay="563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5" presetID="34" presetClass="emph" presetSubtype="0" fill="hold" grpId="1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05556E-6 7.40741E-7 L -0.01615 -0.03727 " pathEditMode="relative" rAng="0" ptsTypes="AA">
                                      <p:cBhvr>
                                        <p:cTn id="146" dur="37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6" y="-1875"/>
                                    </p:animMotion>
                                    <p:animRot by="1500000">
                                      <p:cBhvr>
                                        <p:cTn id="147" dur="18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8" dur="188" fill="hold">
                                          <p:stCondLst>
                                            <p:cond delay="18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9" dur="188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0" dur="188" fill="hold">
                                          <p:stCondLst>
                                            <p:cond delay="563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250"/>
                            </p:stCondLst>
                            <p:childTnLst>
                              <p:par>
                                <p:cTn id="168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9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2"/>
      <p:bldP spid="17" grpId="0"/>
      <p:bldP spid="17" grpId="1"/>
      <p:bldP spid="18" grpId="0"/>
      <p:bldP spid="18" grpId="1"/>
      <p:bldP spid="19" grpId="0"/>
      <p:bldP spid="20" grpId="0"/>
      <p:bldP spid="21" grpId="0"/>
      <p:bldP spid="22" grpId="0"/>
      <p:bldP spid="22" grpId="1"/>
      <p:bldP spid="14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Kamnetz S, Trowbridge E, Lochner J, Koslov S, Pandhi N. A simple framework for weighting panels across primary care disciplines: findings from a large US. multidisciplinary group practice. </a:t>
            </a:r>
            <a:r>
              <a:rPr lang="en-US" sz="2000" i="1" dirty="0"/>
              <a:t>Quality Management in Healthcare</a:t>
            </a:r>
            <a:r>
              <a:rPr lang="en-US" sz="2000" dirty="0"/>
              <a:t>. 2018;27(4):185-190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/>
              <a:t>Lochner J, Trowbridge E, Kamnetz S, Pandhi, N.  Family physician clinical compensation in an academic environment: moving away from the relative value unit</a:t>
            </a:r>
            <a:r>
              <a:rPr lang="en-US" sz="2000" i="1" dirty="0"/>
              <a:t>.  Fam Med</a:t>
            </a:r>
            <a:r>
              <a:rPr lang="en-US" sz="2000" dirty="0"/>
              <a:t> 2016;48(6):459-466.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063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54138" y="2269363"/>
            <a:ext cx="70456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Helvetica Neue"/>
              </a:rPr>
              <a:t>Contact Information:</a:t>
            </a:r>
          </a:p>
          <a:p>
            <a:endParaRPr lang="en-US" sz="2400" dirty="0">
              <a:latin typeface="Helvetica Neue"/>
            </a:endParaRPr>
          </a:p>
          <a:p>
            <a:pPr algn="ctr"/>
            <a:r>
              <a:rPr lang="en-US" sz="2800" b="1" i="1" dirty="0" smtClean="0">
                <a:solidFill>
                  <a:srgbClr val="C00000"/>
                </a:solidFill>
                <a:latin typeface="Helvetica Neue"/>
              </a:rPr>
              <a:t>Jennifer </a:t>
            </a:r>
            <a:r>
              <a:rPr lang="en-US" sz="2800" b="1" i="1" dirty="0" err="1" smtClean="0">
                <a:solidFill>
                  <a:srgbClr val="C00000"/>
                </a:solidFill>
                <a:latin typeface="Helvetica Neue"/>
              </a:rPr>
              <a:t>Lochner</a:t>
            </a:r>
            <a:endParaRPr lang="en-US" sz="2800" b="1" i="1" dirty="0" smtClean="0">
              <a:solidFill>
                <a:srgbClr val="C00000"/>
              </a:solidFill>
              <a:latin typeface="Helvetica Neue"/>
            </a:endParaRPr>
          </a:p>
          <a:p>
            <a:pPr algn="ctr"/>
            <a:r>
              <a:rPr lang="en-US" sz="2800" dirty="0">
                <a:latin typeface="Helvetica Neue"/>
                <a:hlinkClick r:id="rId2"/>
              </a:rPr>
              <a:t>j</a:t>
            </a:r>
            <a:r>
              <a:rPr lang="en-US" sz="2800" dirty="0" smtClean="0">
                <a:latin typeface="Helvetica Neue"/>
                <a:hlinkClick r:id="rId2"/>
              </a:rPr>
              <a:t>ennifer.lochner@fammed.wisc.edu</a:t>
            </a:r>
            <a:endParaRPr lang="en-US" sz="2800" dirty="0">
              <a:latin typeface="Helvetica Neue"/>
            </a:endParaRPr>
          </a:p>
          <a:p>
            <a:pPr algn="ctr"/>
            <a:r>
              <a:rPr lang="en-US" sz="2800" dirty="0" smtClean="0">
                <a:latin typeface="Helvetica Neue"/>
              </a:rPr>
              <a:t>608-424-3384</a:t>
            </a:r>
          </a:p>
          <a:p>
            <a:pPr algn="ctr"/>
            <a:endParaRPr lang="en-US" sz="2800" dirty="0" smtClean="0">
              <a:latin typeface="Helvetica Neue"/>
            </a:endParaRPr>
          </a:p>
          <a:p>
            <a:pPr algn="ctr"/>
            <a:r>
              <a:rPr lang="en-US" sz="2800" b="1" i="1" dirty="0" smtClean="0">
                <a:solidFill>
                  <a:srgbClr val="C00000"/>
                </a:solidFill>
                <a:latin typeface="Helvetica Neue"/>
              </a:rPr>
              <a:t>Sandy Kamnetz</a:t>
            </a:r>
          </a:p>
          <a:p>
            <a:pPr algn="ctr"/>
            <a:r>
              <a:rPr lang="en-US" sz="2800" dirty="0" smtClean="0">
                <a:latin typeface="Helvetica Neue"/>
                <a:hlinkClick r:id="rId3"/>
              </a:rPr>
              <a:t>sandra.kamnetz@uwmf.wisc.edu</a:t>
            </a:r>
            <a:endParaRPr lang="en-US" sz="2800" dirty="0">
              <a:latin typeface="Helvetica Neue"/>
            </a:endParaRPr>
          </a:p>
          <a:p>
            <a:pPr algn="ctr"/>
            <a:r>
              <a:rPr lang="en-US" sz="2800" dirty="0" smtClean="0">
                <a:latin typeface="Helvetica Neue"/>
              </a:rPr>
              <a:t>608-262-3171</a:t>
            </a:r>
            <a:endParaRPr lang="en-US" sz="2800" dirty="0">
              <a:latin typeface="Helvetica Neu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677" y="190919"/>
            <a:ext cx="813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8A1EAE1-BAE4-43A6-8EF9-0CEDD839552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340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Helvetica Neue" charset="0"/>
                <a:ea typeface="ＭＳ Ｐゴシック" pitchFamily="34" charset="-128"/>
                <a:cs typeface="Helvetica Neue" charset="0"/>
              </a:rPr>
              <a:t>Workshop Outline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75013" y="2073533"/>
            <a:ext cx="8301434" cy="231568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Helvetica Neue Light" charset="0"/>
                <a:ea typeface="ＭＳ Ｐゴシック" pitchFamily="34" charset="-128"/>
                <a:cs typeface="Helvetica Neue Light" charset="0"/>
              </a:rPr>
              <a:t>Overview and UW Health story</a:t>
            </a:r>
          </a:p>
          <a:p>
            <a:pPr marL="0" indent="0" algn="ctr">
              <a:buNone/>
            </a:pPr>
            <a:endParaRPr lang="en-US" dirty="0" smtClean="0">
              <a:latin typeface="Helvetica Neue Light" charset="0"/>
              <a:ea typeface="ＭＳ Ｐゴシック" pitchFamily="34" charset="-128"/>
              <a:cs typeface="Helvetica Neue Light" charset="0"/>
            </a:endParaRPr>
          </a:p>
          <a:p>
            <a:pPr marL="0" indent="0" algn="ctr">
              <a:buNone/>
            </a:pPr>
            <a:endParaRPr lang="en-US" dirty="0" smtClean="0">
              <a:latin typeface="Helvetica Neue Light" charset="0"/>
              <a:ea typeface="ＭＳ Ｐゴシック" pitchFamily="34" charset="-128"/>
              <a:cs typeface="Helvetica Neue Light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Helvetica Neue Light" charset="0"/>
                <a:ea typeface="ＭＳ Ｐゴシック" pitchFamily="34" charset="-128"/>
                <a:cs typeface="Helvetica Neue Light" charset="0"/>
              </a:rPr>
              <a:t>Questions</a:t>
            </a:r>
          </a:p>
          <a:p>
            <a:pPr marL="0" indent="0" algn="ctr">
              <a:buNone/>
            </a:pPr>
            <a:endParaRPr lang="en-US" dirty="0" smtClean="0">
              <a:latin typeface="Helvetica Neue Light" charset="0"/>
              <a:ea typeface="ＭＳ Ｐゴシック" pitchFamily="34" charset="-128"/>
              <a:cs typeface="Helvetica Neue Light" charset="0"/>
            </a:endParaRPr>
          </a:p>
          <a:p>
            <a:pPr marL="0" indent="0" algn="ctr" eaLnBrk="1" hangingPunct="1">
              <a:buNone/>
            </a:pPr>
            <a:endParaRPr lang="en-US" dirty="0" smtClean="0">
              <a:latin typeface="Helvetica Neue Light" charset="0"/>
              <a:ea typeface="ＭＳ Ｐゴシック" pitchFamily="34" charset="-128"/>
              <a:cs typeface="Helvetica Neue Light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88377" y="2671242"/>
            <a:ext cx="2194560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 eaLnBrk="0" hangingPunct="0">
              <a:spcBef>
                <a:spcPct val="20000"/>
              </a:spcBef>
            </a:pPr>
            <a:r>
              <a:rPr lang="en-US" sz="2800" dirty="0" smtClean="0">
                <a:solidFill>
                  <a:srgbClr val="ECE2BA"/>
                </a:solidFill>
                <a:latin typeface="Helvetica Neue Light" charset="0"/>
                <a:cs typeface="Helvetica Neue Light" charset="0"/>
              </a:rPr>
              <a:t>20</a:t>
            </a:r>
            <a:r>
              <a:rPr lang="en-US" sz="2800" dirty="0" smtClean="0">
                <a:solidFill>
                  <a:srgbClr val="ECE2BA"/>
                </a:solidFill>
                <a:latin typeface="Helvetica Neue Light" charset="0"/>
                <a:cs typeface="Helvetica Neue Light" charset="0"/>
              </a:rPr>
              <a:t> </a:t>
            </a:r>
            <a:r>
              <a:rPr lang="en-US" sz="2800" dirty="0">
                <a:solidFill>
                  <a:srgbClr val="ECE2BA"/>
                </a:solidFill>
                <a:latin typeface="Helvetica Neue Light" charset="0"/>
                <a:cs typeface="Helvetica Neue Light" charset="0"/>
              </a:rPr>
              <a:t>minutes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38847" y="4393877"/>
            <a:ext cx="2194560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lvl="0" eaLnBrk="0" hangingPunct="0">
              <a:spcBef>
                <a:spcPct val="20000"/>
              </a:spcBef>
              <a:defRPr sz="2800">
                <a:solidFill>
                  <a:schemeClr val="bg1"/>
                </a:solidFill>
                <a:latin typeface="Helvetica Neue Light" charset="0"/>
                <a:ea typeface="+mn-ea"/>
                <a:cs typeface="Helvetica Neue Light" charset="0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pPr algn="ctr"/>
            <a:r>
              <a:rPr lang="en-US" dirty="0" smtClean="0">
                <a:solidFill>
                  <a:srgbClr val="ECE2BA"/>
                </a:solidFill>
              </a:rPr>
              <a:t>5 </a:t>
            </a:r>
            <a:r>
              <a:rPr lang="en-US" dirty="0">
                <a:solidFill>
                  <a:srgbClr val="ECE2BA"/>
                </a:solidFill>
              </a:rPr>
              <a:t>minutes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0677" y="190919"/>
            <a:ext cx="813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8A1EAE1-BAE4-43A6-8EF9-0CEDD839552F}" type="slidenum">
              <a:rPr lang="en-US" smtClean="0"/>
              <a:t>3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</a:p>
        </p:txBody>
      </p:sp>
      <p:sp>
        <p:nvSpPr>
          <p:cNvPr id="6146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63440"/>
          </a:xfrm>
        </p:spPr>
        <p:txBody>
          <a:bodyPr/>
          <a:lstStyle/>
          <a:p>
            <a:pPr marL="0" indent="0">
              <a:spcBef>
                <a:spcPts val="3000"/>
              </a:spcBef>
              <a:buNone/>
            </a:pPr>
            <a:r>
              <a:rPr lang="en-US" dirty="0" smtClean="0"/>
              <a:t>1. Recognize difficulties in measuring and aligning PCP’s work with compensation in the context of shifting incentives from volume-based to value-based care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en-US" dirty="0" smtClean="0"/>
              <a:t>2. Identify keys to success and pitfalls with a panel based as compared to RVU based compensation plan </a:t>
            </a:r>
          </a:p>
          <a:p>
            <a:pPr marL="0" indent="0" algn="ctr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40677" y="190919"/>
            <a:ext cx="813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8A1EAE1-BAE4-43A6-8EF9-0CEDD839552F}" type="slidenum">
              <a:rPr lang="en-US" smtClean="0"/>
              <a:t>4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 advAuto="5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UW Health Enterprise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3146" b="98279" l="822" r="99413">
                        <a14:foregroundMark x1="2934" y1="37715" x2="20070" y2="80595"/>
                        <a14:backgroundMark x1="5516" y1="19562" x2="11502" y2="21753"/>
                        <a14:backgroundMark x1="21948" y1="40532" x2="21831" y2="4334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09" t="13693" r="1039" b="2246"/>
          <a:stretch/>
        </p:blipFill>
        <p:spPr bwMode="auto">
          <a:xfrm>
            <a:off x="359229" y="1366218"/>
            <a:ext cx="8354670" cy="5393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0677" y="190919"/>
            <a:ext cx="813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8A1EAE1-BAE4-43A6-8EF9-0CEDD839552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445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625" y="1"/>
            <a:ext cx="9144000" cy="1376407"/>
          </a:xfrm>
        </p:spPr>
        <p:txBody>
          <a:bodyPr/>
          <a:lstStyle/>
          <a:p>
            <a:r>
              <a:rPr lang="en-US" dirty="0" smtClean="0"/>
              <a:t>UW Health Primary Care</a:t>
            </a:r>
          </a:p>
        </p:txBody>
      </p:sp>
      <p:pic>
        <p:nvPicPr>
          <p:cNvPr id="11270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0678" y="1376408"/>
            <a:ext cx="5145697" cy="538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TextBox 4"/>
          <p:cNvSpPr>
            <a:spLocks noGrp="1" noChangeArrowheads="1"/>
          </p:cNvSpPr>
          <p:nvPr>
            <p:ph sz="half" idx="1"/>
          </p:nvPr>
        </p:nvSpPr>
        <p:spPr>
          <a:xfrm>
            <a:off x="5648325" y="1514475"/>
            <a:ext cx="3505300" cy="3564053"/>
          </a:xfr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  <a:buSzPct val="150000"/>
            </a:pPr>
            <a:r>
              <a:rPr lang="en-US" sz="2400" dirty="0" smtClean="0"/>
              <a:t>43 Primary Care Clinics in 32 locations</a:t>
            </a:r>
          </a:p>
          <a:p>
            <a:pPr marL="0" indent="0">
              <a:spcBef>
                <a:spcPts val="0"/>
              </a:spcBef>
              <a:buClr>
                <a:srgbClr val="C00000"/>
              </a:buClr>
              <a:buSzPct val="150000"/>
              <a:buNone/>
            </a:pPr>
            <a:endParaRPr lang="en-US" sz="2400" dirty="0" smtClean="0"/>
          </a:p>
          <a:p>
            <a:pPr>
              <a:buClr>
                <a:srgbClr val="C00000"/>
              </a:buClr>
              <a:buSzPct val="150000"/>
            </a:pPr>
            <a:r>
              <a:rPr lang="en-US" sz="2400" dirty="0" smtClean="0"/>
              <a:t>365 primary care </a:t>
            </a:r>
            <a:r>
              <a:rPr lang="en-US" sz="2400" dirty="0" smtClean="0"/>
              <a:t>clinicians</a:t>
            </a:r>
            <a:endParaRPr lang="en-US" sz="2400" dirty="0" smtClean="0"/>
          </a:p>
          <a:p>
            <a:pPr>
              <a:spcBef>
                <a:spcPts val="0"/>
              </a:spcBef>
              <a:buClr>
                <a:srgbClr val="C00000"/>
              </a:buClr>
              <a:buSzPct val="150000"/>
            </a:pPr>
            <a:endParaRPr lang="en-US" sz="2400" dirty="0" smtClean="0"/>
          </a:p>
          <a:p>
            <a:pPr>
              <a:buClr>
                <a:srgbClr val="C00000"/>
              </a:buClr>
              <a:buSzPct val="150000"/>
            </a:pPr>
            <a:r>
              <a:rPr lang="en-US" sz="2400" dirty="0" smtClean="0"/>
              <a:t>287,000 </a:t>
            </a:r>
            <a:r>
              <a:rPr lang="en-US" sz="2400" dirty="0" smtClean="0"/>
              <a:t>active patients medically homed at UW Health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40677" y="190919"/>
            <a:ext cx="813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8A1EAE1-BAE4-43A6-8EF9-0CEDD839552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257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1270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0 -2.82674E-6 L 0.21667 0.0865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33" y="432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Care Clinical Job Description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31694" y="1479177"/>
            <a:ext cx="8319247" cy="3012142"/>
          </a:xfrm>
          <a:prstGeom prst="roundRect">
            <a:avLst>
              <a:gd name="adj" fmla="val 0"/>
            </a:avLst>
          </a:prstGeom>
          <a:gradFill flip="none" rotWithShape="1">
            <a:gsLst>
              <a:gs pos="34000">
                <a:srgbClr val="DBC97F">
                  <a:alpha val="76000"/>
                </a:srgbClr>
              </a:gs>
              <a:gs pos="15000">
                <a:srgbClr val="C00000"/>
              </a:gs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ECE2BA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692" y="1859785"/>
            <a:ext cx="2342030" cy="953844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200" dirty="0">
                <a:solidFill>
                  <a:srgbClr val="ECE2BA"/>
                </a:solidFill>
              </a:rPr>
              <a:t>Population Management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2823883" y="3138406"/>
            <a:ext cx="5827059" cy="1821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Helvetica Neue Light"/>
                <a:ea typeface="ＭＳ Ｐゴシック" charset="0"/>
                <a:cs typeface="Helvetica Neue Light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indent="0" algn="ctr">
              <a:buNone/>
            </a:pPr>
            <a:r>
              <a:rPr lang="en-US" sz="2000" dirty="0">
                <a:solidFill>
                  <a:srgbClr val="C00000"/>
                </a:solidFill>
              </a:rPr>
              <a:t>40-50 hours total office time </a:t>
            </a:r>
          </a:p>
          <a:p>
            <a:pPr marL="230188" indent="0" algn="ctr"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30-32 </a:t>
            </a:r>
            <a:r>
              <a:rPr lang="en-US" sz="2000" dirty="0">
                <a:solidFill>
                  <a:srgbClr val="C00000"/>
                </a:solidFill>
              </a:rPr>
              <a:t>minimum patient contact hours per week</a:t>
            </a:r>
          </a:p>
          <a:p>
            <a:pPr marL="230188" indent="0" algn="ctr">
              <a:buNone/>
            </a:pPr>
            <a:r>
              <a:rPr lang="en-US" sz="2000" dirty="0">
                <a:solidFill>
                  <a:srgbClr val="C00000"/>
                </a:solidFill>
              </a:rPr>
              <a:t>Physical presence in clinic from 8:00-5:00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31694" y="3405938"/>
            <a:ext cx="2342030" cy="77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Helvetica Neue Light"/>
                <a:ea typeface="ＭＳ Ｐゴシック" charset="0"/>
                <a:cs typeface="Helvetica Neue Light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dirty="0">
                <a:solidFill>
                  <a:srgbClr val="ECE2BA"/>
                </a:solidFill>
              </a:rPr>
              <a:t>Clinical Care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967317" y="1586043"/>
            <a:ext cx="568362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Helvetica Neue Light"/>
                <a:ea typeface="ＭＳ Ｐゴシック" charset="0"/>
                <a:cs typeface="Helvetica Neue Light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indent="0" algn="ctr">
              <a:buNone/>
            </a:pPr>
            <a:r>
              <a:rPr lang="en-US" sz="2000" dirty="0">
                <a:solidFill>
                  <a:srgbClr val="C00000"/>
                </a:solidFill>
              </a:rPr>
              <a:t>Maintain a weighted panel size of 1,800-2,200 </a:t>
            </a:r>
          </a:p>
          <a:p>
            <a:pPr marL="230188" indent="0" algn="ctr">
              <a:buNone/>
            </a:pPr>
            <a:r>
              <a:rPr lang="en-US" sz="2000" dirty="0">
                <a:solidFill>
                  <a:srgbClr val="C00000"/>
                </a:solidFill>
              </a:rPr>
              <a:t>Disease registries </a:t>
            </a:r>
          </a:p>
          <a:p>
            <a:pPr marL="230188" indent="0" algn="ctr">
              <a:buNone/>
            </a:pPr>
            <a:r>
              <a:rPr lang="en-US" sz="2000" dirty="0">
                <a:solidFill>
                  <a:srgbClr val="C00000"/>
                </a:solidFill>
              </a:rPr>
              <a:t>Preventative health care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-161365" y="2867812"/>
            <a:ext cx="9529483" cy="176428"/>
          </a:xfrm>
          <a:prstGeom prst="roundRect">
            <a:avLst/>
          </a:prstGeom>
          <a:gradFill flip="none" rotWithShape="1">
            <a:gsLst>
              <a:gs pos="20000">
                <a:srgbClr val="DBC97F"/>
              </a:gs>
              <a:gs pos="0">
                <a:srgbClr val="DBC97F"/>
              </a:gs>
              <a:gs pos="100000">
                <a:srgbClr val="C00000"/>
              </a:gs>
            </a:gsLst>
            <a:lin ang="0" scaled="1"/>
            <a:tileRect/>
          </a:gradFill>
          <a:ln cap="rnd">
            <a:noFill/>
          </a:ln>
          <a:effectLst>
            <a:softEdge rad="127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331695" y="4507817"/>
            <a:ext cx="8319247" cy="1592590"/>
          </a:xfrm>
          <a:prstGeom prst="roundRect">
            <a:avLst>
              <a:gd name="adj" fmla="val 0"/>
            </a:avLst>
          </a:prstGeom>
          <a:gradFill flip="none" rotWithShape="1">
            <a:gsLst>
              <a:gs pos="20000">
                <a:srgbClr val="C00000"/>
              </a:gs>
              <a:gs pos="0">
                <a:srgbClr val="DBC97F"/>
              </a:gs>
              <a:gs pos="69000">
                <a:srgbClr val="C00000"/>
              </a:gs>
              <a:gs pos="99000">
                <a:srgbClr val="ECE2BA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43752" y="4793594"/>
            <a:ext cx="83192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rgbClr val="ECE2BA"/>
                </a:solidFill>
                <a:latin typeface="Helvetica Neue"/>
              </a:rPr>
              <a:t>Clinic-level quality improvement projects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ECE2BA"/>
                </a:solidFill>
                <a:latin typeface="Helvetica Neue"/>
              </a:rPr>
              <a:t>Work in teams with Advanced Practice </a:t>
            </a:r>
            <a:r>
              <a:rPr lang="en-US" sz="2400" dirty="0" smtClean="0">
                <a:solidFill>
                  <a:srgbClr val="ECE2BA"/>
                </a:solidFill>
                <a:latin typeface="Helvetica Neue"/>
              </a:rPr>
              <a:t>Provider</a:t>
            </a:r>
            <a:endParaRPr lang="en-US" sz="2400" dirty="0">
              <a:solidFill>
                <a:srgbClr val="ECE2BA"/>
              </a:solidFill>
              <a:latin typeface="Helvetica Neue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-161365" y="4419603"/>
            <a:ext cx="9529483" cy="176428"/>
          </a:xfrm>
          <a:prstGeom prst="roundRect">
            <a:avLst/>
          </a:prstGeom>
          <a:gradFill flip="none" rotWithShape="1">
            <a:gsLst>
              <a:gs pos="20000">
                <a:srgbClr val="DBC97F"/>
              </a:gs>
              <a:gs pos="0">
                <a:srgbClr val="DBC97F"/>
              </a:gs>
              <a:gs pos="100000">
                <a:srgbClr val="C00000"/>
              </a:gs>
            </a:gsLst>
            <a:lin ang="0" scaled="1"/>
            <a:tileRect/>
          </a:gradFill>
          <a:ln cap="rnd">
            <a:noFill/>
          </a:ln>
          <a:effectLst>
            <a:softEdge rad="127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40677" y="190919"/>
            <a:ext cx="813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8A1EAE1-BAE4-43A6-8EF9-0CEDD839552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523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2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7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25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7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75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 advAuto="500"/>
      <p:bldP spid="9" grpId="0"/>
      <p:bldP spid="10" grpId="0" build="p" advAuto="500"/>
      <p:bldP spid="5" grpId="0" build="p" advAuto="50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Compensation Plan Evolution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31693" y="1828800"/>
            <a:ext cx="8319247" cy="3972981"/>
          </a:xfrm>
          <a:prstGeom prst="roundRect">
            <a:avLst>
              <a:gd name="adj" fmla="val 0"/>
            </a:avLst>
          </a:prstGeom>
          <a:gradFill flip="none" rotWithShape="1">
            <a:gsLst>
              <a:gs pos="54000">
                <a:srgbClr val="DBC97F">
                  <a:alpha val="76000"/>
                </a:srgbClr>
              </a:gs>
              <a:gs pos="43000">
                <a:srgbClr val="C00000"/>
              </a:gs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ECE2BA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272" y="2103120"/>
            <a:ext cx="3191434" cy="1371600"/>
          </a:xfrm>
        </p:spPr>
        <p:txBody>
          <a:bodyPr/>
          <a:lstStyle/>
          <a:p>
            <a:pPr marL="0" indent="0" algn="ctr">
              <a:buNone/>
            </a:pPr>
            <a:r>
              <a:rPr lang="fr-FR" sz="2400" dirty="0">
                <a:solidFill>
                  <a:srgbClr val="ECE2BA"/>
                </a:solidFill>
              </a:rPr>
              <a:t>Original Compensation </a:t>
            </a:r>
            <a:r>
              <a:rPr lang="fr-FR" sz="2400" dirty="0" smtClean="0">
                <a:solidFill>
                  <a:srgbClr val="ECE2BA"/>
                </a:solidFill>
              </a:rPr>
              <a:t>Plan (100</a:t>
            </a:r>
            <a:r>
              <a:rPr lang="fr-FR" sz="2400" dirty="0">
                <a:solidFill>
                  <a:srgbClr val="ECE2BA"/>
                </a:solidFill>
              </a:rPr>
              <a:t>% </a:t>
            </a:r>
            <a:r>
              <a:rPr lang="fr-FR" sz="2400" dirty="0" smtClean="0">
                <a:solidFill>
                  <a:srgbClr val="ECE2BA"/>
                </a:solidFill>
              </a:rPr>
              <a:t>RVU)</a:t>
            </a:r>
            <a:endParaRPr lang="fr-FR" sz="2400" dirty="0">
              <a:solidFill>
                <a:srgbClr val="ECE2BA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88633" y="4087906"/>
            <a:ext cx="3972661" cy="1532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Helvetica Neue Light"/>
                <a:ea typeface="ＭＳ Ｐゴシック" charset="0"/>
                <a:cs typeface="Helvetica Neue Light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7338" indent="0" algn="ctr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Compensation </a:t>
            </a:r>
            <a:r>
              <a:rPr lang="en-US" sz="2400" dirty="0">
                <a:solidFill>
                  <a:srgbClr val="C00000"/>
                </a:solidFill>
              </a:rPr>
              <a:t>based on both clinic and individual level </a:t>
            </a:r>
            <a:r>
              <a:rPr lang="en-US" sz="2400" dirty="0" smtClean="0">
                <a:solidFill>
                  <a:srgbClr val="C00000"/>
                </a:solidFill>
              </a:rPr>
              <a:t>metrics (panel size, RVUs, quality metrics)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49939" y="4222022"/>
            <a:ext cx="3028573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Helvetica Neue Light"/>
                <a:ea typeface="ＭＳ Ｐゴシック" charset="0"/>
                <a:cs typeface="Helvetica Neue Light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>
                <a:solidFill>
                  <a:srgbClr val="ECE2BA"/>
                </a:solidFill>
              </a:rPr>
              <a:t>New Primary Care Compensation Plan </a:t>
            </a:r>
            <a:endParaRPr lang="en-US" sz="2400" dirty="0" smtClean="0">
              <a:solidFill>
                <a:srgbClr val="ECE2BA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603376" y="1981200"/>
            <a:ext cx="3862199" cy="1493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Helvetica Neue Light"/>
                <a:ea typeface="ＭＳ Ｐゴシック" charset="0"/>
                <a:cs typeface="Helvetica Neue Light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indent="0" algn="ctr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Compensation </a:t>
            </a:r>
            <a:r>
              <a:rPr lang="en-US" sz="2400" dirty="0">
                <a:solidFill>
                  <a:srgbClr val="C00000"/>
                </a:solidFill>
              </a:rPr>
              <a:t>based on individual </a:t>
            </a:r>
            <a:r>
              <a:rPr lang="en-US" sz="2400" dirty="0" smtClean="0">
                <a:solidFill>
                  <a:srgbClr val="C00000"/>
                </a:solidFill>
              </a:rPr>
              <a:t>RVU’s</a:t>
            </a:r>
          </a:p>
          <a:p>
            <a:pPr marL="230188" indent="0" algn="ctr">
              <a:buNone/>
            </a:pPr>
            <a:r>
              <a:rPr lang="en-US" sz="2400" dirty="0">
                <a:solidFill>
                  <a:srgbClr val="C00000"/>
                </a:solidFill>
              </a:rPr>
              <a:t>Physician in control of own salary</a:t>
            </a:r>
          </a:p>
          <a:p>
            <a:pPr marL="230188" indent="0" algn="ctr">
              <a:buNone/>
            </a:pP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-161365" y="3638862"/>
            <a:ext cx="9529483" cy="176428"/>
          </a:xfrm>
          <a:prstGeom prst="roundRect">
            <a:avLst/>
          </a:prstGeom>
          <a:gradFill flip="none" rotWithShape="1">
            <a:gsLst>
              <a:gs pos="0">
                <a:srgbClr val="DBC97F"/>
              </a:gs>
              <a:gs pos="100000">
                <a:srgbClr val="C00000"/>
              </a:gs>
            </a:gsLst>
            <a:lin ang="0" scaled="1"/>
            <a:tileRect/>
          </a:gradFill>
          <a:ln cap="rnd">
            <a:noFill/>
          </a:ln>
          <a:effectLst>
            <a:softEdge rad="127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40677" y="190919"/>
            <a:ext cx="813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8A1EAE1-BAE4-43A6-8EF9-0CEDD839552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083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 advAuto="500"/>
      <p:bldP spid="9" grpId="0"/>
      <p:bldP spid="10" grpId="0" build="p" advAuto="5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of UW Primary Care Plan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09535" y="4319815"/>
            <a:ext cx="82296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Helvetica Neue Light"/>
                <a:ea typeface="ＭＳ Ｐゴシック" charset="0"/>
                <a:cs typeface="Helvetica Neue Light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Helvetica Neue Light"/>
                <a:ea typeface="Helvetica Neue Light" charset="0"/>
                <a:cs typeface="Helvetica Neue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None/>
            </a:pPr>
            <a:r>
              <a:rPr lang="en-US" sz="3200" dirty="0" smtClean="0"/>
              <a:t>Compensation pool = Benchmark salary/1800 target panel </a:t>
            </a:r>
            <a:r>
              <a:rPr lang="en-US" sz="3200" dirty="0" smtClean="0"/>
              <a:t>size (</a:t>
            </a:r>
            <a:r>
              <a:rPr lang="en-US" sz="3200" dirty="0"/>
              <a:t>$133.27 per </a:t>
            </a:r>
            <a:r>
              <a:rPr lang="en-US" sz="3200" dirty="0" smtClean="0"/>
              <a:t>patient for 2019) x </a:t>
            </a:r>
            <a:r>
              <a:rPr lang="en-US" sz="3200" dirty="0"/>
              <a:t>panel size at the site (or group of sites)</a:t>
            </a:r>
          </a:p>
          <a:p>
            <a:pPr marL="457200" lvl="1" indent="0" algn="ctr">
              <a:buFont typeface="Arial" pitchFamily="34" charset="0"/>
              <a:buNone/>
            </a:pPr>
            <a:r>
              <a:rPr lang="en-US" sz="3200" dirty="0" smtClean="0"/>
              <a:t> </a:t>
            </a:r>
          </a:p>
          <a:p>
            <a:pPr marL="457200" lvl="1" indent="0" algn="ctr">
              <a:buFont typeface="Arial" pitchFamily="34" charset="0"/>
              <a:buNone/>
            </a:pPr>
            <a:r>
              <a:rPr lang="en-US" sz="3200" dirty="0" smtClean="0"/>
              <a:t>=</a:t>
            </a:r>
            <a:endParaRPr lang="en-US" sz="3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40677" y="190919"/>
            <a:ext cx="813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8A1EAE1-BAE4-43A6-8EF9-0CEDD839552F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550658"/>
              </p:ext>
            </p:extLst>
          </p:nvPr>
        </p:nvGraphicFramePr>
        <p:xfrm>
          <a:off x="1176285" y="1425575"/>
          <a:ext cx="6096000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Fiscal</a:t>
                      </a:r>
                      <a:r>
                        <a:rPr lang="en-US" baseline="0" dirty="0" smtClean="0"/>
                        <a:t>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Blended</a:t>
                      </a:r>
                      <a:r>
                        <a:rPr lang="en-US" baseline="0" dirty="0" smtClean="0"/>
                        <a:t> Benchmark Salary for FM (MGMA, AMGA, </a:t>
                      </a:r>
                      <a:r>
                        <a:rPr lang="en-US" baseline="0" dirty="0" err="1" smtClean="0"/>
                        <a:t>McGladrey&amp;Pullen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$220,961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$223,862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$225,127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$233,341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$239,886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289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SMPH Them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4528</TotalTime>
  <Words>1358</Words>
  <Application>Microsoft Office PowerPoint</Application>
  <PresentationFormat>On-screen Show (4:3)</PresentationFormat>
  <Paragraphs>279</Paragraphs>
  <Slides>25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ＭＳ Ｐゴシック</vt:lpstr>
      <vt:lpstr>Arial</vt:lpstr>
      <vt:lpstr>Calibri</vt:lpstr>
      <vt:lpstr>Helvetica Neue</vt:lpstr>
      <vt:lpstr>Helvetica Neue Light</vt:lpstr>
      <vt:lpstr>SMPH Theme</vt:lpstr>
      <vt:lpstr> A Primary Care Compensation plan based on panel size – a five year update</vt:lpstr>
      <vt:lpstr>Presenters</vt:lpstr>
      <vt:lpstr>Workshop Outline</vt:lpstr>
      <vt:lpstr>Objectives</vt:lpstr>
      <vt:lpstr>The UW Health Enterprise</vt:lpstr>
      <vt:lpstr>UW Health Primary Care</vt:lpstr>
      <vt:lpstr>Primary Care Clinical Job Description</vt:lpstr>
      <vt:lpstr>Compensation Plan Evolution</vt:lpstr>
      <vt:lpstr>Details of UW Primary Care Plan</vt:lpstr>
      <vt:lpstr>Details of UW Primary Care Plan</vt:lpstr>
      <vt:lpstr>PowerPoint Presentation</vt:lpstr>
      <vt:lpstr>Additional details of UW Primary Care Compensation Plan</vt:lpstr>
      <vt:lpstr>Panel Weighting System - 2013</vt:lpstr>
      <vt:lpstr>Successes</vt:lpstr>
      <vt:lpstr>Areas that have been changed over time</vt:lpstr>
      <vt:lpstr>UW Health Keys to Success</vt:lpstr>
      <vt:lpstr>Departmental keys to success</vt:lpstr>
      <vt:lpstr>Keys to Successful Transition </vt:lpstr>
      <vt:lpstr>Implementation Lessons</vt:lpstr>
      <vt:lpstr>Implementation Lessons</vt:lpstr>
      <vt:lpstr>Unintended Consequences of New Comp Plan</vt:lpstr>
      <vt:lpstr>Ongoing Issues</vt:lpstr>
      <vt:lpstr>Questions?</vt:lpstr>
      <vt:lpstr>References</vt:lpstr>
      <vt:lpstr>Thank You!</vt:lpstr>
    </vt:vector>
  </TitlesOfParts>
  <Company>UW School of Medicine and Public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Irene Golembiewski</dc:creator>
  <cp:lastModifiedBy>Lochner Jennifer E</cp:lastModifiedBy>
  <cp:revision>462</cp:revision>
  <cp:lastPrinted>2015-08-05T15:17:48Z</cp:lastPrinted>
  <dcterms:created xsi:type="dcterms:W3CDTF">2011-04-14T17:38:04Z</dcterms:created>
  <dcterms:modified xsi:type="dcterms:W3CDTF">2018-10-26T19:54:53Z</dcterms:modified>
</cp:coreProperties>
</file>