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41"/>
  </p:notesMasterIdLst>
  <p:sldIdLst>
    <p:sldId id="256" r:id="rId3"/>
    <p:sldId id="258" r:id="rId4"/>
    <p:sldId id="259" r:id="rId5"/>
    <p:sldId id="260" r:id="rId6"/>
    <p:sldId id="281" r:id="rId7"/>
    <p:sldId id="282" r:id="rId8"/>
    <p:sldId id="262" r:id="rId9"/>
    <p:sldId id="283" r:id="rId10"/>
    <p:sldId id="285" r:id="rId11"/>
    <p:sldId id="284" r:id="rId12"/>
    <p:sldId id="264" r:id="rId13"/>
    <p:sldId id="300" r:id="rId14"/>
    <p:sldId id="299" r:id="rId15"/>
    <p:sldId id="265" r:id="rId16"/>
    <p:sldId id="266" r:id="rId17"/>
    <p:sldId id="269" r:id="rId18"/>
    <p:sldId id="263" r:id="rId19"/>
    <p:sldId id="342" r:id="rId20"/>
    <p:sldId id="343" r:id="rId21"/>
    <p:sldId id="346" r:id="rId22"/>
    <p:sldId id="344" r:id="rId23"/>
    <p:sldId id="355" r:id="rId24"/>
    <p:sldId id="347" r:id="rId25"/>
    <p:sldId id="348" r:id="rId26"/>
    <p:sldId id="361" r:id="rId27"/>
    <p:sldId id="362" r:id="rId28"/>
    <p:sldId id="365" r:id="rId29"/>
    <p:sldId id="364" r:id="rId30"/>
    <p:sldId id="366" r:id="rId31"/>
    <p:sldId id="367" r:id="rId32"/>
    <p:sldId id="368" r:id="rId33"/>
    <p:sldId id="275" r:id="rId34"/>
    <p:sldId id="276" r:id="rId35"/>
    <p:sldId id="277" r:id="rId36"/>
    <p:sldId id="369" r:id="rId37"/>
    <p:sldId id="278" r:id="rId38"/>
    <p:sldId id="279" r:id="rId39"/>
    <p:sldId id="280" r:id="rId40"/>
  </p:sldIdLst>
  <p:sldSz cx="9144000" cy="5143500" type="screen16x9"/>
  <p:notesSz cx="6858000" cy="9144000"/>
  <p:embeddedFontLst>
    <p:embeddedFont>
      <p:font typeface="Century Gothic" panose="020B0502020202020204" pitchFamily="34" charset="0"/>
      <p:regular r:id="rId42"/>
      <p:bold r:id="rId43"/>
      <p:italic r:id="rId44"/>
      <p:boldItalic r:id="rId45"/>
    </p:embeddedFont>
    <p:embeddedFont>
      <p:font typeface="Franklin Gothic Book" panose="020B0503020102020204" pitchFamily="34" charset="0"/>
      <p:regular r:id="rId46"/>
      <p:italic r:id="rId47"/>
    </p:embeddedFont>
    <p:embeddedFont>
      <p:font typeface="Helvetica" panose="020B0604020202020204" pitchFamily="34" charset="0"/>
      <p:regular r:id="rId48"/>
      <p:bold r:id="rId49"/>
      <p:italic r:id="rId50"/>
      <p:boldItalic r:id="rId51"/>
    </p:embeddedFont>
    <p:embeddedFont>
      <p:font typeface="Helvetica Neue" panose="020B0604020202020204" charset="0"/>
      <p:regular r:id="rId52"/>
      <p:bold r:id="rId53"/>
      <p:italic r:id="rId54"/>
      <p:boldItalic r:id="rId55"/>
    </p:embeddedFont>
    <p:embeddedFont>
      <p:font typeface="Open Sans" panose="020B0606030504020204" pitchFamily="34" charset="0"/>
      <p:regular r:id="rId56"/>
      <p:bold r:id="rId57"/>
      <p:italic r:id="rId58"/>
      <p:boldItalic r:id="rId59"/>
    </p:embeddedFont>
    <p:embeddedFont>
      <p:font typeface="Tahoma" panose="020B0604030504040204" pitchFamily="34" charset="0"/>
      <p:regular r:id="rId60"/>
      <p:bold r:id="rId61"/>
    </p:embeddedFont>
    <p:embeddedFont>
      <p:font typeface="Wingdings 3" panose="05040102010807070707" pitchFamily="18" charset="2"/>
      <p:regular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76FFFC-444D-457B-B226-F138BD8C682C}">
  <a:tblStyle styleId="{9576FFFC-444D-457B-B226-F138BD8C682C}" styleName="Table_0">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0F0F0"/>
          </a:solidFill>
        </a:fill>
      </a:tcStyle>
    </a:wholeTbl>
    <a:band1H>
      <a:tcTxStyle/>
      <a:tcStyle>
        <a:tcBdr/>
        <a:fill>
          <a:solidFill>
            <a:srgbClr val="E0E0E0"/>
          </a:solidFill>
        </a:fill>
      </a:tcStyle>
    </a:band1H>
    <a:band2H>
      <a:tcTxStyle/>
      <a:tcStyle>
        <a:tcBdr/>
      </a:tcStyle>
    </a:band2H>
    <a:band1V>
      <a:tcTxStyle/>
      <a:tcStyle>
        <a:tcBdr/>
        <a:fill>
          <a:solidFill>
            <a:srgbClr val="E0E0E0"/>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3"/>
              </a:solidFill>
              <a:prstDash val="solid"/>
              <a:round/>
              <a:headEnd type="none" w="sm" len="sm"/>
              <a:tailEnd type="none" w="sm" len="sm"/>
            </a:ln>
          </a:top>
        </a:tcBdr>
        <a:fill>
          <a:solidFill>
            <a:srgbClr val="F0F0F0"/>
          </a:solidFill>
        </a:fill>
      </a:tcStyle>
    </a:lastRow>
    <a:seCell>
      <a:tcTxStyle/>
      <a:tcStyle>
        <a:tcBdr/>
      </a:tcStyle>
    </a:seCell>
    <a:swCell>
      <a:tcTxStyle/>
      <a:tcStyle>
        <a:tcBdr/>
      </a:tcStyle>
    </a:swCell>
    <a:firstRow>
      <a:tcTxStyle b="on" i="off"/>
      <a:tcStyle>
        <a:tcBdr/>
        <a:fill>
          <a:solidFill>
            <a:srgbClr val="F0F0F0"/>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04" autoAdjust="0"/>
    <p:restoredTop sz="66888" autoAdjust="0"/>
  </p:normalViewPr>
  <p:slideViewPr>
    <p:cSldViewPr snapToGrid="0">
      <p:cViewPr varScale="1">
        <p:scale>
          <a:sx n="71" d="100"/>
          <a:sy n="71" d="100"/>
        </p:scale>
        <p:origin x="1829"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20.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openxmlformats.org/officeDocument/2006/relationships/font" Target="fonts/font18.fntdata"/><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4517D6-95CF-044D-B1E4-75113B89DA9B}" type="doc">
      <dgm:prSet loTypeId="urn:microsoft.com/office/officeart/2005/8/layout/target1" loCatId="relationship" qsTypeId="urn:microsoft.com/office/officeart/2005/8/quickstyle/simple1" qsCatId="simple" csTypeId="urn:microsoft.com/office/officeart/2005/8/colors/colorful1" csCatId="colorful" phldr="1"/>
      <dgm:spPr/>
      <dgm:t>
        <a:bodyPr/>
        <a:lstStyle/>
        <a:p>
          <a:endParaRPr lang="en-US"/>
        </a:p>
      </dgm:t>
    </dgm:pt>
    <dgm:pt modelId="{690F4154-6705-9C4D-9ED2-8A4770D53BD7}">
      <dgm:prSet custT="1"/>
      <dgm:spPr/>
      <dgm:t>
        <a:bodyPr/>
        <a:lstStyle/>
        <a:p>
          <a:r>
            <a:rPr lang="en-US" sz="2400" b="0" i="0" dirty="0">
              <a:solidFill>
                <a:schemeClr val="tx1"/>
              </a:solidFill>
              <a:latin typeface="Tahoma" panose="020B0604030504040204" pitchFamily="34" charset="0"/>
              <a:ea typeface="Tahoma" panose="020B0604030504040204" pitchFamily="34" charset="0"/>
              <a:cs typeface="Tahoma" panose="020B0604030504040204" pitchFamily="34" charset="0"/>
            </a:rPr>
            <a:t>6 Competencies</a:t>
          </a:r>
          <a:endPar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D06DADCD-39B5-B64E-A78B-1C0B98D188D8}" type="parTrans" cxnId="{C6AC9E24-7AAC-E64E-B72F-0DEFB396CCEA}">
      <dgm:prSet/>
      <dgm:spPr/>
      <dgm:t>
        <a:bodyPr/>
        <a:lstStyle/>
        <a:p>
          <a:endParaRPr lang="en-US">
            <a:solidFill>
              <a:schemeClr val="tx1"/>
            </a:solidFill>
          </a:endParaRPr>
        </a:p>
      </dgm:t>
    </dgm:pt>
    <dgm:pt modelId="{CFB99E65-D234-D34B-91C0-C58ADF4046AB}" type="sibTrans" cxnId="{C6AC9E24-7AAC-E64E-B72F-0DEFB396CCEA}">
      <dgm:prSet/>
      <dgm:spPr/>
      <dgm:t>
        <a:bodyPr/>
        <a:lstStyle/>
        <a:p>
          <a:endParaRPr lang="en-US">
            <a:solidFill>
              <a:schemeClr val="tx1"/>
            </a:solidFill>
          </a:endParaRPr>
        </a:p>
      </dgm:t>
    </dgm:pt>
    <dgm:pt modelId="{34D02D50-622A-5744-9D35-4D0B088F159A}">
      <dgm:prSet custT="1"/>
      <dgm:spPr/>
      <dgm:t>
        <a:bodyPr/>
        <a:lstStyle/>
        <a:p>
          <a:r>
            <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rPr>
            <a:t>Sub-competencies</a:t>
          </a:r>
        </a:p>
      </dgm:t>
    </dgm:pt>
    <dgm:pt modelId="{1DA9650D-9E62-6D48-A00F-0CF1D6F002C5}" type="parTrans" cxnId="{27E294BE-8BD7-AE4C-88C1-2216B8B1DA63}">
      <dgm:prSet/>
      <dgm:spPr/>
      <dgm:t>
        <a:bodyPr/>
        <a:lstStyle/>
        <a:p>
          <a:endParaRPr lang="en-US">
            <a:solidFill>
              <a:schemeClr val="tx1"/>
            </a:solidFill>
          </a:endParaRPr>
        </a:p>
      </dgm:t>
    </dgm:pt>
    <dgm:pt modelId="{E8FD7F1E-DC40-8148-BE4F-582D553380ED}" type="sibTrans" cxnId="{27E294BE-8BD7-AE4C-88C1-2216B8B1DA63}">
      <dgm:prSet/>
      <dgm:spPr/>
      <dgm:t>
        <a:bodyPr/>
        <a:lstStyle/>
        <a:p>
          <a:endParaRPr lang="en-US">
            <a:solidFill>
              <a:schemeClr val="tx1"/>
            </a:solidFill>
          </a:endParaRPr>
        </a:p>
      </dgm:t>
    </dgm:pt>
    <dgm:pt modelId="{3C0FD155-3125-BA43-87FC-DD7EB8E066DF}">
      <dgm:prSet custT="1"/>
      <dgm:spPr/>
      <dgm:t>
        <a:bodyPr/>
        <a:lstStyle/>
        <a:p>
          <a:r>
            <a:rPr lang="en-US" sz="2400" b="0" dirty="0">
              <a:solidFill>
                <a:schemeClr val="tx1"/>
              </a:solidFill>
              <a:latin typeface="Tahoma" panose="020B0604030504040204" pitchFamily="34" charset="0"/>
              <a:ea typeface="Tahoma" panose="020B0604030504040204" pitchFamily="34" charset="0"/>
              <a:cs typeface="Tahoma" panose="020B0604030504040204" pitchFamily="34" charset="0"/>
            </a:rPr>
            <a:t>Milestones</a:t>
          </a:r>
        </a:p>
      </dgm:t>
    </dgm:pt>
    <dgm:pt modelId="{BDB64497-4060-7340-A45A-28E6A1399D53}" type="parTrans" cxnId="{FDF694E9-0026-C240-AE23-EC05670E35A0}">
      <dgm:prSet/>
      <dgm:spPr/>
      <dgm:t>
        <a:bodyPr/>
        <a:lstStyle/>
        <a:p>
          <a:endParaRPr lang="en-US">
            <a:solidFill>
              <a:schemeClr val="tx1"/>
            </a:solidFill>
          </a:endParaRPr>
        </a:p>
      </dgm:t>
    </dgm:pt>
    <dgm:pt modelId="{0A9D130B-1872-6547-92C0-074CB221DE06}" type="sibTrans" cxnId="{FDF694E9-0026-C240-AE23-EC05670E35A0}">
      <dgm:prSet/>
      <dgm:spPr/>
      <dgm:t>
        <a:bodyPr/>
        <a:lstStyle/>
        <a:p>
          <a:endParaRPr lang="en-US">
            <a:solidFill>
              <a:schemeClr val="tx1"/>
            </a:solidFill>
          </a:endParaRPr>
        </a:p>
      </dgm:t>
    </dgm:pt>
    <dgm:pt modelId="{888523C7-681C-AE48-846C-0B6F17383EB7}">
      <dgm:prSet custT="1"/>
      <dgm:spPr/>
      <dgm:t>
        <a:bodyPr/>
        <a:lstStyle/>
        <a:p>
          <a:r>
            <a:rPr lang="en-US" sz="2800" b="1" dirty="0">
              <a:solidFill>
                <a:schemeClr val="tx1"/>
              </a:solidFill>
            </a:rPr>
            <a:t>Outcomes</a:t>
          </a:r>
        </a:p>
      </dgm:t>
    </dgm:pt>
    <dgm:pt modelId="{E700E4F6-BD96-1D40-9EC0-8E14A288C054}" type="parTrans" cxnId="{7F1EE7C7-D471-6749-9FAC-6D474A1D172F}">
      <dgm:prSet/>
      <dgm:spPr/>
      <dgm:t>
        <a:bodyPr/>
        <a:lstStyle/>
        <a:p>
          <a:endParaRPr lang="en-US">
            <a:solidFill>
              <a:schemeClr val="tx1"/>
            </a:solidFill>
          </a:endParaRPr>
        </a:p>
      </dgm:t>
    </dgm:pt>
    <dgm:pt modelId="{3FBCA4DC-2591-C645-9708-6C782FF14B04}" type="sibTrans" cxnId="{7F1EE7C7-D471-6749-9FAC-6D474A1D172F}">
      <dgm:prSet/>
      <dgm:spPr/>
      <dgm:t>
        <a:bodyPr/>
        <a:lstStyle/>
        <a:p>
          <a:endParaRPr lang="en-US">
            <a:solidFill>
              <a:schemeClr val="tx1"/>
            </a:solidFill>
          </a:endParaRPr>
        </a:p>
      </dgm:t>
    </dgm:pt>
    <dgm:pt modelId="{1CF286F5-C4E1-3044-916E-00FBFD9A68A4}" type="pres">
      <dgm:prSet presAssocID="{704517D6-95CF-044D-B1E4-75113B89DA9B}" presName="composite" presStyleCnt="0">
        <dgm:presLayoutVars>
          <dgm:chMax val="5"/>
          <dgm:dir/>
          <dgm:resizeHandles val="exact"/>
        </dgm:presLayoutVars>
      </dgm:prSet>
      <dgm:spPr/>
    </dgm:pt>
    <dgm:pt modelId="{56B251A2-72FD-CD4A-905A-C56C203D1CE5}" type="pres">
      <dgm:prSet presAssocID="{690F4154-6705-9C4D-9ED2-8A4770D53BD7}" presName="circle1" presStyleLbl="lnNode1" presStyleIdx="0" presStyleCnt="4"/>
      <dgm:spPr>
        <a:solidFill>
          <a:schemeClr val="accent1"/>
        </a:solidFill>
      </dgm:spPr>
    </dgm:pt>
    <dgm:pt modelId="{9CE307AD-BC57-AB47-A160-045026558616}" type="pres">
      <dgm:prSet presAssocID="{690F4154-6705-9C4D-9ED2-8A4770D53BD7}" presName="text1" presStyleLbl="revTx" presStyleIdx="0" presStyleCnt="4" custScaleX="205279" custLinFactNeighborX="55572" custLinFactNeighborY="2840">
        <dgm:presLayoutVars>
          <dgm:bulletEnabled val="1"/>
        </dgm:presLayoutVars>
      </dgm:prSet>
      <dgm:spPr/>
    </dgm:pt>
    <dgm:pt modelId="{41330128-B973-514B-ACEC-83B86CE7B3E0}" type="pres">
      <dgm:prSet presAssocID="{690F4154-6705-9C4D-9ED2-8A4770D53BD7}" presName="line1" presStyleLbl="callout" presStyleIdx="0" presStyleCnt="8"/>
      <dgm:spPr>
        <a:ln>
          <a:solidFill>
            <a:srgbClr val="002060"/>
          </a:solidFill>
        </a:ln>
      </dgm:spPr>
    </dgm:pt>
    <dgm:pt modelId="{B7A70EBB-6E07-C245-A15C-C96618BB662C}" type="pres">
      <dgm:prSet presAssocID="{690F4154-6705-9C4D-9ED2-8A4770D53BD7}" presName="d1" presStyleLbl="callout" presStyleIdx="1" presStyleCnt="8"/>
      <dgm:spPr>
        <a:ln>
          <a:solidFill>
            <a:schemeClr val="tx2"/>
          </a:solidFill>
        </a:ln>
      </dgm:spPr>
    </dgm:pt>
    <dgm:pt modelId="{E5CB00A8-4BA0-5F4F-BCDE-71EDC76E15DE}" type="pres">
      <dgm:prSet presAssocID="{34D02D50-622A-5744-9D35-4D0B088F159A}" presName="circle2" presStyleLbl="lnNode1" presStyleIdx="1" presStyleCnt="4"/>
      <dgm:spPr/>
    </dgm:pt>
    <dgm:pt modelId="{D3FC6873-F4E7-F545-9CA7-9362C9B93DA9}" type="pres">
      <dgm:prSet presAssocID="{34D02D50-622A-5744-9D35-4D0B088F159A}" presName="text2" presStyleLbl="revTx" presStyleIdx="1" presStyleCnt="4" custScaleX="244295" custScaleY="121847" custLinFactNeighborX="64175" custLinFactNeighborY="-2228">
        <dgm:presLayoutVars>
          <dgm:bulletEnabled val="1"/>
        </dgm:presLayoutVars>
      </dgm:prSet>
      <dgm:spPr/>
    </dgm:pt>
    <dgm:pt modelId="{366B8868-5261-EC4F-AD5C-3842BEA1B2D2}" type="pres">
      <dgm:prSet presAssocID="{34D02D50-622A-5744-9D35-4D0B088F159A}" presName="line2" presStyleLbl="callout" presStyleIdx="2" presStyleCnt="8"/>
      <dgm:spPr>
        <a:ln>
          <a:solidFill>
            <a:schemeClr val="tx2"/>
          </a:solidFill>
        </a:ln>
      </dgm:spPr>
    </dgm:pt>
    <dgm:pt modelId="{F3BE88AE-680B-BB48-A2AC-98C175386365}" type="pres">
      <dgm:prSet presAssocID="{34D02D50-622A-5744-9D35-4D0B088F159A}" presName="d2" presStyleLbl="callout" presStyleIdx="3" presStyleCnt="8"/>
      <dgm:spPr>
        <a:ln>
          <a:solidFill>
            <a:schemeClr val="tx2"/>
          </a:solidFill>
        </a:ln>
      </dgm:spPr>
    </dgm:pt>
    <dgm:pt modelId="{7500D6C7-7A4F-B545-8A63-3D2C184574D5}" type="pres">
      <dgm:prSet presAssocID="{3C0FD155-3125-BA43-87FC-DD7EB8E066DF}" presName="circle3" presStyleLbl="lnNode1" presStyleIdx="2" presStyleCnt="4"/>
      <dgm:spPr>
        <a:solidFill>
          <a:schemeClr val="accent1">
            <a:lumMod val="60000"/>
            <a:lumOff val="40000"/>
          </a:schemeClr>
        </a:solidFill>
      </dgm:spPr>
    </dgm:pt>
    <dgm:pt modelId="{C76EEDC3-2F74-0947-9111-FD4CE963B628}" type="pres">
      <dgm:prSet presAssocID="{3C0FD155-3125-BA43-87FC-DD7EB8E066DF}" presName="text3" presStyleLbl="revTx" presStyleIdx="2" presStyleCnt="4" custScaleX="170403" custScaleY="90644" custLinFactNeighborX="31405" custLinFactNeighborY="-8157">
        <dgm:presLayoutVars>
          <dgm:bulletEnabled val="1"/>
        </dgm:presLayoutVars>
      </dgm:prSet>
      <dgm:spPr/>
    </dgm:pt>
    <dgm:pt modelId="{A98A7F0A-EDB7-D549-A0B9-3AE6241479DD}" type="pres">
      <dgm:prSet presAssocID="{3C0FD155-3125-BA43-87FC-DD7EB8E066DF}" presName="line3" presStyleLbl="callout" presStyleIdx="4" presStyleCnt="8"/>
      <dgm:spPr>
        <a:ln>
          <a:solidFill>
            <a:schemeClr val="tx2"/>
          </a:solidFill>
        </a:ln>
      </dgm:spPr>
    </dgm:pt>
    <dgm:pt modelId="{B10ADA67-9D2A-D848-B22A-E489050A22A3}" type="pres">
      <dgm:prSet presAssocID="{3C0FD155-3125-BA43-87FC-DD7EB8E066DF}" presName="d3" presStyleLbl="callout" presStyleIdx="5" presStyleCnt="8"/>
      <dgm:spPr>
        <a:ln>
          <a:solidFill>
            <a:schemeClr val="tx2"/>
          </a:solidFill>
        </a:ln>
      </dgm:spPr>
    </dgm:pt>
    <dgm:pt modelId="{FDFC0B02-92B2-8844-953A-931BC9385EF0}" type="pres">
      <dgm:prSet presAssocID="{888523C7-681C-AE48-846C-0B6F17383EB7}" presName="circle4" presStyleLbl="lnNode1" presStyleIdx="3" presStyleCnt="4"/>
      <dgm:spPr>
        <a:solidFill>
          <a:schemeClr val="tx2"/>
        </a:solidFill>
      </dgm:spPr>
    </dgm:pt>
    <dgm:pt modelId="{4F476188-E071-C643-AE29-1844D1DEAC36}" type="pres">
      <dgm:prSet presAssocID="{888523C7-681C-AE48-846C-0B6F17383EB7}" presName="text4" presStyleLbl="revTx" presStyleIdx="3" presStyleCnt="4" custScaleX="170833" custLinFactNeighborX="41967" custLinFactNeighborY="-1828">
        <dgm:presLayoutVars>
          <dgm:bulletEnabled val="1"/>
        </dgm:presLayoutVars>
      </dgm:prSet>
      <dgm:spPr/>
    </dgm:pt>
    <dgm:pt modelId="{F6B628C0-E364-E049-A71F-1D3CAA652F6A}" type="pres">
      <dgm:prSet presAssocID="{888523C7-681C-AE48-846C-0B6F17383EB7}" presName="line4" presStyleLbl="callout" presStyleIdx="6" presStyleCnt="8"/>
      <dgm:spPr>
        <a:ln>
          <a:solidFill>
            <a:schemeClr val="tx2"/>
          </a:solidFill>
        </a:ln>
      </dgm:spPr>
    </dgm:pt>
    <dgm:pt modelId="{204123EA-77E5-E345-9BBE-4787542886E0}" type="pres">
      <dgm:prSet presAssocID="{888523C7-681C-AE48-846C-0B6F17383EB7}" presName="d4" presStyleLbl="callout" presStyleIdx="7" presStyleCnt="8"/>
      <dgm:spPr>
        <a:ln>
          <a:solidFill>
            <a:schemeClr val="tx2"/>
          </a:solidFill>
        </a:ln>
      </dgm:spPr>
    </dgm:pt>
  </dgm:ptLst>
  <dgm:cxnLst>
    <dgm:cxn modelId="{B5BFE822-AB4F-2F4E-B7DB-AB0F4E70E5C4}" type="presOf" srcId="{704517D6-95CF-044D-B1E4-75113B89DA9B}" destId="{1CF286F5-C4E1-3044-916E-00FBFD9A68A4}" srcOrd="0" destOrd="0" presId="urn:microsoft.com/office/officeart/2005/8/layout/target1"/>
    <dgm:cxn modelId="{C6AC9E24-7AAC-E64E-B72F-0DEFB396CCEA}" srcId="{704517D6-95CF-044D-B1E4-75113B89DA9B}" destId="{690F4154-6705-9C4D-9ED2-8A4770D53BD7}" srcOrd="0" destOrd="0" parTransId="{D06DADCD-39B5-B64E-A78B-1C0B98D188D8}" sibTransId="{CFB99E65-D234-D34B-91C0-C58ADF4046AB}"/>
    <dgm:cxn modelId="{87479F31-86DB-9A4B-8A40-53E24AAC6639}" type="presOf" srcId="{3C0FD155-3125-BA43-87FC-DD7EB8E066DF}" destId="{C76EEDC3-2F74-0947-9111-FD4CE963B628}" srcOrd="0" destOrd="0" presId="urn:microsoft.com/office/officeart/2005/8/layout/target1"/>
    <dgm:cxn modelId="{7369A852-7B31-3F42-8BD5-E788F66BEC3A}" type="presOf" srcId="{34D02D50-622A-5744-9D35-4D0B088F159A}" destId="{D3FC6873-F4E7-F545-9CA7-9362C9B93DA9}" srcOrd="0" destOrd="0" presId="urn:microsoft.com/office/officeart/2005/8/layout/target1"/>
    <dgm:cxn modelId="{27E294BE-8BD7-AE4C-88C1-2216B8B1DA63}" srcId="{704517D6-95CF-044D-B1E4-75113B89DA9B}" destId="{34D02D50-622A-5744-9D35-4D0B088F159A}" srcOrd="1" destOrd="0" parTransId="{1DA9650D-9E62-6D48-A00F-0CF1D6F002C5}" sibTransId="{E8FD7F1E-DC40-8148-BE4F-582D553380ED}"/>
    <dgm:cxn modelId="{FC7B79C3-2199-FE41-9122-44CF8B44DC27}" type="presOf" srcId="{690F4154-6705-9C4D-9ED2-8A4770D53BD7}" destId="{9CE307AD-BC57-AB47-A160-045026558616}" srcOrd="0" destOrd="0" presId="urn:microsoft.com/office/officeart/2005/8/layout/target1"/>
    <dgm:cxn modelId="{7F1EE7C7-D471-6749-9FAC-6D474A1D172F}" srcId="{704517D6-95CF-044D-B1E4-75113B89DA9B}" destId="{888523C7-681C-AE48-846C-0B6F17383EB7}" srcOrd="3" destOrd="0" parTransId="{E700E4F6-BD96-1D40-9EC0-8E14A288C054}" sibTransId="{3FBCA4DC-2591-C645-9708-6C782FF14B04}"/>
    <dgm:cxn modelId="{F5E09FCA-41B2-F640-9565-997B7F0A191F}" type="presOf" srcId="{888523C7-681C-AE48-846C-0B6F17383EB7}" destId="{4F476188-E071-C643-AE29-1844D1DEAC36}" srcOrd="0" destOrd="0" presId="urn:microsoft.com/office/officeart/2005/8/layout/target1"/>
    <dgm:cxn modelId="{FDF694E9-0026-C240-AE23-EC05670E35A0}" srcId="{704517D6-95CF-044D-B1E4-75113B89DA9B}" destId="{3C0FD155-3125-BA43-87FC-DD7EB8E066DF}" srcOrd="2" destOrd="0" parTransId="{BDB64497-4060-7340-A45A-28E6A1399D53}" sibTransId="{0A9D130B-1872-6547-92C0-074CB221DE06}"/>
    <dgm:cxn modelId="{D6514EDC-8F12-D64B-A99B-58DC1A92BEC1}" type="presParOf" srcId="{1CF286F5-C4E1-3044-916E-00FBFD9A68A4}" destId="{56B251A2-72FD-CD4A-905A-C56C203D1CE5}" srcOrd="0" destOrd="0" presId="urn:microsoft.com/office/officeart/2005/8/layout/target1"/>
    <dgm:cxn modelId="{D0DF0E20-E63E-6142-B1BD-3960994C28C8}" type="presParOf" srcId="{1CF286F5-C4E1-3044-916E-00FBFD9A68A4}" destId="{9CE307AD-BC57-AB47-A160-045026558616}" srcOrd="1" destOrd="0" presId="urn:microsoft.com/office/officeart/2005/8/layout/target1"/>
    <dgm:cxn modelId="{3C0FDADD-DD36-9E47-8D9A-A8B512498480}" type="presParOf" srcId="{1CF286F5-C4E1-3044-916E-00FBFD9A68A4}" destId="{41330128-B973-514B-ACEC-83B86CE7B3E0}" srcOrd="2" destOrd="0" presId="urn:microsoft.com/office/officeart/2005/8/layout/target1"/>
    <dgm:cxn modelId="{DA3920BF-8A09-DD46-9738-0C307FA562D9}" type="presParOf" srcId="{1CF286F5-C4E1-3044-916E-00FBFD9A68A4}" destId="{B7A70EBB-6E07-C245-A15C-C96618BB662C}" srcOrd="3" destOrd="0" presId="urn:microsoft.com/office/officeart/2005/8/layout/target1"/>
    <dgm:cxn modelId="{E3B8B531-C25D-4748-8B3C-F28200AC807D}" type="presParOf" srcId="{1CF286F5-C4E1-3044-916E-00FBFD9A68A4}" destId="{E5CB00A8-4BA0-5F4F-BCDE-71EDC76E15DE}" srcOrd="4" destOrd="0" presId="urn:microsoft.com/office/officeart/2005/8/layout/target1"/>
    <dgm:cxn modelId="{65E2B8FB-1526-384B-95F0-38EDF53C4FE3}" type="presParOf" srcId="{1CF286F5-C4E1-3044-916E-00FBFD9A68A4}" destId="{D3FC6873-F4E7-F545-9CA7-9362C9B93DA9}" srcOrd="5" destOrd="0" presId="urn:microsoft.com/office/officeart/2005/8/layout/target1"/>
    <dgm:cxn modelId="{660D3EF7-F156-3C44-B184-9D6D043DBDD4}" type="presParOf" srcId="{1CF286F5-C4E1-3044-916E-00FBFD9A68A4}" destId="{366B8868-5261-EC4F-AD5C-3842BEA1B2D2}" srcOrd="6" destOrd="0" presId="urn:microsoft.com/office/officeart/2005/8/layout/target1"/>
    <dgm:cxn modelId="{2F72F2C7-2337-A241-8B51-D758920CDAEB}" type="presParOf" srcId="{1CF286F5-C4E1-3044-916E-00FBFD9A68A4}" destId="{F3BE88AE-680B-BB48-A2AC-98C175386365}" srcOrd="7" destOrd="0" presId="urn:microsoft.com/office/officeart/2005/8/layout/target1"/>
    <dgm:cxn modelId="{F646031D-B120-BC4E-9487-0360BFC8C4D7}" type="presParOf" srcId="{1CF286F5-C4E1-3044-916E-00FBFD9A68A4}" destId="{7500D6C7-7A4F-B545-8A63-3D2C184574D5}" srcOrd="8" destOrd="0" presId="urn:microsoft.com/office/officeart/2005/8/layout/target1"/>
    <dgm:cxn modelId="{547EE240-EB51-914E-8C98-FA3EB48235AD}" type="presParOf" srcId="{1CF286F5-C4E1-3044-916E-00FBFD9A68A4}" destId="{C76EEDC3-2F74-0947-9111-FD4CE963B628}" srcOrd="9" destOrd="0" presId="urn:microsoft.com/office/officeart/2005/8/layout/target1"/>
    <dgm:cxn modelId="{7D538D24-7C99-3741-BE68-6EEF7E0B9349}" type="presParOf" srcId="{1CF286F5-C4E1-3044-916E-00FBFD9A68A4}" destId="{A98A7F0A-EDB7-D549-A0B9-3AE6241479DD}" srcOrd="10" destOrd="0" presId="urn:microsoft.com/office/officeart/2005/8/layout/target1"/>
    <dgm:cxn modelId="{ACE50C26-77BF-154A-B4FE-6D912DB0854C}" type="presParOf" srcId="{1CF286F5-C4E1-3044-916E-00FBFD9A68A4}" destId="{B10ADA67-9D2A-D848-B22A-E489050A22A3}" srcOrd="11" destOrd="0" presId="urn:microsoft.com/office/officeart/2005/8/layout/target1"/>
    <dgm:cxn modelId="{4D7FA8C5-126A-8244-8375-44801D897C80}" type="presParOf" srcId="{1CF286F5-C4E1-3044-916E-00FBFD9A68A4}" destId="{FDFC0B02-92B2-8844-953A-931BC9385EF0}" srcOrd="12" destOrd="0" presId="urn:microsoft.com/office/officeart/2005/8/layout/target1"/>
    <dgm:cxn modelId="{C72593D5-4002-8F4C-9639-A35B8BFEE449}" type="presParOf" srcId="{1CF286F5-C4E1-3044-916E-00FBFD9A68A4}" destId="{4F476188-E071-C643-AE29-1844D1DEAC36}" srcOrd="13" destOrd="0" presId="urn:microsoft.com/office/officeart/2005/8/layout/target1"/>
    <dgm:cxn modelId="{52F8EE84-1824-E74E-9A9B-EAF98E9DC2CF}" type="presParOf" srcId="{1CF286F5-C4E1-3044-916E-00FBFD9A68A4}" destId="{F6B628C0-E364-E049-A71F-1D3CAA652F6A}" srcOrd="14" destOrd="0" presId="urn:microsoft.com/office/officeart/2005/8/layout/target1"/>
    <dgm:cxn modelId="{CEE7879A-7435-794F-9EE7-D404312BD01D}" type="presParOf" srcId="{1CF286F5-C4E1-3044-916E-00FBFD9A68A4}" destId="{204123EA-77E5-E345-9BBE-4787542886E0}"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B3674E6-1DCB-48AD-8994-ED36A343E528}" type="doc">
      <dgm:prSet loTypeId="urn:microsoft.com/office/officeart/2005/8/layout/radial1" loCatId="relationship" qsTypeId="urn:microsoft.com/office/officeart/2005/8/quickstyle/simple1" qsCatId="simple" csTypeId="urn:microsoft.com/office/officeart/2005/8/colors/colorful4" csCatId="colorful" phldr="1"/>
      <dgm:spPr/>
      <dgm:t>
        <a:bodyPr/>
        <a:lstStyle/>
        <a:p>
          <a:endParaRPr lang="en-US"/>
        </a:p>
      </dgm:t>
    </dgm:pt>
    <dgm:pt modelId="{C7886284-727B-4FA1-8AE9-89070448D4A0}">
      <dgm:prSet phldrT="[Text]"/>
      <dgm:spPr/>
      <dgm:t>
        <a:bodyPr/>
        <a:lstStyle/>
        <a:p>
          <a:r>
            <a:rPr lang="en-US" dirty="0"/>
            <a:t>FM Dept Chair</a:t>
          </a:r>
        </a:p>
      </dgm:t>
    </dgm:pt>
    <dgm:pt modelId="{F0C323BF-9662-4BCA-AC59-EB1D7F4A6F5A}" type="parTrans" cxnId="{E318CB31-18AE-4835-8908-C35E5C903F93}">
      <dgm:prSet/>
      <dgm:spPr/>
      <dgm:t>
        <a:bodyPr/>
        <a:lstStyle/>
        <a:p>
          <a:endParaRPr lang="en-US"/>
        </a:p>
      </dgm:t>
    </dgm:pt>
    <dgm:pt modelId="{FDBBFC7C-1CCC-4685-A425-7411CABE3D5C}" type="sibTrans" cxnId="{E318CB31-18AE-4835-8908-C35E5C903F93}">
      <dgm:prSet/>
      <dgm:spPr/>
      <dgm:t>
        <a:bodyPr/>
        <a:lstStyle/>
        <a:p>
          <a:endParaRPr lang="en-US"/>
        </a:p>
      </dgm:t>
    </dgm:pt>
    <dgm:pt modelId="{DA32FB07-2A1E-473A-9010-6B43CA1B3E1F}">
      <dgm:prSet phldrT="[Text]"/>
      <dgm:spPr/>
      <dgm:t>
        <a:bodyPr/>
        <a:lstStyle/>
        <a:p>
          <a:r>
            <a:rPr lang="en-US" dirty="0"/>
            <a:t>Other Dept Chairs or PDs</a:t>
          </a:r>
        </a:p>
      </dgm:t>
    </dgm:pt>
    <dgm:pt modelId="{45E0E1C6-99C2-45A6-9B21-46680D70F886}" type="parTrans" cxnId="{DE831B88-E8BA-463B-862B-AEEDDA6E6C70}">
      <dgm:prSet/>
      <dgm:spPr/>
      <dgm:t>
        <a:bodyPr/>
        <a:lstStyle/>
        <a:p>
          <a:endParaRPr lang="en-US"/>
        </a:p>
      </dgm:t>
    </dgm:pt>
    <dgm:pt modelId="{3FA64AD4-C260-4EA6-BA32-A9B318CA1113}" type="sibTrans" cxnId="{DE831B88-E8BA-463B-862B-AEEDDA6E6C70}">
      <dgm:prSet/>
      <dgm:spPr/>
      <dgm:t>
        <a:bodyPr/>
        <a:lstStyle/>
        <a:p>
          <a:endParaRPr lang="en-US"/>
        </a:p>
      </dgm:t>
    </dgm:pt>
    <dgm:pt modelId="{6B60E576-1C2F-4476-8D0C-646C523D2799}">
      <dgm:prSet phldrT="[Text]"/>
      <dgm:spPr/>
      <dgm:t>
        <a:bodyPr/>
        <a:lstStyle/>
        <a:p>
          <a:r>
            <a:rPr lang="en-US" dirty="0"/>
            <a:t>DIO</a:t>
          </a:r>
        </a:p>
      </dgm:t>
    </dgm:pt>
    <dgm:pt modelId="{BEC76484-32C4-4E38-BBD5-0C7E49C42288}" type="parTrans" cxnId="{30A8D1E0-5B53-4536-A999-D6D89E6D6C0E}">
      <dgm:prSet/>
      <dgm:spPr/>
      <dgm:t>
        <a:bodyPr/>
        <a:lstStyle/>
        <a:p>
          <a:endParaRPr lang="en-US"/>
        </a:p>
      </dgm:t>
    </dgm:pt>
    <dgm:pt modelId="{8E1EF894-3687-48E1-95BB-725AFBB8A48D}" type="sibTrans" cxnId="{30A8D1E0-5B53-4536-A999-D6D89E6D6C0E}">
      <dgm:prSet/>
      <dgm:spPr/>
      <dgm:t>
        <a:bodyPr/>
        <a:lstStyle/>
        <a:p>
          <a:endParaRPr lang="en-US"/>
        </a:p>
      </dgm:t>
    </dgm:pt>
    <dgm:pt modelId="{6D93337E-26BA-4086-A148-97AE37DCCE72}">
      <dgm:prSet phldrT="[Text]"/>
      <dgm:spPr/>
      <dgm:t>
        <a:bodyPr/>
        <a:lstStyle/>
        <a:p>
          <a:r>
            <a:rPr lang="en-US" dirty="0"/>
            <a:t>FM PD</a:t>
          </a:r>
        </a:p>
      </dgm:t>
    </dgm:pt>
    <dgm:pt modelId="{D9A54D31-E3C4-4FDC-BAD1-57AD7EC851F2}" type="parTrans" cxnId="{2D140110-C82C-4A05-B8E2-74D81FDFFCC8}">
      <dgm:prSet/>
      <dgm:spPr/>
      <dgm:t>
        <a:bodyPr/>
        <a:lstStyle/>
        <a:p>
          <a:endParaRPr lang="en-US"/>
        </a:p>
      </dgm:t>
    </dgm:pt>
    <dgm:pt modelId="{487CC187-3055-4587-8D86-C8FDFCD3E0F1}" type="sibTrans" cxnId="{2D140110-C82C-4A05-B8E2-74D81FDFFCC8}">
      <dgm:prSet/>
      <dgm:spPr/>
      <dgm:t>
        <a:bodyPr/>
        <a:lstStyle/>
        <a:p>
          <a:endParaRPr lang="en-US"/>
        </a:p>
      </dgm:t>
    </dgm:pt>
    <dgm:pt modelId="{256D87F1-A5A9-432A-8EFF-4D6A0086BFC7}">
      <dgm:prSet/>
      <dgm:spPr/>
      <dgm:t>
        <a:bodyPr/>
        <a:lstStyle/>
        <a:p>
          <a:r>
            <a:rPr lang="en-US" dirty="0"/>
            <a:t>Dean’s Office</a:t>
          </a:r>
        </a:p>
      </dgm:t>
    </dgm:pt>
    <dgm:pt modelId="{3D39E002-4500-4318-9FDF-089690D2B08E}" type="parTrans" cxnId="{F12C8CE0-38E7-4F4D-BAE2-DF9918D65138}">
      <dgm:prSet/>
      <dgm:spPr/>
      <dgm:t>
        <a:bodyPr/>
        <a:lstStyle/>
        <a:p>
          <a:endParaRPr lang="en-US"/>
        </a:p>
      </dgm:t>
    </dgm:pt>
    <dgm:pt modelId="{29143449-E8C3-4292-9035-DA72BD67352A}" type="sibTrans" cxnId="{F12C8CE0-38E7-4F4D-BAE2-DF9918D65138}">
      <dgm:prSet/>
      <dgm:spPr/>
      <dgm:t>
        <a:bodyPr/>
        <a:lstStyle/>
        <a:p>
          <a:endParaRPr lang="en-US"/>
        </a:p>
      </dgm:t>
    </dgm:pt>
    <dgm:pt modelId="{CFAD99FB-0650-4FD9-94EC-825A175C13D0}">
      <dgm:prSet custT="1"/>
      <dgm:spPr/>
      <dgm:t>
        <a:bodyPr/>
        <a:lstStyle/>
        <a:p>
          <a:r>
            <a:rPr lang="en-US" sz="1600" dirty="0"/>
            <a:t>Other leaders</a:t>
          </a:r>
        </a:p>
      </dgm:t>
    </dgm:pt>
    <dgm:pt modelId="{328AA9E8-55DA-412D-A672-7D60410F672F}" type="parTrans" cxnId="{25C8D3F8-41E3-4854-9679-32EB09D59066}">
      <dgm:prSet/>
      <dgm:spPr/>
      <dgm:t>
        <a:bodyPr/>
        <a:lstStyle/>
        <a:p>
          <a:endParaRPr lang="en-US"/>
        </a:p>
      </dgm:t>
    </dgm:pt>
    <dgm:pt modelId="{A9233AAD-476D-4F47-AD55-D42CBD90D994}" type="sibTrans" cxnId="{25C8D3F8-41E3-4854-9679-32EB09D59066}">
      <dgm:prSet/>
      <dgm:spPr/>
      <dgm:t>
        <a:bodyPr/>
        <a:lstStyle/>
        <a:p>
          <a:endParaRPr lang="en-US"/>
        </a:p>
      </dgm:t>
    </dgm:pt>
    <dgm:pt modelId="{CD3D9985-0F85-42B7-A53E-C317B58DE5E0}" type="pres">
      <dgm:prSet presAssocID="{8B3674E6-1DCB-48AD-8994-ED36A343E528}" presName="cycle" presStyleCnt="0">
        <dgm:presLayoutVars>
          <dgm:chMax val="1"/>
          <dgm:dir/>
          <dgm:animLvl val="ctr"/>
          <dgm:resizeHandles val="exact"/>
        </dgm:presLayoutVars>
      </dgm:prSet>
      <dgm:spPr/>
    </dgm:pt>
    <dgm:pt modelId="{454F1D0D-FA87-4199-97D0-CDD15A6C33A4}" type="pres">
      <dgm:prSet presAssocID="{C7886284-727B-4FA1-8AE9-89070448D4A0}" presName="centerShape" presStyleLbl="node0" presStyleIdx="0" presStyleCnt="1"/>
      <dgm:spPr/>
    </dgm:pt>
    <dgm:pt modelId="{90422AB2-1BC3-4BA9-B719-6B3ABEC6622D}" type="pres">
      <dgm:prSet presAssocID="{45E0E1C6-99C2-45A6-9B21-46680D70F886}" presName="Name9" presStyleLbl="parChTrans1D2" presStyleIdx="0" presStyleCnt="5"/>
      <dgm:spPr/>
    </dgm:pt>
    <dgm:pt modelId="{FE0A51D0-9FE5-4EAE-8275-DB850B601FCC}" type="pres">
      <dgm:prSet presAssocID="{45E0E1C6-99C2-45A6-9B21-46680D70F886}" presName="connTx" presStyleLbl="parChTrans1D2" presStyleIdx="0" presStyleCnt="5"/>
      <dgm:spPr/>
    </dgm:pt>
    <dgm:pt modelId="{CB9FF19A-8F18-47A5-A508-6FAB3D0845DA}" type="pres">
      <dgm:prSet presAssocID="{DA32FB07-2A1E-473A-9010-6B43CA1B3E1F}" presName="node" presStyleLbl="node1" presStyleIdx="0" presStyleCnt="5">
        <dgm:presLayoutVars>
          <dgm:bulletEnabled val="1"/>
        </dgm:presLayoutVars>
      </dgm:prSet>
      <dgm:spPr/>
    </dgm:pt>
    <dgm:pt modelId="{777DE1B0-F01D-451B-9435-62E280461C27}" type="pres">
      <dgm:prSet presAssocID="{BEC76484-32C4-4E38-BBD5-0C7E49C42288}" presName="Name9" presStyleLbl="parChTrans1D2" presStyleIdx="1" presStyleCnt="5"/>
      <dgm:spPr/>
    </dgm:pt>
    <dgm:pt modelId="{2564F1D1-D7AA-4E6D-B332-AB4616AD8CF9}" type="pres">
      <dgm:prSet presAssocID="{BEC76484-32C4-4E38-BBD5-0C7E49C42288}" presName="connTx" presStyleLbl="parChTrans1D2" presStyleIdx="1" presStyleCnt="5"/>
      <dgm:spPr/>
    </dgm:pt>
    <dgm:pt modelId="{6F75BD1A-1B09-4CE1-870A-B381742FE0B7}" type="pres">
      <dgm:prSet presAssocID="{6B60E576-1C2F-4476-8D0C-646C523D2799}" presName="node" presStyleLbl="node1" presStyleIdx="1" presStyleCnt="5">
        <dgm:presLayoutVars>
          <dgm:bulletEnabled val="1"/>
        </dgm:presLayoutVars>
      </dgm:prSet>
      <dgm:spPr/>
    </dgm:pt>
    <dgm:pt modelId="{872A768D-2C88-4BC7-B040-86749FC6AEEC}" type="pres">
      <dgm:prSet presAssocID="{3D39E002-4500-4318-9FDF-089690D2B08E}" presName="Name9" presStyleLbl="parChTrans1D2" presStyleIdx="2" presStyleCnt="5"/>
      <dgm:spPr/>
    </dgm:pt>
    <dgm:pt modelId="{0FC66068-0EB3-4AE5-A69C-B61D0CC81121}" type="pres">
      <dgm:prSet presAssocID="{3D39E002-4500-4318-9FDF-089690D2B08E}" presName="connTx" presStyleLbl="parChTrans1D2" presStyleIdx="2" presStyleCnt="5"/>
      <dgm:spPr/>
    </dgm:pt>
    <dgm:pt modelId="{B7046587-6DEE-45F1-BAE0-1BCFFF45F7B3}" type="pres">
      <dgm:prSet presAssocID="{256D87F1-A5A9-432A-8EFF-4D6A0086BFC7}" presName="node" presStyleLbl="node1" presStyleIdx="2" presStyleCnt="5">
        <dgm:presLayoutVars>
          <dgm:bulletEnabled val="1"/>
        </dgm:presLayoutVars>
      </dgm:prSet>
      <dgm:spPr/>
    </dgm:pt>
    <dgm:pt modelId="{833957D2-6A6B-46B0-853B-E8053B8E42EF}" type="pres">
      <dgm:prSet presAssocID="{D9A54D31-E3C4-4FDC-BAD1-57AD7EC851F2}" presName="Name9" presStyleLbl="parChTrans1D2" presStyleIdx="3" presStyleCnt="5"/>
      <dgm:spPr/>
    </dgm:pt>
    <dgm:pt modelId="{0E8187B7-A0DF-4180-B778-30EFE3F544E0}" type="pres">
      <dgm:prSet presAssocID="{D9A54D31-E3C4-4FDC-BAD1-57AD7EC851F2}" presName="connTx" presStyleLbl="parChTrans1D2" presStyleIdx="3" presStyleCnt="5"/>
      <dgm:spPr/>
    </dgm:pt>
    <dgm:pt modelId="{A4FFEA88-B147-4087-9F38-2D67D1E9FB6B}" type="pres">
      <dgm:prSet presAssocID="{6D93337E-26BA-4086-A148-97AE37DCCE72}" presName="node" presStyleLbl="node1" presStyleIdx="3" presStyleCnt="5">
        <dgm:presLayoutVars>
          <dgm:bulletEnabled val="1"/>
        </dgm:presLayoutVars>
      </dgm:prSet>
      <dgm:spPr/>
    </dgm:pt>
    <dgm:pt modelId="{0BF344CD-C483-41C0-8055-B5DA61A07137}" type="pres">
      <dgm:prSet presAssocID="{328AA9E8-55DA-412D-A672-7D60410F672F}" presName="Name9" presStyleLbl="parChTrans1D2" presStyleIdx="4" presStyleCnt="5"/>
      <dgm:spPr/>
    </dgm:pt>
    <dgm:pt modelId="{1C2EAA13-A214-4B00-86E5-9494BA3BFA62}" type="pres">
      <dgm:prSet presAssocID="{328AA9E8-55DA-412D-A672-7D60410F672F}" presName="connTx" presStyleLbl="parChTrans1D2" presStyleIdx="4" presStyleCnt="5"/>
      <dgm:spPr/>
    </dgm:pt>
    <dgm:pt modelId="{31AC2D28-B55B-4B27-9DDD-D570775EE459}" type="pres">
      <dgm:prSet presAssocID="{CFAD99FB-0650-4FD9-94EC-825A175C13D0}" presName="node" presStyleLbl="node1" presStyleIdx="4" presStyleCnt="5">
        <dgm:presLayoutVars>
          <dgm:bulletEnabled val="1"/>
        </dgm:presLayoutVars>
      </dgm:prSet>
      <dgm:spPr/>
    </dgm:pt>
  </dgm:ptLst>
  <dgm:cxnLst>
    <dgm:cxn modelId="{B3EE3E07-FD9C-416E-B402-6D3CF9E49F23}" type="presOf" srcId="{BEC76484-32C4-4E38-BBD5-0C7E49C42288}" destId="{2564F1D1-D7AA-4E6D-B332-AB4616AD8CF9}" srcOrd="1" destOrd="0" presId="urn:microsoft.com/office/officeart/2005/8/layout/radial1"/>
    <dgm:cxn modelId="{2D140110-C82C-4A05-B8E2-74D81FDFFCC8}" srcId="{C7886284-727B-4FA1-8AE9-89070448D4A0}" destId="{6D93337E-26BA-4086-A148-97AE37DCCE72}" srcOrd="3" destOrd="0" parTransId="{D9A54D31-E3C4-4FDC-BAD1-57AD7EC851F2}" sibTransId="{487CC187-3055-4587-8D86-C8FDFCD3E0F1}"/>
    <dgm:cxn modelId="{BF14E318-BC91-4633-82F8-4919838983C3}" type="presOf" srcId="{256D87F1-A5A9-432A-8EFF-4D6A0086BFC7}" destId="{B7046587-6DEE-45F1-BAE0-1BCFFF45F7B3}" srcOrd="0" destOrd="0" presId="urn:microsoft.com/office/officeart/2005/8/layout/radial1"/>
    <dgm:cxn modelId="{5B7A0E27-8F33-42BC-B076-840D627BBBF3}" type="presOf" srcId="{45E0E1C6-99C2-45A6-9B21-46680D70F886}" destId="{FE0A51D0-9FE5-4EAE-8275-DB850B601FCC}" srcOrd="1" destOrd="0" presId="urn:microsoft.com/office/officeart/2005/8/layout/radial1"/>
    <dgm:cxn modelId="{E318CB31-18AE-4835-8908-C35E5C903F93}" srcId="{8B3674E6-1DCB-48AD-8994-ED36A343E528}" destId="{C7886284-727B-4FA1-8AE9-89070448D4A0}" srcOrd="0" destOrd="0" parTransId="{F0C323BF-9662-4BCA-AC59-EB1D7F4A6F5A}" sibTransId="{FDBBFC7C-1CCC-4685-A425-7411CABE3D5C}"/>
    <dgm:cxn modelId="{B1253333-FADF-4AA3-B880-DF139A06AA8A}" type="presOf" srcId="{8B3674E6-1DCB-48AD-8994-ED36A343E528}" destId="{CD3D9985-0F85-42B7-A53E-C317B58DE5E0}" srcOrd="0" destOrd="0" presId="urn:microsoft.com/office/officeart/2005/8/layout/radial1"/>
    <dgm:cxn modelId="{812DB764-885D-4F2C-8CDA-F2A3E60DF561}" type="presOf" srcId="{D9A54D31-E3C4-4FDC-BAD1-57AD7EC851F2}" destId="{0E8187B7-A0DF-4180-B778-30EFE3F544E0}" srcOrd="1" destOrd="0" presId="urn:microsoft.com/office/officeart/2005/8/layout/radial1"/>
    <dgm:cxn modelId="{69280947-7822-4302-B6E6-9FC92471F22D}" type="presOf" srcId="{3D39E002-4500-4318-9FDF-089690D2B08E}" destId="{872A768D-2C88-4BC7-B040-86749FC6AEEC}" srcOrd="0" destOrd="0" presId="urn:microsoft.com/office/officeart/2005/8/layout/radial1"/>
    <dgm:cxn modelId="{58953457-C678-4173-9B9F-CF3108708FCD}" type="presOf" srcId="{BEC76484-32C4-4E38-BBD5-0C7E49C42288}" destId="{777DE1B0-F01D-451B-9435-62E280461C27}" srcOrd="0" destOrd="0" presId="urn:microsoft.com/office/officeart/2005/8/layout/radial1"/>
    <dgm:cxn modelId="{F248557C-D7A0-46EB-8E8C-A7EF27C73841}" type="presOf" srcId="{D9A54D31-E3C4-4FDC-BAD1-57AD7EC851F2}" destId="{833957D2-6A6B-46B0-853B-E8053B8E42EF}" srcOrd="0" destOrd="0" presId="urn:microsoft.com/office/officeart/2005/8/layout/radial1"/>
    <dgm:cxn modelId="{DE831B88-E8BA-463B-862B-AEEDDA6E6C70}" srcId="{C7886284-727B-4FA1-8AE9-89070448D4A0}" destId="{DA32FB07-2A1E-473A-9010-6B43CA1B3E1F}" srcOrd="0" destOrd="0" parTransId="{45E0E1C6-99C2-45A6-9B21-46680D70F886}" sibTransId="{3FA64AD4-C260-4EA6-BA32-A9B318CA1113}"/>
    <dgm:cxn modelId="{4499C789-7373-4F37-983C-D4533C7EEC55}" type="presOf" srcId="{328AA9E8-55DA-412D-A672-7D60410F672F}" destId="{1C2EAA13-A214-4B00-86E5-9494BA3BFA62}" srcOrd="1" destOrd="0" presId="urn:microsoft.com/office/officeart/2005/8/layout/radial1"/>
    <dgm:cxn modelId="{46DEEB93-A40D-4658-8418-E382A196E928}" type="presOf" srcId="{C7886284-727B-4FA1-8AE9-89070448D4A0}" destId="{454F1D0D-FA87-4199-97D0-CDD15A6C33A4}" srcOrd="0" destOrd="0" presId="urn:microsoft.com/office/officeart/2005/8/layout/radial1"/>
    <dgm:cxn modelId="{CA9C9695-5444-434B-BB29-1FD4393A3F32}" type="presOf" srcId="{6D93337E-26BA-4086-A148-97AE37DCCE72}" destId="{A4FFEA88-B147-4087-9F38-2D67D1E9FB6B}" srcOrd="0" destOrd="0" presId="urn:microsoft.com/office/officeart/2005/8/layout/radial1"/>
    <dgm:cxn modelId="{6F2F0CC7-1100-4577-B5E3-9BDA7E61B4AF}" type="presOf" srcId="{3D39E002-4500-4318-9FDF-089690D2B08E}" destId="{0FC66068-0EB3-4AE5-A69C-B61D0CC81121}" srcOrd="1" destOrd="0" presId="urn:microsoft.com/office/officeart/2005/8/layout/radial1"/>
    <dgm:cxn modelId="{894CF5C7-E1B0-48D5-AD49-38EED615EAD9}" type="presOf" srcId="{6B60E576-1C2F-4476-8D0C-646C523D2799}" destId="{6F75BD1A-1B09-4CE1-870A-B381742FE0B7}" srcOrd="0" destOrd="0" presId="urn:microsoft.com/office/officeart/2005/8/layout/radial1"/>
    <dgm:cxn modelId="{8DBD7EDF-5CD1-4149-BD7C-815525A8DA77}" type="presOf" srcId="{CFAD99FB-0650-4FD9-94EC-825A175C13D0}" destId="{31AC2D28-B55B-4B27-9DDD-D570775EE459}" srcOrd="0" destOrd="0" presId="urn:microsoft.com/office/officeart/2005/8/layout/radial1"/>
    <dgm:cxn modelId="{F12C8CE0-38E7-4F4D-BAE2-DF9918D65138}" srcId="{C7886284-727B-4FA1-8AE9-89070448D4A0}" destId="{256D87F1-A5A9-432A-8EFF-4D6A0086BFC7}" srcOrd="2" destOrd="0" parTransId="{3D39E002-4500-4318-9FDF-089690D2B08E}" sibTransId="{29143449-E8C3-4292-9035-DA72BD67352A}"/>
    <dgm:cxn modelId="{30A8D1E0-5B53-4536-A999-D6D89E6D6C0E}" srcId="{C7886284-727B-4FA1-8AE9-89070448D4A0}" destId="{6B60E576-1C2F-4476-8D0C-646C523D2799}" srcOrd="1" destOrd="0" parTransId="{BEC76484-32C4-4E38-BBD5-0C7E49C42288}" sibTransId="{8E1EF894-3687-48E1-95BB-725AFBB8A48D}"/>
    <dgm:cxn modelId="{2C7C3EEE-C5AF-4424-8224-45505398963E}" type="presOf" srcId="{DA32FB07-2A1E-473A-9010-6B43CA1B3E1F}" destId="{CB9FF19A-8F18-47A5-A508-6FAB3D0845DA}" srcOrd="0" destOrd="0" presId="urn:microsoft.com/office/officeart/2005/8/layout/radial1"/>
    <dgm:cxn modelId="{C4AD05F5-CA79-4006-9785-3AC70821A242}" type="presOf" srcId="{328AA9E8-55DA-412D-A672-7D60410F672F}" destId="{0BF344CD-C483-41C0-8055-B5DA61A07137}" srcOrd="0" destOrd="0" presId="urn:microsoft.com/office/officeart/2005/8/layout/radial1"/>
    <dgm:cxn modelId="{25C8D3F8-41E3-4854-9679-32EB09D59066}" srcId="{C7886284-727B-4FA1-8AE9-89070448D4A0}" destId="{CFAD99FB-0650-4FD9-94EC-825A175C13D0}" srcOrd="4" destOrd="0" parTransId="{328AA9E8-55DA-412D-A672-7D60410F672F}" sibTransId="{A9233AAD-476D-4F47-AD55-D42CBD90D994}"/>
    <dgm:cxn modelId="{8AC1F9F9-F3B0-4E94-9DD5-77870977752A}" type="presOf" srcId="{45E0E1C6-99C2-45A6-9B21-46680D70F886}" destId="{90422AB2-1BC3-4BA9-B719-6B3ABEC6622D}" srcOrd="0" destOrd="0" presId="urn:microsoft.com/office/officeart/2005/8/layout/radial1"/>
    <dgm:cxn modelId="{6704D9A9-DE91-492F-9E84-2B352A2597C7}" type="presParOf" srcId="{CD3D9985-0F85-42B7-A53E-C317B58DE5E0}" destId="{454F1D0D-FA87-4199-97D0-CDD15A6C33A4}" srcOrd="0" destOrd="0" presId="urn:microsoft.com/office/officeart/2005/8/layout/radial1"/>
    <dgm:cxn modelId="{D07CD9DF-412F-490D-9C9F-BB7662FD1F63}" type="presParOf" srcId="{CD3D9985-0F85-42B7-A53E-C317B58DE5E0}" destId="{90422AB2-1BC3-4BA9-B719-6B3ABEC6622D}" srcOrd="1" destOrd="0" presId="urn:microsoft.com/office/officeart/2005/8/layout/radial1"/>
    <dgm:cxn modelId="{BC55127F-DCDB-4F9D-BF94-D1152C2E664E}" type="presParOf" srcId="{90422AB2-1BC3-4BA9-B719-6B3ABEC6622D}" destId="{FE0A51D0-9FE5-4EAE-8275-DB850B601FCC}" srcOrd="0" destOrd="0" presId="urn:microsoft.com/office/officeart/2005/8/layout/radial1"/>
    <dgm:cxn modelId="{9DE4C744-0575-4BF3-8914-5B500E352895}" type="presParOf" srcId="{CD3D9985-0F85-42B7-A53E-C317B58DE5E0}" destId="{CB9FF19A-8F18-47A5-A508-6FAB3D0845DA}" srcOrd="2" destOrd="0" presId="urn:microsoft.com/office/officeart/2005/8/layout/radial1"/>
    <dgm:cxn modelId="{0542E434-E64F-476E-BA0A-2A189CA1F5C0}" type="presParOf" srcId="{CD3D9985-0F85-42B7-A53E-C317B58DE5E0}" destId="{777DE1B0-F01D-451B-9435-62E280461C27}" srcOrd="3" destOrd="0" presId="urn:microsoft.com/office/officeart/2005/8/layout/radial1"/>
    <dgm:cxn modelId="{C8C26B47-992E-45B9-9947-EC1010903EA8}" type="presParOf" srcId="{777DE1B0-F01D-451B-9435-62E280461C27}" destId="{2564F1D1-D7AA-4E6D-B332-AB4616AD8CF9}" srcOrd="0" destOrd="0" presId="urn:microsoft.com/office/officeart/2005/8/layout/radial1"/>
    <dgm:cxn modelId="{7584C9FE-380B-4407-8ADC-E3FAD911116F}" type="presParOf" srcId="{CD3D9985-0F85-42B7-A53E-C317B58DE5E0}" destId="{6F75BD1A-1B09-4CE1-870A-B381742FE0B7}" srcOrd="4" destOrd="0" presId="urn:microsoft.com/office/officeart/2005/8/layout/radial1"/>
    <dgm:cxn modelId="{1DF00598-30B9-42F4-9106-189D016E62C4}" type="presParOf" srcId="{CD3D9985-0F85-42B7-A53E-C317B58DE5E0}" destId="{872A768D-2C88-4BC7-B040-86749FC6AEEC}" srcOrd="5" destOrd="0" presId="urn:microsoft.com/office/officeart/2005/8/layout/radial1"/>
    <dgm:cxn modelId="{417974EC-E146-4BC1-BB6D-1D6A5E46A44C}" type="presParOf" srcId="{872A768D-2C88-4BC7-B040-86749FC6AEEC}" destId="{0FC66068-0EB3-4AE5-A69C-B61D0CC81121}" srcOrd="0" destOrd="0" presId="urn:microsoft.com/office/officeart/2005/8/layout/radial1"/>
    <dgm:cxn modelId="{88571867-52E8-44DC-AF72-D4B623F87366}" type="presParOf" srcId="{CD3D9985-0F85-42B7-A53E-C317B58DE5E0}" destId="{B7046587-6DEE-45F1-BAE0-1BCFFF45F7B3}" srcOrd="6" destOrd="0" presId="urn:microsoft.com/office/officeart/2005/8/layout/radial1"/>
    <dgm:cxn modelId="{4B272CDF-50A6-46B5-A4E5-1B9467613974}" type="presParOf" srcId="{CD3D9985-0F85-42B7-A53E-C317B58DE5E0}" destId="{833957D2-6A6B-46B0-853B-E8053B8E42EF}" srcOrd="7" destOrd="0" presId="urn:microsoft.com/office/officeart/2005/8/layout/radial1"/>
    <dgm:cxn modelId="{3094188F-F017-4D13-A28A-E7EA4A551284}" type="presParOf" srcId="{833957D2-6A6B-46B0-853B-E8053B8E42EF}" destId="{0E8187B7-A0DF-4180-B778-30EFE3F544E0}" srcOrd="0" destOrd="0" presId="urn:microsoft.com/office/officeart/2005/8/layout/radial1"/>
    <dgm:cxn modelId="{E48ED83A-9763-471D-939A-E23DEDA0D519}" type="presParOf" srcId="{CD3D9985-0F85-42B7-A53E-C317B58DE5E0}" destId="{A4FFEA88-B147-4087-9F38-2D67D1E9FB6B}" srcOrd="8" destOrd="0" presId="urn:microsoft.com/office/officeart/2005/8/layout/radial1"/>
    <dgm:cxn modelId="{64518C75-950D-4CC6-B803-0070A26665C3}" type="presParOf" srcId="{CD3D9985-0F85-42B7-A53E-C317B58DE5E0}" destId="{0BF344CD-C483-41C0-8055-B5DA61A07137}" srcOrd="9" destOrd="0" presId="urn:microsoft.com/office/officeart/2005/8/layout/radial1"/>
    <dgm:cxn modelId="{6161D5F5-721B-4A38-A036-CE258A56AADB}" type="presParOf" srcId="{0BF344CD-C483-41C0-8055-B5DA61A07137}" destId="{1C2EAA13-A214-4B00-86E5-9494BA3BFA62}" srcOrd="0" destOrd="0" presId="urn:microsoft.com/office/officeart/2005/8/layout/radial1"/>
    <dgm:cxn modelId="{4FBBCF83-D1AA-40CB-B541-DC4D884F920A}" type="presParOf" srcId="{CD3D9985-0F85-42B7-A53E-C317B58DE5E0}" destId="{31AC2D28-B55B-4B27-9DDD-D570775EE459}" srcOrd="1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C0B02-92B2-8844-953A-931BC9385EF0}">
      <dsp:nvSpPr>
        <dsp:cNvPr id="0" name=""/>
        <dsp:cNvSpPr/>
      </dsp:nvSpPr>
      <dsp:spPr>
        <a:xfrm>
          <a:off x="1206959" y="843423"/>
          <a:ext cx="2530270" cy="2530270"/>
        </a:xfrm>
        <a:prstGeom prst="ellipse">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00D6C7-7A4F-B545-8A63-3D2C184574D5}">
      <dsp:nvSpPr>
        <dsp:cNvPr id="0" name=""/>
        <dsp:cNvSpPr/>
      </dsp:nvSpPr>
      <dsp:spPr>
        <a:xfrm>
          <a:off x="1568577" y="1205041"/>
          <a:ext cx="1807034" cy="1807034"/>
        </a:xfrm>
        <a:prstGeom prst="ellipse">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CB00A8-4BA0-5F4F-BCDE-71EDC76E15DE}">
      <dsp:nvSpPr>
        <dsp:cNvPr id="0" name=""/>
        <dsp:cNvSpPr/>
      </dsp:nvSpPr>
      <dsp:spPr>
        <a:xfrm>
          <a:off x="1929984" y="1566448"/>
          <a:ext cx="1084220" cy="1084220"/>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B251A2-72FD-CD4A-905A-C56C203D1CE5}">
      <dsp:nvSpPr>
        <dsp:cNvPr id="0" name=""/>
        <dsp:cNvSpPr/>
      </dsp:nvSpPr>
      <dsp:spPr>
        <a:xfrm>
          <a:off x="2291391" y="1927855"/>
          <a:ext cx="361406" cy="361406"/>
        </a:xfrm>
        <a:prstGeom prst="ellipse">
          <a:avLst/>
        </a:prstGeom>
        <a:solidFill>
          <a:schemeClr val="accent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307AD-BC57-AB47-A160-045026558616}">
      <dsp:nvSpPr>
        <dsp:cNvPr id="0" name=""/>
        <dsp:cNvSpPr/>
      </dsp:nvSpPr>
      <dsp:spPr>
        <a:xfrm>
          <a:off x="4196041" y="17186"/>
          <a:ext cx="2597056" cy="60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b="0" i="0" kern="1200" dirty="0">
              <a:solidFill>
                <a:schemeClr val="tx1"/>
              </a:solidFill>
              <a:latin typeface="Tahoma" panose="020B0604030504040204" pitchFamily="34" charset="0"/>
              <a:ea typeface="Tahoma" panose="020B0604030504040204" pitchFamily="34" charset="0"/>
              <a:cs typeface="Tahoma" panose="020B0604030504040204" pitchFamily="34" charset="0"/>
            </a:rPr>
            <a:t>6 Competencies</a:t>
          </a:r>
          <a:endPara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4196041" y="17186"/>
        <a:ext cx="2597056" cy="605156"/>
      </dsp:txXfrm>
    </dsp:sp>
    <dsp:sp modelId="{41330128-B973-514B-ACEC-83B86CE7B3E0}">
      <dsp:nvSpPr>
        <dsp:cNvPr id="0" name=""/>
        <dsp:cNvSpPr/>
      </dsp:nvSpPr>
      <dsp:spPr>
        <a:xfrm>
          <a:off x="3842657" y="302578"/>
          <a:ext cx="316283" cy="0"/>
        </a:xfrm>
        <a:prstGeom prst="line">
          <a:avLst/>
        </a:prstGeom>
        <a:solidFill>
          <a:schemeClr val="accent2">
            <a:hueOff val="0"/>
            <a:satOff val="0"/>
            <a:lumOff val="0"/>
            <a:alphaOff val="0"/>
          </a:schemeClr>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B7A70EBB-6E07-C245-A15C-C96618BB662C}">
      <dsp:nvSpPr>
        <dsp:cNvPr id="0" name=""/>
        <dsp:cNvSpPr/>
      </dsp:nvSpPr>
      <dsp:spPr>
        <a:xfrm rot="5400000">
          <a:off x="2252804" y="501836"/>
          <a:ext cx="1788057" cy="1391648"/>
        </a:xfrm>
        <a:prstGeom prst="line">
          <a:avLst/>
        </a:prstGeom>
        <a:solidFill>
          <a:schemeClr val="accent2">
            <a:hueOff val="0"/>
            <a:satOff val="0"/>
            <a:lumOff val="0"/>
            <a:alphaOff val="0"/>
          </a:schemeClr>
        </a:solidFill>
        <a:ln w="19050" cap="rnd"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D3FC6873-F4E7-F545-9CA7-9362C9B93DA9}">
      <dsp:nvSpPr>
        <dsp:cNvPr id="0" name=""/>
        <dsp:cNvSpPr/>
      </dsp:nvSpPr>
      <dsp:spPr>
        <a:xfrm>
          <a:off x="4058078" y="525569"/>
          <a:ext cx="3090662" cy="737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rPr>
            <a:t>Sub-competencies</a:t>
          </a:r>
        </a:p>
      </dsp:txBody>
      <dsp:txXfrm>
        <a:off x="4058078" y="525569"/>
        <a:ext cx="3090662" cy="737364"/>
      </dsp:txXfrm>
    </dsp:sp>
    <dsp:sp modelId="{366B8868-5261-EC4F-AD5C-3842BEA1B2D2}">
      <dsp:nvSpPr>
        <dsp:cNvPr id="0" name=""/>
        <dsp:cNvSpPr/>
      </dsp:nvSpPr>
      <dsp:spPr>
        <a:xfrm>
          <a:off x="3842657" y="907734"/>
          <a:ext cx="316283" cy="0"/>
        </a:xfrm>
        <a:prstGeom prst="line">
          <a:avLst/>
        </a:prstGeom>
        <a:solidFill>
          <a:schemeClr val="accent2">
            <a:hueOff val="0"/>
            <a:satOff val="0"/>
            <a:lumOff val="0"/>
            <a:alphaOff val="0"/>
          </a:schemeClr>
        </a:solidFill>
        <a:ln w="19050" cap="rnd"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F3BE88AE-680B-BB48-A2AC-98C175386365}">
      <dsp:nvSpPr>
        <dsp:cNvPr id="0" name=""/>
        <dsp:cNvSpPr/>
      </dsp:nvSpPr>
      <dsp:spPr>
        <a:xfrm rot="5400000">
          <a:off x="2562341" y="1097083"/>
          <a:ext cx="1468400" cy="1090124"/>
        </a:xfrm>
        <a:prstGeom prst="line">
          <a:avLst/>
        </a:prstGeom>
        <a:solidFill>
          <a:schemeClr val="accent2">
            <a:hueOff val="0"/>
            <a:satOff val="0"/>
            <a:lumOff val="0"/>
            <a:alphaOff val="0"/>
          </a:schemeClr>
        </a:solidFill>
        <a:ln w="19050" cap="rnd"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C76EEDC3-2F74-0947-9111-FD4CE963B628}">
      <dsp:nvSpPr>
        <dsp:cNvPr id="0" name=""/>
        <dsp:cNvSpPr/>
      </dsp:nvSpPr>
      <dsp:spPr>
        <a:xfrm>
          <a:off x="4110910" y="1189259"/>
          <a:ext cx="2155828" cy="54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b="0" kern="1200" dirty="0">
              <a:solidFill>
                <a:schemeClr val="tx1"/>
              </a:solidFill>
              <a:latin typeface="Tahoma" panose="020B0604030504040204" pitchFamily="34" charset="0"/>
              <a:ea typeface="Tahoma" panose="020B0604030504040204" pitchFamily="34" charset="0"/>
              <a:cs typeface="Tahoma" panose="020B0604030504040204" pitchFamily="34" charset="0"/>
            </a:rPr>
            <a:t>Milestones</a:t>
          </a:r>
        </a:p>
      </dsp:txBody>
      <dsp:txXfrm>
        <a:off x="4110910" y="1189259"/>
        <a:ext cx="2155828" cy="548537"/>
      </dsp:txXfrm>
    </dsp:sp>
    <dsp:sp modelId="{A98A7F0A-EDB7-D549-A0B9-3AE6241479DD}">
      <dsp:nvSpPr>
        <dsp:cNvPr id="0" name=""/>
        <dsp:cNvSpPr/>
      </dsp:nvSpPr>
      <dsp:spPr>
        <a:xfrm>
          <a:off x="3842657" y="1512890"/>
          <a:ext cx="316283" cy="0"/>
        </a:xfrm>
        <a:prstGeom prst="line">
          <a:avLst/>
        </a:prstGeom>
        <a:solidFill>
          <a:schemeClr val="accent2">
            <a:hueOff val="0"/>
            <a:satOff val="0"/>
            <a:lumOff val="0"/>
            <a:alphaOff val="0"/>
          </a:schemeClr>
        </a:solidFill>
        <a:ln w="19050" cap="rnd"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B10ADA67-9D2A-D848-B22A-E489050A22A3}">
      <dsp:nvSpPr>
        <dsp:cNvPr id="0" name=""/>
        <dsp:cNvSpPr/>
      </dsp:nvSpPr>
      <dsp:spPr>
        <a:xfrm rot="5400000">
          <a:off x="2861967" y="1651844"/>
          <a:ext cx="1120066" cy="841314"/>
        </a:xfrm>
        <a:prstGeom prst="line">
          <a:avLst/>
        </a:prstGeom>
        <a:solidFill>
          <a:schemeClr val="accent2">
            <a:hueOff val="0"/>
            <a:satOff val="0"/>
            <a:lumOff val="0"/>
            <a:alphaOff val="0"/>
          </a:schemeClr>
        </a:solidFill>
        <a:ln w="19050" cap="rnd"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4F476188-E071-C643-AE29-1844D1DEAC36}">
      <dsp:nvSpPr>
        <dsp:cNvPr id="0" name=""/>
        <dsp:cNvSpPr/>
      </dsp:nvSpPr>
      <dsp:spPr>
        <a:xfrm>
          <a:off x="4241814" y="1804406"/>
          <a:ext cx="2161268" cy="60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Outcomes</a:t>
          </a:r>
        </a:p>
      </dsp:txBody>
      <dsp:txXfrm>
        <a:off x="4241814" y="1804406"/>
        <a:ext cx="2161268" cy="605156"/>
      </dsp:txXfrm>
    </dsp:sp>
    <dsp:sp modelId="{F6B628C0-E364-E049-A71F-1D3CAA652F6A}">
      <dsp:nvSpPr>
        <dsp:cNvPr id="0" name=""/>
        <dsp:cNvSpPr/>
      </dsp:nvSpPr>
      <dsp:spPr>
        <a:xfrm>
          <a:off x="3842657" y="2118047"/>
          <a:ext cx="316283" cy="0"/>
        </a:xfrm>
        <a:prstGeom prst="line">
          <a:avLst/>
        </a:prstGeom>
        <a:solidFill>
          <a:schemeClr val="accent2">
            <a:hueOff val="0"/>
            <a:satOff val="0"/>
            <a:lumOff val="0"/>
            <a:alphaOff val="0"/>
          </a:schemeClr>
        </a:solidFill>
        <a:ln w="19050" cap="rnd" cmpd="sng" algn="ctr">
          <a:solidFill>
            <a:schemeClr val="tx2"/>
          </a:solidFill>
          <a:prstDash val="solid"/>
        </a:ln>
        <a:effectLst/>
      </dsp:spPr>
      <dsp:style>
        <a:lnRef idx="2">
          <a:scrgbClr r="0" g="0" b="0"/>
        </a:lnRef>
        <a:fillRef idx="1">
          <a:scrgbClr r="0" g="0" b="0"/>
        </a:fillRef>
        <a:effectRef idx="0">
          <a:scrgbClr r="0" g="0" b="0"/>
        </a:effectRef>
        <a:fontRef idx="minor"/>
      </dsp:style>
    </dsp:sp>
    <dsp:sp modelId="{204123EA-77E5-E345-9BBE-4787542886E0}">
      <dsp:nvSpPr>
        <dsp:cNvPr id="0" name=""/>
        <dsp:cNvSpPr/>
      </dsp:nvSpPr>
      <dsp:spPr>
        <a:xfrm rot="5400000">
          <a:off x="3162310" y="2208799"/>
          <a:ext cx="769876" cy="587866"/>
        </a:xfrm>
        <a:prstGeom prst="line">
          <a:avLst/>
        </a:prstGeom>
        <a:solidFill>
          <a:schemeClr val="accent2">
            <a:hueOff val="0"/>
            <a:satOff val="0"/>
            <a:lumOff val="0"/>
            <a:alphaOff val="0"/>
          </a:schemeClr>
        </a:solidFill>
        <a:ln w="19050" cap="rnd" cmpd="sng" algn="ctr">
          <a:solidFill>
            <a:schemeClr val="tx2"/>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F1D0D-FA87-4199-97D0-CDD15A6C33A4}">
      <dsp:nvSpPr>
        <dsp:cNvPr id="0" name=""/>
        <dsp:cNvSpPr/>
      </dsp:nvSpPr>
      <dsp:spPr>
        <a:xfrm>
          <a:off x="3188524" y="1700161"/>
          <a:ext cx="1293152" cy="129315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FM Dept Chair</a:t>
          </a:r>
        </a:p>
      </dsp:txBody>
      <dsp:txXfrm>
        <a:off x="3377902" y="1889539"/>
        <a:ext cx="914396" cy="914396"/>
      </dsp:txXfrm>
    </dsp:sp>
    <dsp:sp modelId="{90422AB2-1BC3-4BA9-B719-6B3ABEC6622D}">
      <dsp:nvSpPr>
        <dsp:cNvPr id="0" name=""/>
        <dsp:cNvSpPr/>
      </dsp:nvSpPr>
      <dsp:spPr>
        <a:xfrm rot="16200000">
          <a:off x="3640038" y="1489925"/>
          <a:ext cx="390124" cy="30346"/>
        </a:xfrm>
        <a:custGeom>
          <a:avLst/>
          <a:gdLst/>
          <a:ahLst/>
          <a:cxnLst/>
          <a:rect l="0" t="0" r="0" b="0"/>
          <a:pathLst>
            <a:path>
              <a:moveTo>
                <a:pt x="0" y="15173"/>
              </a:moveTo>
              <a:lnTo>
                <a:pt x="390124" y="151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25347" y="1495345"/>
        <a:ext cx="19506" cy="19506"/>
      </dsp:txXfrm>
    </dsp:sp>
    <dsp:sp modelId="{CB9FF19A-8F18-47A5-A508-6FAB3D0845DA}">
      <dsp:nvSpPr>
        <dsp:cNvPr id="0" name=""/>
        <dsp:cNvSpPr/>
      </dsp:nvSpPr>
      <dsp:spPr>
        <a:xfrm>
          <a:off x="3188524" y="16883"/>
          <a:ext cx="1293152" cy="129315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Other Dept Chairs or PDs</a:t>
          </a:r>
        </a:p>
      </dsp:txBody>
      <dsp:txXfrm>
        <a:off x="3377902" y="206261"/>
        <a:ext cx="914396" cy="914396"/>
      </dsp:txXfrm>
    </dsp:sp>
    <dsp:sp modelId="{777DE1B0-F01D-451B-9435-62E280461C27}">
      <dsp:nvSpPr>
        <dsp:cNvPr id="0" name=""/>
        <dsp:cNvSpPr/>
      </dsp:nvSpPr>
      <dsp:spPr>
        <a:xfrm rot="20520000">
          <a:off x="4440484" y="2071483"/>
          <a:ext cx="390124" cy="30346"/>
        </a:xfrm>
        <a:custGeom>
          <a:avLst/>
          <a:gdLst/>
          <a:ahLst/>
          <a:cxnLst/>
          <a:rect l="0" t="0" r="0" b="0"/>
          <a:pathLst>
            <a:path>
              <a:moveTo>
                <a:pt x="0" y="15173"/>
              </a:moveTo>
              <a:lnTo>
                <a:pt x="390124" y="151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25793" y="2076903"/>
        <a:ext cx="19506" cy="19506"/>
      </dsp:txXfrm>
    </dsp:sp>
    <dsp:sp modelId="{6F75BD1A-1B09-4CE1-870A-B381742FE0B7}">
      <dsp:nvSpPr>
        <dsp:cNvPr id="0" name=""/>
        <dsp:cNvSpPr/>
      </dsp:nvSpPr>
      <dsp:spPr>
        <a:xfrm>
          <a:off x="4789416" y="1179999"/>
          <a:ext cx="1293152" cy="1293152"/>
        </a:xfrm>
        <a:prstGeom prst="ellipse">
          <a:avLst/>
        </a:prstGeom>
        <a:solidFill>
          <a:schemeClr val="accent4">
            <a:hueOff val="2450223"/>
            <a:satOff val="-10194"/>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DIO</a:t>
          </a:r>
        </a:p>
      </dsp:txBody>
      <dsp:txXfrm>
        <a:off x="4978794" y="1369377"/>
        <a:ext cx="914396" cy="914396"/>
      </dsp:txXfrm>
    </dsp:sp>
    <dsp:sp modelId="{872A768D-2C88-4BC7-B040-86749FC6AEEC}">
      <dsp:nvSpPr>
        <dsp:cNvPr id="0" name=""/>
        <dsp:cNvSpPr/>
      </dsp:nvSpPr>
      <dsp:spPr>
        <a:xfrm rot="3240000">
          <a:off x="4134741" y="3012464"/>
          <a:ext cx="390124" cy="30346"/>
        </a:xfrm>
        <a:custGeom>
          <a:avLst/>
          <a:gdLst/>
          <a:ahLst/>
          <a:cxnLst/>
          <a:rect l="0" t="0" r="0" b="0"/>
          <a:pathLst>
            <a:path>
              <a:moveTo>
                <a:pt x="0" y="15173"/>
              </a:moveTo>
              <a:lnTo>
                <a:pt x="390124" y="151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20050" y="3017884"/>
        <a:ext cx="19506" cy="19506"/>
      </dsp:txXfrm>
    </dsp:sp>
    <dsp:sp modelId="{B7046587-6DEE-45F1-BAE0-1BCFFF45F7B3}">
      <dsp:nvSpPr>
        <dsp:cNvPr id="0" name=""/>
        <dsp:cNvSpPr/>
      </dsp:nvSpPr>
      <dsp:spPr>
        <a:xfrm>
          <a:off x="4177930" y="3061961"/>
          <a:ext cx="1293152" cy="1293152"/>
        </a:xfrm>
        <a:prstGeom prst="ellipse">
          <a:avLst/>
        </a:prstGeom>
        <a:solidFill>
          <a:schemeClr val="accent4">
            <a:hueOff val="4900445"/>
            <a:satOff val="-20388"/>
            <a:lumOff val="4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Dean’s Office</a:t>
          </a:r>
        </a:p>
      </dsp:txBody>
      <dsp:txXfrm>
        <a:off x="4367308" y="3251339"/>
        <a:ext cx="914396" cy="914396"/>
      </dsp:txXfrm>
    </dsp:sp>
    <dsp:sp modelId="{833957D2-6A6B-46B0-853B-E8053B8E42EF}">
      <dsp:nvSpPr>
        <dsp:cNvPr id="0" name=""/>
        <dsp:cNvSpPr/>
      </dsp:nvSpPr>
      <dsp:spPr>
        <a:xfrm rot="7560000">
          <a:off x="3145335" y="3012464"/>
          <a:ext cx="390124" cy="30346"/>
        </a:xfrm>
        <a:custGeom>
          <a:avLst/>
          <a:gdLst/>
          <a:ahLst/>
          <a:cxnLst/>
          <a:rect l="0" t="0" r="0" b="0"/>
          <a:pathLst>
            <a:path>
              <a:moveTo>
                <a:pt x="0" y="15173"/>
              </a:moveTo>
              <a:lnTo>
                <a:pt x="390124" y="151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330644" y="3017884"/>
        <a:ext cx="19506" cy="19506"/>
      </dsp:txXfrm>
    </dsp:sp>
    <dsp:sp modelId="{A4FFEA88-B147-4087-9F38-2D67D1E9FB6B}">
      <dsp:nvSpPr>
        <dsp:cNvPr id="0" name=""/>
        <dsp:cNvSpPr/>
      </dsp:nvSpPr>
      <dsp:spPr>
        <a:xfrm>
          <a:off x="2199118" y="3061961"/>
          <a:ext cx="1293152" cy="1293152"/>
        </a:xfrm>
        <a:prstGeom prst="ellipse">
          <a:avLst/>
        </a:prstGeom>
        <a:solidFill>
          <a:schemeClr val="accent4">
            <a:hueOff val="7350668"/>
            <a:satOff val="-30583"/>
            <a:lumOff val="72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FM PD</a:t>
          </a:r>
        </a:p>
      </dsp:txBody>
      <dsp:txXfrm>
        <a:off x="2388496" y="3251339"/>
        <a:ext cx="914396" cy="914396"/>
      </dsp:txXfrm>
    </dsp:sp>
    <dsp:sp modelId="{0BF344CD-C483-41C0-8055-B5DA61A07137}">
      <dsp:nvSpPr>
        <dsp:cNvPr id="0" name=""/>
        <dsp:cNvSpPr/>
      </dsp:nvSpPr>
      <dsp:spPr>
        <a:xfrm rot="11880000">
          <a:off x="2839592" y="2071483"/>
          <a:ext cx="390124" cy="30346"/>
        </a:xfrm>
        <a:custGeom>
          <a:avLst/>
          <a:gdLst/>
          <a:ahLst/>
          <a:cxnLst/>
          <a:rect l="0" t="0" r="0" b="0"/>
          <a:pathLst>
            <a:path>
              <a:moveTo>
                <a:pt x="0" y="15173"/>
              </a:moveTo>
              <a:lnTo>
                <a:pt x="390124" y="1517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024901" y="2076903"/>
        <a:ext cx="19506" cy="19506"/>
      </dsp:txXfrm>
    </dsp:sp>
    <dsp:sp modelId="{31AC2D28-B55B-4B27-9DDD-D570775EE459}">
      <dsp:nvSpPr>
        <dsp:cNvPr id="0" name=""/>
        <dsp:cNvSpPr/>
      </dsp:nvSpPr>
      <dsp:spPr>
        <a:xfrm>
          <a:off x="1587632" y="1179999"/>
          <a:ext cx="1293152" cy="1293152"/>
        </a:xfrm>
        <a:prstGeom prst="ellipse">
          <a:avLst/>
        </a:prstGeom>
        <a:solidFill>
          <a:schemeClr val="accent4">
            <a:hueOff val="9800891"/>
            <a:satOff val="-40777"/>
            <a:lumOff val="9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Other leaders</a:t>
          </a:r>
        </a:p>
      </dsp:txBody>
      <dsp:txXfrm>
        <a:off x="1777010" y="1369377"/>
        <a:ext cx="914396" cy="914396"/>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b3e323bc5b_1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2b3e323bc5b_1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3BFEB90-C096-0542-A750-28D1715662C7}"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908510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Required by ABFM THIS YEAR</a:t>
            </a:r>
          </a:p>
          <a:p>
            <a:r>
              <a:rPr lang="en-US" dirty="0"/>
              <a:t>Like EPAs, Outcomes describe the essential work for autonomous practice. Nobody was using the EPAs</a:t>
            </a:r>
          </a:p>
          <a:p>
            <a:r>
              <a:rPr lang="en-US" dirty="0"/>
              <a:t>Milestones and competencies describe the attributes of the learner and the essential skills needed to get to the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dvOT99029773"/>
              </a:rPr>
              <a:t>Milestones focus on ACGME core competencies and allow consideration of how residents develop, whereas the core outcomes combine multiple ACGME competencies and underscore the transition to independent practice.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FE2154-3D5C-B240-80F2-4A043C7529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76202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b3e323bc5b_1_11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The ABFM subsequently announced in June 2023 that it will require family medicine program directors to sequentially attest their graduating residents are competent in 15 outcomes that are based on the 12 core competencies. </a:t>
            </a:r>
            <a:r>
              <a:rPr lang="en" dirty="0">
                <a:solidFill>
                  <a:schemeClr val="dk1"/>
                </a:solidFill>
              </a:rPr>
              <a:t>Those 15 core outcomes are being gradually rolled out over 3 years. PDs will need to attest to the first 5 for the class of 2024, the first 10 for the class of 2025, and all 15 for the class of 2026 and subsequent classes.  We appreciate that both the RCFM and the ABFM engaged in dialogue with the community of family medicine program directors (PDs) to inform their defined competencies, outcomes, and schedule of attestations. </a:t>
            </a:r>
            <a:endParaRPr dirty="0">
              <a:solidFill>
                <a:schemeClr val="dk1"/>
              </a:solidFill>
            </a:endParaRPr>
          </a:p>
          <a:p>
            <a:pPr marL="0" lvl="0" indent="0" algn="l" rtl="0">
              <a:spcBef>
                <a:spcPts val="0"/>
              </a:spcBef>
              <a:spcAft>
                <a:spcPts val="0"/>
              </a:spcAft>
              <a:buNone/>
            </a:pPr>
            <a:endParaRPr dirty="0"/>
          </a:p>
        </p:txBody>
      </p:sp>
      <p:sp>
        <p:nvSpPr>
          <p:cNvPr id="188" name="Google Shape;188;g2b3e323bc5b_1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b6582bd60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b6582bd601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the five core outcomes that your PD have been (or are about to) focus on attesting to for the class of 2024. They center a resident’s ability to serve as a personal physician, care for acute illness &amp; injury, care for children, communicate effectively, and to demonstrate professionalism and trustworthiness.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b3e323bc5b_1_12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question facing PDs, thus, is “As the person from the program who is attesting a resident is competent in these outcomes, how am I specifically going to know they are?  As I pledge this to the public, how am I going to feel confident in their competence?” Thus, in 2023-24 PDs have found themselves engaged in CBME implementation.  Different PDs may be at different phases of implementation. Some of us may be in early engagement. Others may be engaged and actively working to develop infrastrucure within the program to document </a:t>
            </a:r>
            <a:endParaRPr dirty="0"/>
          </a:p>
        </p:txBody>
      </p:sp>
      <p:sp>
        <p:nvSpPr>
          <p:cNvPr id="215" name="Google Shape;215;g2b3e323bc5b_1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31774"/>
            <a:r>
              <a:rPr lang="en-US" dirty="0"/>
              <a:t>So, there’s lots of ongoing work for the faculty development and other resources.</a:t>
            </a:r>
          </a:p>
          <a:p>
            <a:endParaRPr lang="en-US" dirty="0"/>
          </a:p>
        </p:txBody>
      </p:sp>
      <p:sp>
        <p:nvSpPr>
          <p:cNvPr id="4" name="Slide Number Placeholder 3"/>
          <p:cNvSpPr>
            <a:spLocks noGrp="1"/>
          </p:cNvSpPr>
          <p:nvPr>
            <p:ph type="sldNum" sz="quarter" idx="5"/>
          </p:nvPr>
        </p:nvSpPr>
        <p:spPr/>
        <p:txBody>
          <a:bodyPr/>
          <a:lstStyle/>
          <a:p>
            <a:fld id="{3FDD93BA-B058-4ADB-95CB-F6F63029D0E1}" type="slidenum">
              <a:rPr lang="en-US" smtClean="0"/>
              <a:t>17</a:t>
            </a:fld>
            <a:endParaRPr lang="en-US"/>
          </a:p>
        </p:txBody>
      </p:sp>
    </p:spTree>
    <p:extLst>
      <p:ext uri="{BB962C8B-B14F-4D97-AF65-F5344CB8AC3E}">
        <p14:creationId xmlns:p14="http://schemas.microsoft.com/office/powerpoint/2010/main" val="3461998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Helvetica" panose="020B0604020202020204" pitchFamily="34" charset="0"/>
                <a:cs typeface="Helvetica" panose="020B0604020202020204" pitchFamily="34" charset="0"/>
              </a:rPr>
              <a:t>Objective: Support family medicine residency programs in their transition to competency-based medical education</a:t>
            </a:r>
          </a:p>
          <a:p>
            <a:endParaRPr lang="en-US" dirty="0"/>
          </a:p>
        </p:txBody>
      </p:sp>
      <p:sp>
        <p:nvSpPr>
          <p:cNvPr id="4" name="Slide Number Placeholder 3"/>
          <p:cNvSpPr>
            <a:spLocks noGrp="1"/>
          </p:cNvSpPr>
          <p:nvPr>
            <p:ph type="sldNum" sz="quarter" idx="5"/>
          </p:nvPr>
        </p:nvSpPr>
        <p:spPr/>
        <p:txBody>
          <a:bodyPr/>
          <a:lstStyle/>
          <a:p>
            <a:fld id="{3FDD93BA-B058-4ADB-95CB-F6F63029D0E1}" type="slidenum">
              <a:rPr lang="en-US" smtClean="0"/>
              <a:t>18</a:t>
            </a:fld>
            <a:endParaRPr lang="en-US"/>
          </a:p>
        </p:txBody>
      </p:sp>
    </p:spTree>
    <p:extLst>
      <p:ext uri="{BB962C8B-B14F-4D97-AF65-F5344CB8AC3E}">
        <p14:creationId xmlns:p14="http://schemas.microsoft.com/office/powerpoint/2010/main" val="3669271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D93BA-B058-4ADB-95CB-F6F63029D0E1}" type="slidenum">
              <a:rPr lang="en-US" smtClean="0"/>
              <a:t>19</a:t>
            </a:fld>
            <a:endParaRPr lang="en-US"/>
          </a:p>
        </p:txBody>
      </p:sp>
    </p:spTree>
    <p:extLst>
      <p:ext uri="{BB962C8B-B14F-4D97-AF65-F5344CB8AC3E}">
        <p14:creationId xmlns:p14="http://schemas.microsoft.com/office/powerpoint/2010/main" val="1641751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D93BA-B058-4ADB-95CB-F6F63029D0E1}" type="slidenum">
              <a:rPr lang="en-US" smtClean="0"/>
              <a:t>20</a:t>
            </a:fld>
            <a:endParaRPr lang="en-US"/>
          </a:p>
        </p:txBody>
      </p:sp>
    </p:spTree>
    <p:extLst>
      <p:ext uri="{BB962C8B-B14F-4D97-AF65-F5344CB8AC3E}">
        <p14:creationId xmlns:p14="http://schemas.microsoft.com/office/powerpoint/2010/main" val="1898376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Created an online toolkit to house the resources and opportunities that have been developed. </a:t>
            </a:r>
          </a:p>
        </p:txBody>
      </p:sp>
      <p:sp>
        <p:nvSpPr>
          <p:cNvPr id="4" name="Slide Number Placeholder 3"/>
          <p:cNvSpPr>
            <a:spLocks noGrp="1"/>
          </p:cNvSpPr>
          <p:nvPr>
            <p:ph type="sldNum" sz="quarter" idx="5"/>
          </p:nvPr>
        </p:nvSpPr>
        <p:spPr/>
        <p:txBody>
          <a:bodyPr/>
          <a:lstStyle/>
          <a:p>
            <a:fld id="{3FDD93BA-B058-4ADB-95CB-F6F63029D0E1}" type="slidenum">
              <a:rPr lang="en-US" smtClean="0"/>
              <a:t>21</a:t>
            </a:fld>
            <a:endParaRPr lang="en-US"/>
          </a:p>
        </p:txBody>
      </p:sp>
    </p:spTree>
    <p:extLst>
      <p:ext uri="{BB962C8B-B14F-4D97-AF65-F5344CB8AC3E}">
        <p14:creationId xmlns:p14="http://schemas.microsoft.com/office/powerpoint/2010/main" val="243572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b3e323bc5b_1_8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Linda - </a:t>
            </a:r>
            <a:r>
              <a:rPr lang="en" sz="900">
                <a:solidFill>
                  <a:srgbClr val="002060"/>
                </a:solidFill>
                <a:latin typeface="Calibri"/>
                <a:ea typeface="Calibri"/>
                <a:cs typeface="Calibri"/>
                <a:sym typeface="Calibri"/>
              </a:rPr>
              <a:t>Very general definition of CBME and why this change now - Linda</a:t>
            </a:r>
            <a:endParaRPr/>
          </a:p>
        </p:txBody>
      </p:sp>
      <p:sp>
        <p:nvSpPr>
          <p:cNvPr id="139" name="Google Shape;139;g2b3e323bc5b_1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dirty="0"/>
              <a:t>These are available in the toolkit. We continue to add to these.</a:t>
            </a:r>
          </a:p>
        </p:txBody>
      </p:sp>
      <p:sp>
        <p:nvSpPr>
          <p:cNvPr id="4" name="Slide Number Placeholder 3"/>
          <p:cNvSpPr>
            <a:spLocks noGrp="1"/>
          </p:cNvSpPr>
          <p:nvPr>
            <p:ph type="sldNum" sz="quarter" idx="5"/>
          </p:nvPr>
        </p:nvSpPr>
        <p:spPr/>
        <p:txBody>
          <a:bodyPr/>
          <a:lstStyle/>
          <a:p>
            <a:fld id="{980D3DFC-11A7-4DDF-8AEE-A5ACE051EBF3}" type="slidenum">
              <a:rPr lang="en-US" smtClean="0"/>
              <a:t>22</a:t>
            </a:fld>
            <a:endParaRPr lang="en-US" dirty="0"/>
          </a:p>
        </p:txBody>
      </p:sp>
    </p:spTree>
    <p:extLst>
      <p:ext uri="{BB962C8B-B14F-4D97-AF65-F5344CB8AC3E}">
        <p14:creationId xmlns:p14="http://schemas.microsoft.com/office/powerpoint/2010/main" val="472831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dirty="0"/>
              <a:t>Planned a series of CBME webinars. These are co-branded and co-marketed with AFMRD. We have more than 500 people registered for the first webinar, which will take place this Friday. Each webinar has at least one member of the task force. We’ve also included presenters from an open call we put out for CBME subject matter experts.</a:t>
            </a:r>
          </a:p>
        </p:txBody>
      </p:sp>
      <p:sp>
        <p:nvSpPr>
          <p:cNvPr id="4" name="Slide Number Placeholder 3"/>
          <p:cNvSpPr>
            <a:spLocks noGrp="1"/>
          </p:cNvSpPr>
          <p:nvPr>
            <p:ph type="sldNum" sz="quarter" idx="5"/>
          </p:nvPr>
        </p:nvSpPr>
        <p:spPr/>
        <p:txBody>
          <a:bodyPr/>
          <a:lstStyle/>
          <a:p>
            <a:fld id="{980D3DFC-11A7-4DDF-8AEE-A5ACE051EBF3}" type="slidenum">
              <a:rPr lang="en-US" smtClean="0"/>
              <a:t>23</a:t>
            </a:fld>
            <a:endParaRPr lang="en-US" dirty="0"/>
          </a:p>
        </p:txBody>
      </p:sp>
    </p:spTree>
    <p:extLst>
      <p:ext uri="{BB962C8B-B14F-4D97-AF65-F5344CB8AC3E}">
        <p14:creationId xmlns:p14="http://schemas.microsoft.com/office/powerpoint/2010/main" val="1301684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dirty="0"/>
              <a:t>They’ve planned in-person faculty development. We submitted a request and objectives for faculty development delivered workshops. That was accepted and we’ve identified faculty for that.</a:t>
            </a:r>
          </a:p>
          <a:p>
            <a:pPr algn="l"/>
            <a:r>
              <a:rPr lang="en-US" dirty="0"/>
              <a:t>We submitted several abstracts for the AAFP Residency Leadership Summit. There are 10 sessions on that conference schedule that are related to CBME. Some were submitted by the task force; some were submitted by others. The opening session will be by Stacy Potts who was formerly part of the ACGME FM-RC. There will be sessions at the STFM Annual Spring Conference.</a:t>
            </a:r>
          </a:p>
          <a:p>
            <a:pPr algn="l"/>
            <a:r>
              <a:rPr lang="en-US" dirty="0"/>
              <a:t>Based off one of our submissions, some of the task force members was asked to create an on-demand course for AAFP. That will be released later this year.</a:t>
            </a:r>
          </a:p>
          <a:p>
            <a:pPr algn="l"/>
            <a:r>
              <a:rPr lang="en-US" dirty="0"/>
              <a:t>And Linda Montgomery and I have a meeting in the next couple of weeks with representatives of the ACGME to talk about potentially being an ACGME hub. There are some STFM members in NC who are forming a hub, and I talked to them recently. It’s still unclear to me exactly what a hub is and what support the ACGME provides to hubs, so I’m hoping that will become clearer on the call. </a:t>
            </a:r>
          </a:p>
        </p:txBody>
      </p:sp>
      <p:sp>
        <p:nvSpPr>
          <p:cNvPr id="4" name="Slide Number Placeholder 3"/>
          <p:cNvSpPr>
            <a:spLocks noGrp="1"/>
          </p:cNvSpPr>
          <p:nvPr>
            <p:ph type="sldNum" sz="quarter" idx="5"/>
          </p:nvPr>
        </p:nvSpPr>
        <p:spPr/>
        <p:txBody>
          <a:bodyPr/>
          <a:lstStyle/>
          <a:p>
            <a:fld id="{980D3DFC-11A7-4DDF-8AEE-A5ACE051EBF3}" type="slidenum">
              <a:rPr lang="en-US" smtClean="0"/>
              <a:t>24</a:t>
            </a:fld>
            <a:endParaRPr lang="en-US" dirty="0"/>
          </a:p>
        </p:txBody>
      </p:sp>
    </p:spTree>
    <p:extLst>
      <p:ext uri="{BB962C8B-B14F-4D97-AF65-F5344CB8AC3E}">
        <p14:creationId xmlns:p14="http://schemas.microsoft.com/office/powerpoint/2010/main" val="2341116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Again, the crux of the matter for PDs is that their name is on the line for this. To feel confident in their attestation, we can engage with our clinical competency committees (CCCs) to optimize the assessment of individual residents within our programs. CCCs can identify the methods and areas in which they currently assess residents then align them to ACGME Milestones 2.0 for use during CCC reviews and to ABFM core outcomes. We can evaluate the list for gaps and create (or ask the CCC or faculty to create) assessments that align with core outcomes that are not currently being assessed well. In many cases, we can use existing resources (</a:t>
            </a:r>
          </a:p>
          <a:p>
            <a:pPr marL="139700" indent="0">
              <a:buNone/>
            </a:pPr>
            <a:r>
              <a:rPr lang="en-US" dirty="0"/>
              <a:t>While attesting to outcomes requires us to focus on an individual resident, it also affords the opportunity to review our program, curriculum, and structure. The program evaluation committee (PEC) can review milestone data and outcomes in aggregate in order to craft changes to our programs that will assure residents can be successful.</a:t>
            </a:r>
          </a:p>
          <a:p>
            <a:endParaRPr lang="en-US" dirty="0"/>
          </a:p>
        </p:txBody>
      </p:sp>
    </p:spTree>
    <p:extLst>
      <p:ext uri="{BB962C8B-B14F-4D97-AF65-F5344CB8AC3E}">
        <p14:creationId xmlns:p14="http://schemas.microsoft.com/office/powerpoint/2010/main" val="1127500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b6582bd601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b6582bd601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b3e323bc5b_1_18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5" name="Google Shape;315;g2b3e323bc5b_1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b3e323bc5b_1_18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2b3e323bc5b_1_1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Especially helpful with bridging to other depts who are teaching and assessing FM AND to med schools to bridge the UME to GME transition</a:t>
            </a:r>
          </a:p>
          <a:p>
            <a:r>
              <a:rPr lang="en-US" dirty="0"/>
              <a:t>What can medical schools be doing to foster a growth mindset? To help them move away from grade-based to competency-based education in time to be day 1 ready for CBME in GME? Is there a way to develop UME Milestones that can be harmonized into specialty, </a:t>
            </a:r>
            <a:r>
              <a:rPr lang="en-US" dirty="0" err="1"/>
              <a:t>esp</a:t>
            </a:r>
            <a:r>
              <a:rPr lang="en-US" dirty="0"/>
              <a:t> FM specialty, Milestones</a:t>
            </a:r>
          </a:p>
        </p:txBody>
      </p:sp>
    </p:spTree>
    <p:extLst>
      <p:ext uri="{BB962C8B-B14F-4D97-AF65-F5344CB8AC3E}">
        <p14:creationId xmlns:p14="http://schemas.microsoft.com/office/powerpoint/2010/main" val="3914764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b3e323bc5b_1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2b3e323bc5b_1_1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May have budgetary implications</a:t>
            </a:r>
            <a:endParaRPr/>
          </a:p>
        </p:txBody>
      </p:sp>
      <p:sp>
        <p:nvSpPr>
          <p:cNvPr id="328" name="Google Shape;328;g2b3e323bc5b_1_19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b3e323bc5b_1_20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2b3e323bc5b_1_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b6d5a4af7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b6d5a4af7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b3e323bc5b_1_21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g2b3e323bc5b_1_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So a CBME framework allows us to determine what our outcomes of training should be to meet societal needs AND it gives us the flexibility to define the training to reach those outcomes. </a:t>
            </a:r>
            <a:r>
              <a:rPr lang="en-US" b="0" i="0" dirty="0">
                <a:solidFill>
                  <a:srgbClr val="292929"/>
                </a:solidFill>
                <a:effectLst/>
                <a:latin typeface="robotoregular"/>
              </a:rPr>
              <a:t>The goal of CBME is to ensure that all learners achieve the desired patient-centered outcomes during their training.</a:t>
            </a:r>
          </a:p>
          <a:p>
            <a:endParaRPr lang="en-US" dirty="0"/>
          </a:p>
        </p:txBody>
      </p:sp>
    </p:spTree>
    <p:extLst>
      <p:ext uri="{BB962C8B-B14F-4D97-AF65-F5344CB8AC3E}">
        <p14:creationId xmlns:p14="http://schemas.microsoft.com/office/powerpoint/2010/main" val="1076362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Competency-based medical education has been important across all ACGME programs in all disciplines as a way to ensure quality and safety to the public.  Tom </a:t>
            </a:r>
            <a:r>
              <a:rPr lang="en-US" dirty="0" err="1"/>
              <a:t>Nasca</a:t>
            </a:r>
            <a:r>
              <a:rPr lang="en-US" dirty="0"/>
              <a:t>, the ACGME President has been a large proponent of CBME.  But why is this model especially important and good for FM?  It has allowed us to explicitly state the outcomes we want to create  and allows the flexibility to work within our curriculum to build the experiences to reach that outcome.  </a:t>
            </a:r>
          </a:p>
        </p:txBody>
      </p:sp>
    </p:spTree>
    <p:extLst>
      <p:ext uri="{BB962C8B-B14F-4D97-AF65-F5344CB8AC3E}">
        <p14:creationId xmlns:p14="http://schemas.microsoft.com/office/powerpoint/2010/main" val="3650953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b6582bd601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rgbClr val="002060"/>
                </a:solidFill>
                <a:latin typeface="Calibri"/>
                <a:ea typeface="Calibri"/>
                <a:cs typeface="Calibri"/>
                <a:sym typeface="Calibri"/>
              </a:rPr>
              <a:t>Using the framework of the six ACGME core competencies, the new requirements for GME in FM devote EIGHT pages to a detailed description of the knowledge, skills, and attitudes in which a program’s resident must demonstrate competence.</a:t>
            </a:r>
            <a:endParaRPr sz="900" dirty="0">
              <a:solidFill>
                <a:srgbClr val="002060"/>
              </a:solidFill>
              <a:latin typeface="Calibri"/>
              <a:ea typeface="Calibri"/>
              <a:cs typeface="Calibri"/>
              <a:sym typeface="Calibri"/>
            </a:endParaRPr>
          </a:p>
        </p:txBody>
      </p:sp>
      <p:sp>
        <p:nvSpPr>
          <p:cNvPr id="165" name="Google Shape;165;g2b6582bd60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each piece of the curriculum is defined now according to competence and experiences rather than with things like patient volumes and rotation lengths– Let’s look at an example with NB --</a:t>
            </a:r>
          </a:p>
        </p:txBody>
      </p:sp>
    </p:spTree>
    <p:extLst>
      <p:ext uri="{BB962C8B-B14F-4D97-AF65-F5344CB8AC3E}">
        <p14:creationId xmlns:p14="http://schemas.microsoft.com/office/powerpoint/2010/main" val="2559842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no patient numbers defined here.  Residencies must provide an experience in care of well and ill newborns and then have an assessment structure to attest to competence.</a:t>
            </a:r>
          </a:p>
        </p:txBody>
      </p:sp>
    </p:spTree>
    <p:extLst>
      <p:ext uri="{BB962C8B-B14F-4D97-AF65-F5344CB8AC3E}">
        <p14:creationId xmlns:p14="http://schemas.microsoft.com/office/powerpoint/2010/main" val="3011134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6582bd60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b6582bd60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 addition to the competency language of the ACGME PRs for GME in FM, in March 2023, the Accreditation Council for Graduate Medical Education (ACGME) Review Committee for Family Medicine (RCFM) and American Board of Family Medicine (ABFM) jointly proposed 12 core competencies for family medicine residency training.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1779"/>
            <a:ext cx="9144000" cy="5150270"/>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866217" y="1574800"/>
            <a:ext cx="6619244" cy="2008236"/>
          </a:xfrm>
        </p:spPr>
        <p:txBody>
          <a:bodyPr anchor="b"/>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866217" y="3583036"/>
            <a:ext cx="6619244" cy="646065"/>
          </a:xfrm>
        </p:spPr>
        <p:txBody>
          <a:bodyPr anchor="t"/>
          <a:lstStyle>
            <a:lvl1pPr marL="0" indent="0" algn="l">
              <a:buNone/>
              <a:defRPr cap="all">
                <a:solidFill>
                  <a:schemeClr val="accent1"/>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7567044" y="1344169"/>
            <a:ext cx="742949" cy="228599"/>
          </a:xfrm>
        </p:spPr>
        <p:txBody>
          <a:bodyPr anchor="t"/>
          <a:lstStyle>
            <a:lvl1pPr algn="l">
              <a:defRPr b="0" i="0">
                <a:solidFill>
                  <a:schemeClr val="bg1"/>
                </a:solidFill>
              </a:defRPr>
            </a:lvl1pPr>
          </a:lstStyle>
          <a:p>
            <a:fld id="{9BAC676A-9B6D-F343-A7C6-1B50AD47FE6B}" type="datetimeFigureOut">
              <a:rPr lang="en-US" smtClean="0"/>
              <a:t>2/6/2024</a:t>
            </a:fld>
            <a:endParaRPr lang="en-US"/>
          </a:p>
        </p:txBody>
      </p:sp>
      <p:sp>
        <p:nvSpPr>
          <p:cNvPr id="5" name="Footer Placeholder 4"/>
          <p:cNvSpPr>
            <a:spLocks noGrp="1"/>
          </p:cNvSpPr>
          <p:nvPr>
            <p:ph type="ftr" sz="quarter" idx="11"/>
          </p:nvPr>
        </p:nvSpPr>
        <p:spPr>
          <a:xfrm rot="5400000">
            <a:off x="6719695" y="2420116"/>
            <a:ext cx="2894846" cy="228601"/>
          </a:xfrm>
        </p:spPr>
        <p:txBody>
          <a:bodyPr/>
          <a:lstStyle>
            <a:lvl1pPr>
              <a:defRPr b="0" i="0">
                <a:solidFill>
                  <a:schemeClr val="bg1"/>
                </a:solidFill>
              </a:defRPr>
            </a:lvl1pPr>
          </a:lstStyle>
          <a:p>
            <a:endParaRPr lang="en-US"/>
          </a:p>
        </p:txBody>
      </p:sp>
      <p:sp>
        <p:nvSpPr>
          <p:cNvPr id="10" name="Rectangle 9"/>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3258" y="219458"/>
            <a:ext cx="628649" cy="575765"/>
          </a:xfrm>
        </p:spPr>
        <p:txBody>
          <a:bodyPr/>
          <a:lstStyle>
            <a:lvl1pPr>
              <a:defRPr sz="2100" b="0" i="0">
                <a:latin typeface="+mj-lt"/>
              </a:defRPr>
            </a:lvl1pPr>
          </a:lstStyle>
          <a:p>
            <a:fld id="{4F4345D2-6245-3846-B59D-1BB9A6953EC0}" type="slidenum">
              <a:rPr lang="en-US" smtClean="0"/>
              <a:t>‹#›</a:t>
            </a:fld>
            <a:endParaRPr lang="en-US"/>
          </a:p>
        </p:txBody>
      </p:sp>
    </p:spTree>
    <p:extLst>
      <p:ext uri="{BB962C8B-B14F-4D97-AF65-F5344CB8AC3E}">
        <p14:creationId xmlns:p14="http://schemas.microsoft.com/office/powerpoint/2010/main" val="377031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AC676A-9B6D-F343-A7C6-1B50AD47FE6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345D2-6245-3846-B59D-1BB9A6953EC0}" type="slidenum">
              <a:rPr lang="en-US" smtClean="0"/>
              <a:t>‹#›</a:t>
            </a:fld>
            <a:endParaRPr lang="en-US"/>
          </a:p>
        </p:txBody>
      </p:sp>
    </p:spTree>
    <p:extLst>
      <p:ext uri="{BB962C8B-B14F-4D97-AF65-F5344CB8AC3E}">
        <p14:creationId xmlns:p14="http://schemas.microsoft.com/office/powerpoint/2010/main" val="3112814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1779"/>
            <a:ext cx="9144000" cy="5150270"/>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9" y="2008234"/>
            <a:ext cx="3263267" cy="1712868"/>
          </a:xfrm>
        </p:spPr>
        <p:txBody>
          <a:bodyPr anchor="ctr"/>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171670" y="2008235"/>
            <a:ext cx="2816534" cy="1712867"/>
          </a:xfrm>
        </p:spPr>
        <p:txBody>
          <a:bodyPr anchor="ctr"/>
          <a:lstStyle>
            <a:lvl1pPr marL="0" indent="0" algn="l">
              <a:buNone/>
              <a:defRPr sz="1500" cap="all">
                <a:solidFill>
                  <a:schemeClr val="accent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AC676A-9B6D-F343-A7C6-1B50AD47FE6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4345D2-6245-3846-B59D-1BB9A6953EC0}" type="slidenum">
              <a:rPr lang="en-US" smtClean="0"/>
              <a:t>‹#›</a:t>
            </a:fld>
            <a:endParaRPr lang="en-US"/>
          </a:p>
        </p:txBody>
      </p:sp>
    </p:spTree>
    <p:extLst>
      <p:ext uri="{BB962C8B-B14F-4D97-AF65-F5344CB8AC3E}">
        <p14:creationId xmlns:p14="http://schemas.microsoft.com/office/powerpoint/2010/main" val="820649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6216" y="1952625"/>
            <a:ext cx="3618869" cy="25622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6536" y="1952626"/>
            <a:ext cx="3618869" cy="25622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AC676A-9B6D-F343-A7C6-1B50AD47FE6B}"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4345D2-6245-3846-B59D-1BB9A6953EC0}" type="slidenum">
              <a:rPr lang="en-US" smtClean="0"/>
              <a:t>‹#›</a:t>
            </a:fld>
            <a:endParaRPr lang="en-US"/>
          </a:p>
        </p:txBody>
      </p:sp>
    </p:spTree>
    <p:extLst>
      <p:ext uri="{BB962C8B-B14F-4D97-AF65-F5344CB8AC3E}">
        <p14:creationId xmlns:p14="http://schemas.microsoft.com/office/powerpoint/2010/main" val="3463914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217" y="1952626"/>
            <a:ext cx="3618868" cy="432197"/>
          </a:xfrm>
        </p:spPr>
        <p:txBody>
          <a:bodyPr anchor="b">
            <a:noAutofit/>
          </a:bodyPr>
          <a:lstStyle>
            <a:lvl1pPr marL="0" indent="0">
              <a:buNone/>
              <a:defRPr sz="18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866216" y="2384823"/>
            <a:ext cx="3618869" cy="213002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6536" y="1952626"/>
            <a:ext cx="3618869" cy="432197"/>
          </a:xfrm>
        </p:spPr>
        <p:txBody>
          <a:bodyPr anchor="b">
            <a:noAutofit/>
          </a:bodyPr>
          <a:lstStyle>
            <a:lvl1pPr marL="0" indent="0">
              <a:buNone/>
              <a:defRPr sz="18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6534" y="2384823"/>
            <a:ext cx="3618869" cy="213002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AC676A-9B6D-F343-A7C6-1B50AD47FE6B}" type="datetimeFigureOut">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4345D2-6245-3846-B59D-1BB9A6953EC0}" type="slidenum">
              <a:rPr lang="en-US" smtClean="0"/>
              <a:t>‹#›</a:t>
            </a:fld>
            <a:endParaRPr lang="en-US"/>
          </a:p>
        </p:txBody>
      </p:sp>
    </p:spTree>
    <p:extLst>
      <p:ext uri="{BB962C8B-B14F-4D97-AF65-F5344CB8AC3E}">
        <p14:creationId xmlns:p14="http://schemas.microsoft.com/office/powerpoint/2010/main" val="2627460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AC676A-9B6D-F343-A7C6-1B50AD47FE6B}" type="datetimeFigureOut">
              <a:rPr lang="en-US" smtClean="0"/>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4345D2-6245-3846-B59D-1BB9A6953EC0}" type="slidenum">
              <a:rPr lang="en-US" smtClean="0"/>
              <a:t>‹#›</a:t>
            </a:fld>
            <a:endParaRPr lang="en-US"/>
          </a:p>
        </p:txBody>
      </p:sp>
    </p:spTree>
    <p:extLst>
      <p:ext uri="{BB962C8B-B14F-4D97-AF65-F5344CB8AC3E}">
        <p14:creationId xmlns:p14="http://schemas.microsoft.com/office/powerpoint/2010/main" val="948505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C676A-9B6D-F343-A7C6-1B50AD47FE6B}" type="datetimeFigureOut">
              <a:rPr lang="en-US" smtClean="0"/>
              <a:t>2/6/2024</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4345D2-6245-3846-B59D-1BB9A6953EC0}" type="slidenum">
              <a:rPr lang="en-US" smtClean="0"/>
              <a:t>‹#›</a:t>
            </a:fld>
            <a:endParaRPr lang="en-US"/>
          </a:p>
        </p:txBody>
      </p:sp>
    </p:spTree>
    <p:extLst>
      <p:ext uri="{BB962C8B-B14F-4D97-AF65-F5344CB8AC3E}">
        <p14:creationId xmlns:p14="http://schemas.microsoft.com/office/powerpoint/2010/main" val="3401543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1779"/>
            <a:ext cx="9144000" cy="5150270"/>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971550"/>
            <a:ext cx="2094869" cy="12001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4335861" y="1085850"/>
            <a:ext cx="3892549" cy="3429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217" y="2171702"/>
            <a:ext cx="2094869" cy="2346959"/>
          </a:xfrm>
        </p:spPr>
        <p:txBody>
          <a:bodyPr/>
          <a:lstStyle>
            <a:lvl1pPr marL="0" indent="0">
              <a:buNone/>
              <a:defRPr sz="1050">
                <a:solidFill>
                  <a:schemeClr val="accent1"/>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BAC676A-9B6D-F343-A7C6-1B50AD47FE6B}"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4345D2-6245-3846-B59D-1BB9A6953EC0}" type="slidenum">
              <a:rPr lang="en-US" smtClean="0"/>
              <a:t>‹#›</a:t>
            </a:fld>
            <a:endParaRPr lang="en-US"/>
          </a:p>
        </p:txBody>
      </p:sp>
    </p:spTree>
    <p:extLst>
      <p:ext uri="{BB962C8B-B14F-4D97-AF65-F5344CB8AC3E}">
        <p14:creationId xmlns:p14="http://schemas.microsoft.com/office/powerpoint/2010/main" val="3781531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1779"/>
            <a:ext cx="9144000" cy="5150270"/>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5430" y="1270000"/>
            <a:ext cx="2895195" cy="1301751"/>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10904" y="857250"/>
            <a:ext cx="2420395"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p>
        </p:txBody>
      </p:sp>
      <p:sp>
        <p:nvSpPr>
          <p:cNvPr id="4" name="Text Placeholder 3"/>
          <p:cNvSpPr>
            <a:spLocks noGrp="1"/>
          </p:cNvSpPr>
          <p:nvPr>
            <p:ph type="body" sz="half" idx="2"/>
          </p:nvPr>
        </p:nvSpPr>
        <p:spPr bwMode="gray">
          <a:xfrm>
            <a:off x="866216" y="2743200"/>
            <a:ext cx="2894409" cy="1028700"/>
          </a:xfrm>
        </p:spPr>
        <p:txBody>
          <a:bodyPr>
            <a:normAutofit/>
          </a:bodyPr>
          <a:lstStyle>
            <a:lvl1pPr marL="0" indent="0">
              <a:buNone/>
              <a:defRPr sz="1050">
                <a:solidFill>
                  <a:schemeClr val="accent1"/>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BAC676A-9B6D-F343-A7C6-1B50AD47FE6B}"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4345D2-6245-3846-B59D-1BB9A6953EC0}" type="slidenum">
              <a:rPr lang="en-US" smtClean="0"/>
              <a:t>‹#›</a:t>
            </a:fld>
            <a:endParaRPr lang="en-US"/>
          </a:p>
        </p:txBody>
      </p:sp>
    </p:spTree>
    <p:extLst>
      <p:ext uri="{BB962C8B-B14F-4D97-AF65-F5344CB8AC3E}">
        <p14:creationId xmlns:p14="http://schemas.microsoft.com/office/powerpoint/2010/main" val="1950529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1779"/>
            <a:ext cx="9144000" cy="5150270"/>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8" y="3725005"/>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7" y="514350"/>
            <a:ext cx="6619244" cy="257175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p>
        </p:txBody>
      </p:sp>
      <p:sp>
        <p:nvSpPr>
          <p:cNvPr id="4" name="Text Placeholder 3"/>
          <p:cNvSpPr>
            <a:spLocks noGrp="1"/>
          </p:cNvSpPr>
          <p:nvPr>
            <p:ph type="body" sz="half" idx="2"/>
          </p:nvPr>
        </p:nvSpPr>
        <p:spPr bwMode="gray">
          <a:xfrm>
            <a:off x="866217" y="4152499"/>
            <a:ext cx="6619242" cy="370284"/>
          </a:xfrm>
        </p:spPr>
        <p:txBody>
          <a:bodyPr>
            <a:normAutofit/>
          </a:bodyPr>
          <a:lstStyle>
            <a:lvl1pPr marL="0" indent="0">
              <a:buNone/>
              <a:defRPr sz="900">
                <a:solidFill>
                  <a:schemeClr val="accent1"/>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BAC676A-9B6D-F343-A7C6-1B50AD47FE6B}" type="datetimeFigureOut">
              <a:rPr lang="en-US" smtClean="0"/>
              <a:t>2/6/2024</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4345D2-6245-3846-B59D-1BB9A6953EC0}" type="slidenum">
              <a:rPr lang="en-US" smtClean="0"/>
              <a:t>‹#›</a:t>
            </a:fld>
            <a:endParaRPr lang="en-US"/>
          </a:p>
        </p:txBody>
      </p:sp>
    </p:spTree>
    <p:extLst>
      <p:ext uri="{BB962C8B-B14F-4D97-AF65-F5344CB8AC3E}">
        <p14:creationId xmlns:p14="http://schemas.microsoft.com/office/powerpoint/2010/main" val="1697622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1779"/>
            <a:ext cx="9144000" cy="5150270"/>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7" y="797562"/>
            <a:ext cx="6619244" cy="1034816"/>
          </a:xfrm>
        </p:spPr>
        <p:txBody>
          <a:bodyPr/>
          <a:lstStyle>
            <a:lvl1pPr>
              <a:defRPr sz="3000"/>
            </a:lvl1pPr>
          </a:lstStyle>
          <a:p>
            <a:r>
              <a:rPr lang="en-US"/>
              <a:t>Click to edit Master title style</a:t>
            </a:r>
            <a:endParaRPr lang="en-US" dirty="0"/>
          </a:p>
        </p:txBody>
      </p:sp>
      <p:sp>
        <p:nvSpPr>
          <p:cNvPr id="8" name="Text Placeholder 3"/>
          <p:cNvSpPr>
            <a:spLocks noGrp="1"/>
          </p:cNvSpPr>
          <p:nvPr>
            <p:ph type="body" sz="half" idx="2"/>
          </p:nvPr>
        </p:nvSpPr>
        <p:spPr>
          <a:xfrm>
            <a:off x="866217" y="2657476"/>
            <a:ext cx="6619244" cy="1857375"/>
          </a:xfrm>
        </p:spPr>
        <p:txBody>
          <a:bodyPr anchor="ctr">
            <a:normAutofit/>
          </a:bodyPr>
          <a:lstStyle>
            <a:lvl1pPr marL="0" indent="0">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9BAC676A-9B6D-F343-A7C6-1B50AD47FE6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4345D2-6245-3846-B59D-1BB9A6953EC0}" type="slidenum">
              <a:rPr lang="en-US" smtClean="0"/>
              <a:t>‹#›</a:t>
            </a:fld>
            <a:endParaRPr lang="en-US"/>
          </a:p>
        </p:txBody>
      </p:sp>
    </p:spTree>
    <p:extLst>
      <p:ext uri="{BB962C8B-B14F-4D97-AF65-F5344CB8AC3E}">
        <p14:creationId xmlns:p14="http://schemas.microsoft.com/office/powerpoint/2010/main" val="925423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1779"/>
            <a:ext cx="9144000" cy="5150270"/>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7289579" y="1973862"/>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7200"/>
              <a:t>”</a:t>
            </a:r>
          </a:p>
        </p:txBody>
      </p:sp>
      <p:sp>
        <p:nvSpPr>
          <p:cNvPr id="9" name="TextBox 8"/>
          <p:cNvSpPr txBox="1"/>
          <p:nvPr/>
        </p:nvSpPr>
        <p:spPr>
          <a:xfrm>
            <a:off x="673721" y="443320"/>
            <a:ext cx="601434" cy="120032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7200"/>
              <a:t>“</a:t>
            </a:r>
          </a:p>
        </p:txBody>
      </p:sp>
      <p:sp>
        <p:nvSpPr>
          <p:cNvPr id="2" name="Title 1"/>
          <p:cNvSpPr>
            <a:spLocks noGrp="1"/>
          </p:cNvSpPr>
          <p:nvPr>
            <p:ph type="title"/>
          </p:nvPr>
        </p:nvSpPr>
        <p:spPr>
          <a:xfrm>
            <a:off x="1186408" y="735389"/>
            <a:ext cx="6340430" cy="2023687"/>
          </a:xfrm>
        </p:spPr>
        <p:txBody>
          <a:bodyPr/>
          <a:lstStyle>
            <a:lvl1pPr>
              <a:defRPr sz="3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459460" y="2759075"/>
            <a:ext cx="5794329" cy="256631"/>
          </a:xfrm>
        </p:spPr>
        <p:txBody>
          <a:bodyPr anchor="t">
            <a:normAutofit/>
          </a:bodyPr>
          <a:lstStyle>
            <a:lvl1pPr marL="0" indent="0">
              <a:buNone/>
              <a:defRPr lang="en-US" sz="1050" b="0" i="0" kern="1200" cap="small" dirty="0">
                <a:solidFill>
                  <a:schemeClr val="accent1"/>
                </a:solidFill>
                <a:latin typeface="+mn-lt"/>
                <a:ea typeface="+mn-ea"/>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7" y="3262993"/>
            <a:ext cx="6619244" cy="1257300"/>
          </a:xfrm>
        </p:spPr>
        <p:txBody>
          <a:bodyPr anchor="ctr">
            <a:normAutofit/>
          </a:bodyPr>
          <a:lstStyle>
            <a:lvl1pPr marL="0" indent="0">
              <a:buNone/>
              <a:defRPr sz="13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9BAC676A-9B6D-F343-A7C6-1B50AD47FE6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4345D2-6245-3846-B59D-1BB9A6953EC0}" type="slidenum">
              <a:rPr lang="en-US" smtClean="0"/>
              <a:t>‹#›</a:t>
            </a:fld>
            <a:endParaRPr lang="en-US"/>
          </a:p>
        </p:txBody>
      </p:sp>
    </p:spTree>
    <p:extLst>
      <p:ext uri="{BB962C8B-B14F-4D97-AF65-F5344CB8AC3E}">
        <p14:creationId xmlns:p14="http://schemas.microsoft.com/office/powerpoint/2010/main" val="3614891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1779"/>
            <a:ext cx="9144000" cy="5150270"/>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1778001"/>
            <a:ext cx="6619245" cy="136688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7" y="3774801"/>
            <a:ext cx="6619244" cy="645300"/>
          </a:xfrm>
        </p:spPr>
        <p:txBody>
          <a:bodyPr anchor="t"/>
          <a:lstStyle>
            <a:lvl1pPr marL="0" indent="0" algn="l">
              <a:buNone/>
              <a:defRPr sz="1500" cap="none">
                <a:solidFill>
                  <a:schemeClr val="accent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AC676A-9B6D-F343-A7C6-1B50AD47FE6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4345D2-6245-3846-B59D-1BB9A6953EC0}" type="slidenum">
              <a:rPr lang="en-US" smtClean="0"/>
              <a:t>‹#›</a:t>
            </a:fld>
            <a:endParaRPr lang="en-US"/>
          </a:p>
        </p:txBody>
      </p:sp>
    </p:spTree>
    <p:extLst>
      <p:ext uri="{BB962C8B-B14F-4D97-AF65-F5344CB8AC3E}">
        <p14:creationId xmlns:p14="http://schemas.microsoft.com/office/powerpoint/2010/main" val="2420561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6" y="1962975"/>
            <a:ext cx="2346876" cy="432197"/>
          </a:xfrm>
        </p:spPr>
        <p:txBody>
          <a:bodyPr anchor="b">
            <a:noAutofit/>
          </a:bodyPr>
          <a:lstStyle>
            <a:lvl1pPr marL="0" indent="0">
              <a:buNone/>
              <a:defRPr sz="18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866216" y="2395171"/>
            <a:ext cx="2346876" cy="2125122"/>
          </a:xfrm>
        </p:spPr>
        <p:txBody>
          <a:bodyPr anchor="t">
            <a:normAutofit/>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384542" y="1952627"/>
            <a:ext cx="2359035" cy="432197"/>
          </a:xfrm>
        </p:spPr>
        <p:txBody>
          <a:bodyPr anchor="b">
            <a:noAutofit/>
          </a:bodyPr>
          <a:lstStyle>
            <a:lvl1pPr marL="0" indent="0">
              <a:buNone/>
              <a:defRPr sz="18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3384542" y="2395172"/>
            <a:ext cx="2359035" cy="2125121"/>
          </a:xfrm>
        </p:spPr>
        <p:txBody>
          <a:bodyPr anchor="t">
            <a:normAutofit/>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15025" y="1962975"/>
            <a:ext cx="2370772" cy="432196"/>
          </a:xfrm>
        </p:spPr>
        <p:txBody>
          <a:bodyPr anchor="b">
            <a:noAutofit/>
          </a:bodyPr>
          <a:lstStyle>
            <a:lvl1pPr marL="0" indent="0">
              <a:buNone/>
              <a:defRPr sz="18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915027" y="2395172"/>
            <a:ext cx="2373539" cy="2125120"/>
          </a:xfrm>
        </p:spPr>
        <p:txBody>
          <a:bodyPr anchor="t">
            <a:normAutofit/>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cxnSp>
        <p:nvCxnSpPr>
          <p:cNvPr id="22" name="Straight Connector 21"/>
          <p:cNvCxnSpPr/>
          <p:nvPr/>
        </p:nvCxnSpPr>
        <p:spPr>
          <a:xfrm>
            <a:off x="3302978" y="1927225"/>
            <a:ext cx="0" cy="2619374"/>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29301" y="1927225"/>
            <a:ext cx="0" cy="2619374"/>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BAC676A-9B6D-F343-A7C6-1B50AD47FE6B}" type="datetimeFigureOut">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4345D2-6245-3846-B59D-1BB9A6953EC0}" type="slidenum">
              <a:rPr lang="en-US" smtClean="0"/>
              <a:t>‹#›</a:t>
            </a:fld>
            <a:endParaRPr lang="en-US"/>
          </a:p>
        </p:txBody>
      </p:sp>
    </p:spTree>
    <p:extLst>
      <p:ext uri="{BB962C8B-B14F-4D97-AF65-F5344CB8AC3E}">
        <p14:creationId xmlns:p14="http://schemas.microsoft.com/office/powerpoint/2010/main" val="2502994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66216" y="3399635"/>
            <a:ext cx="2287829" cy="432197"/>
          </a:xfrm>
        </p:spPr>
        <p:txBody>
          <a:bodyPr anchor="b">
            <a:noAutofit/>
          </a:bodyPr>
          <a:lstStyle>
            <a:lvl1pPr marL="0" indent="0">
              <a:buNone/>
              <a:defRPr sz="18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1000915" y="1952626"/>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p>
        </p:txBody>
      </p:sp>
      <p:sp>
        <p:nvSpPr>
          <p:cNvPr id="22" name="Text Placeholder 3"/>
          <p:cNvSpPr>
            <a:spLocks noGrp="1"/>
          </p:cNvSpPr>
          <p:nvPr>
            <p:ph type="body" sz="half" idx="18"/>
          </p:nvPr>
        </p:nvSpPr>
        <p:spPr>
          <a:xfrm>
            <a:off x="866216" y="3831831"/>
            <a:ext cx="2287828" cy="688462"/>
          </a:xfrm>
        </p:spPr>
        <p:txBody>
          <a:bodyPr anchor="t">
            <a:normAutofit/>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3429404" y="3399635"/>
            <a:ext cx="2285075" cy="488367"/>
          </a:xfrm>
        </p:spPr>
        <p:txBody>
          <a:bodyPr anchor="b">
            <a:noAutofit/>
          </a:bodyPr>
          <a:lstStyle>
            <a:lvl1pPr marL="0" indent="0">
              <a:buNone/>
              <a:defRPr sz="18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3561349" y="1952626"/>
            <a:ext cx="2018431"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p>
        </p:txBody>
      </p:sp>
      <p:sp>
        <p:nvSpPr>
          <p:cNvPr id="23" name="Text Placeholder 3"/>
          <p:cNvSpPr>
            <a:spLocks noGrp="1"/>
          </p:cNvSpPr>
          <p:nvPr>
            <p:ph type="body" sz="half" idx="19"/>
          </p:nvPr>
        </p:nvSpPr>
        <p:spPr>
          <a:xfrm>
            <a:off x="3426650" y="3888002"/>
            <a:ext cx="2287829" cy="632292"/>
          </a:xfrm>
        </p:spPr>
        <p:txBody>
          <a:bodyPr anchor="t">
            <a:normAutofit/>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987576" y="3399636"/>
            <a:ext cx="2287829" cy="488366"/>
          </a:xfrm>
        </p:spPr>
        <p:txBody>
          <a:bodyPr anchor="b">
            <a:noAutofit/>
          </a:bodyPr>
          <a:lstStyle>
            <a:lvl1pPr marL="0" indent="0">
              <a:buNone/>
              <a:defRPr sz="1800" b="0">
                <a:solidFill>
                  <a:schemeClr val="accent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6122274" y="1952626"/>
            <a:ext cx="2018432" cy="11936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892" indent="0">
              <a:buNone/>
              <a:defRPr sz="1200"/>
            </a:lvl2pPr>
            <a:lvl3pPr marL="685783" indent="0">
              <a:buNone/>
              <a:defRPr sz="1200"/>
            </a:lvl3pPr>
            <a:lvl4pPr marL="1028675" indent="0">
              <a:buNone/>
              <a:defRPr sz="1200"/>
            </a:lvl4pPr>
            <a:lvl5pPr marL="1371566" indent="0">
              <a:buNone/>
              <a:defRPr sz="1200"/>
            </a:lvl5pPr>
            <a:lvl6pPr marL="1714457" indent="0">
              <a:buNone/>
              <a:defRPr sz="1200"/>
            </a:lvl6pPr>
            <a:lvl7pPr marL="2057348" indent="0">
              <a:buNone/>
              <a:defRPr sz="1200"/>
            </a:lvl7pPr>
            <a:lvl8pPr marL="2400240" indent="0">
              <a:buNone/>
              <a:defRPr sz="1200"/>
            </a:lvl8pPr>
            <a:lvl9pPr marL="2743132" indent="0">
              <a:buNone/>
              <a:defRPr sz="1200"/>
            </a:lvl9pPr>
          </a:lstStyle>
          <a:p>
            <a:r>
              <a:rPr lang="en-US"/>
              <a:t>Click icon to add picture</a:t>
            </a:r>
          </a:p>
        </p:txBody>
      </p:sp>
      <p:sp>
        <p:nvSpPr>
          <p:cNvPr id="24" name="Text Placeholder 3"/>
          <p:cNvSpPr>
            <a:spLocks noGrp="1"/>
          </p:cNvSpPr>
          <p:nvPr>
            <p:ph type="body" sz="half" idx="20"/>
          </p:nvPr>
        </p:nvSpPr>
        <p:spPr>
          <a:xfrm>
            <a:off x="5987577" y="3888002"/>
            <a:ext cx="2287828" cy="632291"/>
          </a:xfrm>
        </p:spPr>
        <p:txBody>
          <a:bodyPr anchor="t">
            <a:normAutofit/>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cxnSp>
        <p:nvCxnSpPr>
          <p:cNvPr id="17" name="Straight Connector 16"/>
          <p:cNvCxnSpPr/>
          <p:nvPr/>
        </p:nvCxnSpPr>
        <p:spPr>
          <a:xfrm>
            <a:off x="3291115" y="1952626"/>
            <a:ext cx="0" cy="2638196"/>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51429" y="1952626"/>
            <a:ext cx="0" cy="26193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BAC676A-9B6D-F343-A7C6-1B50AD47FE6B}" type="datetimeFigureOut">
              <a:rPr lang="en-US" smtClean="0"/>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4345D2-6245-3846-B59D-1BB9A6953EC0}" type="slidenum">
              <a:rPr lang="en-US" smtClean="0"/>
              <a:t>‹#›</a:t>
            </a:fld>
            <a:endParaRPr lang="en-US"/>
          </a:p>
        </p:txBody>
      </p:sp>
    </p:spTree>
    <p:extLst>
      <p:ext uri="{BB962C8B-B14F-4D97-AF65-F5344CB8AC3E}">
        <p14:creationId xmlns:p14="http://schemas.microsoft.com/office/powerpoint/2010/main" val="3169376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6216" y="730252"/>
            <a:ext cx="6619245" cy="530223"/>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AC676A-9B6D-F343-A7C6-1B50AD47FE6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4345D2-6245-3846-B59D-1BB9A6953EC0}" type="slidenum">
              <a:rPr lang="en-US" smtClean="0"/>
              <a:t>‹#›</a:t>
            </a:fld>
            <a:endParaRPr lang="en-US"/>
          </a:p>
        </p:txBody>
      </p:sp>
    </p:spTree>
    <p:extLst>
      <p:ext uri="{BB962C8B-B14F-4D97-AF65-F5344CB8AC3E}">
        <p14:creationId xmlns:p14="http://schemas.microsoft.com/office/powerpoint/2010/main" val="2976223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1779"/>
            <a:ext cx="9144000" cy="5150270"/>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6432567" y="958851"/>
            <a:ext cx="1060450" cy="3561442"/>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215" y="958852"/>
            <a:ext cx="4685660" cy="3561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AC676A-9B6D-F343-A7C6-1B50AD47FE6B}" type="datetimeFigureOut">
              <a:rPr lang="en-US" smtClean="0"/>
              <a:t>2/6/2024</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4345D2-6245-3846-B59D-1BB9A6953EC0}" type="slidenum">
              <a:rPr lang="en-US" smtClean="0"/>
              <a:t>‹#›</a:t>
            </a:fld>
            <a:endParaRPr lang="en-US"/>
          </a:p>
        </p:txBody>
      </p:sp>
    </p:spTree>
    <p:extLst>
      <p:ext uri="{BB962C8B-B14F-4D97-AF65-F5344CB8AC3E}">
        <p14:creationId xmlns:p14="http://schemas.microsoft.com/office/powerpoint/2010/main" val="1242920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Google Shape;71;p16"/>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2" name="Google Shape;72;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 name="Google Shape;74;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7" name="Google Shape;77;p17"/>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78" name="Google Shape;78;p17"/>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9" name="Google Shape;79;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 name="Google Shape;84;p18"/>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5" name="Google Shape;85;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6" name="Google Shape;86;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7" name="Google Shape;87;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0" name="Google Shape;90;p19"/>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1" name="Google Shape;91;p19"/>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2" name="Google Shape;92;p19"/>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3" name="Google Shape;93;p1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 name="Google Shape;94;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5" name="Google Shape;95;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6" name="Google Shape;96;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9" name="Google Shape;99;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0" name="Google Shape;100;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1" name="Google Shape;101;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2"/>
        <p:cNvGrpSpPr/>
        <p:nvPr/>
      </p:nvGrpSpPr>
      <p:grpSpPr>
        <a:xfrm>
          <a:off x="0" y="0"/>
          <a:ext cx="0" cy="0"/>
          <a:chOff x="0" y="0"/>
          <a:chExt cx="0" cy="0"/>
        </a:xfrm>
      </p:grpSpPr>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1779"/>
            <a:ext cx="9144000" cy="5150270"/>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866216" y="730252"/>
            <a:ext cx="6571060" cy="53022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216" y="1952626"/>
            <a:ext cx="6571059" cy="2562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88205" y="4795547"/>
            <a:ext cx="742949" cy="228599"/>
          </a:xfrm>
          <a:prstGeom prst="rect">
            <a:avLst/>
          </a:prstGeom>
        </p:spPr>
        <p:txBody>
          <a:bodyPr vert="horz" lIns="91440" tIns="45720" rIns="91440" bIns="45720" rtlCol="0" anchor="t"/>
          <a:lstStyle>
            <a:lvl1pPr algn="r">
              <a:defRPr sz="750" b="1" i="0">
                <a:solidFill>
                  <a:schemeClr val="accent1"/>
                </a:solidFill>
              </a:defRPr>
            </a:lvl1pPr>
          </a:lstStyle>
          <a:p>
            <a:fld id="{9BAC676A-9B6D-F343-A7C6-1B50AD47FE6B}" type="datetimeFigureOut">
              <a:rPr lang="en-US" smtClean="0"/>
              <a:t>2/6/2024</a:t>
            </a:fld>
            <a:endParaRPr lang="en-US"/>
          </a:p>
        </p:txBody>
      </p:sp>
      <p:sp>
        <p:nvSpPr>
          <p:cNvPr id="5" name="Footer Placeholder 4"/>
          <p:cNvSpPr>
            <a:spLocks noGrp="1"/>
          </p:cNvSpPr>
          <p:nvPr>
            <p:ph type="ftr" sz="quarter" idx="3"/>
          </p:nvPr>
        </p:nvSpPr>
        <p:spPr>
          <a:xfrm>
            <a:off x="396270" y="4793880"/>
            <a:ext cx="2894846" cy="228601"/>
          </a:xfrm>
          <a:prstGeom prst="rect">
            <a:avLst/>
          </a:prstGeom>
        </p:spPr>
        <p:txBody>
          <a:bodyPr vert="horz" lIns="91440" tIns="45720" rIns="91440" bIns="45720" rtlCol="0" anchor="b"/>
          <a:lstStyle>
            <a:lvl1pPr algn="l">
              <a:defRPr sz="750" b="1" i="0">
                <a:solidFill>
                  <a:schemeClr val="accent1"/>
                </a:solidFill>
                <a:latin typeface="+mn-lt"/>
              </a:defRPr>
            </a:lvl1pPr>
          </a:lstStyle>
          <a:p>
            <a:endParaRPr lang="en-US"/>
          </a:p>
        </p:txBody>
      </p:sp>
      <p:sp>
        <p:nvSpPr>
          <p:cNvPr id="22" name="Rectangle 21"/>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4407" y="221798"/>
            <a:ext cx="628649" cy="575765"/>
          </a:xfrm>
          <a:prstGeom prst="rect">
            <a:avLst/>
          </a:prstGeom>
        </p:spPr>
        <p:txBody>
          <a:bodyPr vert="horz" lIns="91440" tIns="45720" rIns="91440" bIns="45720" rtlCol="0" anchor="b"/>
          <a:lstStyle>
            <a:lvl1pPr algn="ctr">
              <a:defRPr sz="2100" b="0" i="0">
                <a:solidFill>
                  <a:schemeClr val="bg1"/>
                </a:solidFill>
                <a:latin typeface="+mn-lt"/>
              </a:defRPr>
            </a:lvl1pPr>
          </a:lstStyle>
          <a:p>
            <a:fld id="{4F4345D2-6245-3846-B59D-1BB9A6953EC0}" type="slidenum">
              <a:rPr lang="en-US" smtClean="0"/>
              <a:t>‹#›</a:t>
            </a:fld>
            <a:endParaRPr lang="en-US"/>
          </a:p>
        </p:txBody>
      </p:sp>
    </p:spTree>
    <p:extLst>
      <p:ext uri="{BB962C8B-B14F-4D97-AF65-F5344CB8AC3E}">
        <p14:creationId xmlns:p14="http://schemas.microsoft.com/office/powerpoint/2010/main" val="11674626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342892"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68" indent="-257168" algn="l" defTabSz="342892" rtl="0" eaLnBrk="1" latinLnBrk="0" hangingPunct="1">
        <a:spcBef>
          <a:spcPts val="750"/>
        </a:spcBef>
        <a:spcAft>
          <a:spcPts val="0"/>
        </a:spcAft>
        <a:buClr>
          <a:schemeClr val="accent1"/>
        </a:buClr>
        <a:buSzPct val="80000"/>
        <a:buFont typeface="Wingdings 3" charset="2"/>
        <a:buChar char=""/>
        <a:defRPr sz="1350" b="0" i="0" kern="1200">
          <a:solidFill>
            <a:schemeClr val="tx1">
              <a:lumMod val="75000"/>
              <a:lumOff val="25000"/>
            </a:schemeClr>
          </a:solidFill>
          <a:latin typeface="+mn-lt"/>
          <a:ea typeface="+mn-ea"/>
          <a:cs typeface="+mn-cs"/>
        </a:defRPr>
      </a:lvl1pPr>
      <a:lvl2pPr marL="557199" indent="-214308" algn="l" defTabSz="342892" rtl="0" eaLnBrk="1" latinLnBrk="0" hangingPunct="1">
        <a:spcBef>
          <a:spcPts val="75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2pPr>
      <a:lvl3pPr marL="857228" indent="-171446" algn="l" defTabSz="342892" rtl="0" eaLnBrk="1" latinLnBrk="0" hangingPunct="1">
        <a:spcBef>
          <a:spcPts val="750"/>
        </a:spcBef>
        <a:spcAft>
          <a:spcPts val="0"/>
        </a:spcAft>
        <a:buClr>
          <a:schemeClr val="accent1"/>
        </a:buClr>
        <a:buSzPct val="80000"/>
        <a:buFont typeface="Wingdings 3" charset="2"/>
        <a:buChar char=""/>
        <a:defRPr sz="1050" b="0" i="0" kern="1200">
          <a:solidFill>
            <a:schemeClr val="tx1">
              <a:lumMod val="75000"/>
              <a:lumOff val="25000"/>
            </a:schemeClr>
          </a:solidFill>
          <a:latin typeface="+mn-lt"/>
          <a:ea typeface="+mn-ea"/>
          <a:cs typeface="+mn-cs"/>
        </a:defRPr>
      </a:lvl3pPr>
      <a:lvl4pPr marL="1200120" indent="-171446" algn="l" defTabSz="342892"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4pPr>
      <a:lvl5pPr marL="1543012" indent="-171446" algn="l" defTabSz="342892"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5pPr>
      <a:lvl6pPr marL="1885903" indent="-171446" algn="l" defTabSz="342892"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795" indent="-171446" algn="l" defTabSz="342892"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686" indent="-171446" algn="l" defTabSz="342892"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577" indent="-171446" algn="l" defTabSz="342892"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www.aamc.org/about-us/mission-areas/medical-education/cbme#:~:text=One%20of%20these%20changes%20is,uses%20competencies%20or%20observable%20abilities" TargetMode="External"/><Relationship Id="rId7" Type="http://schemas.openxmlformats.org/officeDocument/2006/relationships/hyperlink" Target="about:blank"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doi.org/10.1370/afm.3034" TargetMode="External"/><Relationship Id="rId5" Type="http://schemas.openxmlformats.org/officeDocument/2006/relationships/hyperlink" Target="https://doi.org/10.36834/cmej.70723" TargetMode="External"/><Relationship Id="rId4" Type="http://schemas.openxmlformats.org/officeDocument/2006/relationships/hyperlink" Target="https://10.0.87.182/FamMed.2021.29691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 sz="3600" b="1" dirty="0">
                <a:solidFill>
                  <a:schemeClr val="accent1"/>
                </a:solidFill>
              </a:rPr>
              <a:t>Partnering with Programs</a:t>
            </a:r>
            <a:br>
              <a:rPr lang="en" sz="3600" b="1" dirty="0">
                <a:solidFill>
                  <a:schemeClr val="accent1"/>
                </a:solidFill>
              </a:rPr>
            </a:br>
            <a:r>
              <a:rPr lang="en" sz="3600" b="1" dirty="0">
                <a:solidFill>
                  <a:schemeClr val="accent1"/>
                </a:solidFill>
              </a:rPr>
              <a:t>to Create a Culture of </a:t>
            </a:r>
            <a:br>
              <a:rPr lang="en" sz="3600" b="1" dirty="0">
                <a:solidFill>
                  <a:schemeClr val="accent1"/>
                </a:solidFill>
              </a:rPr>
            </a:br>
            <a:r>
              <a:rPr lang="en" sz="3600" b="1" dirty="0">
                <a:solidFill>
                  <a:schemeClr val="accent1"/>
                </a:solidFill>
              </a:rPr>
              <a:t>Competency-based Medical Education </a:t>
            </a:r>
            <a:br>
              <a:rPr lang="en" sz="3600" b="1" dirty="0">
                <a:solidFill>
                  <a:schemeClr val="accent1"/>
                </a:solidFill>
              </a:rPr>
            </a:br>
            <a:r>
              <a:rPr lang="en" sz="3600" b="1" dirty="0">
                <a:solidFill>
                  <a:schemeClr val="accent1"/>
                </a:solidFill>
              </a:rPr>
              <a:t>in Family Medicine</a:t>
            </a:r>
            <a:endParaRPr b="1" dirty="0">
              <a:solidFill>
                <a:schemeClr val="accent1"/>
              </a:solidFill>
            </a:endParaRPr>
          </a:p>
        </p:txBody>
      </p:sp>
      <p:sp>
        <p:nvSpPr>
          <p:cNvPr id="130" name="Google Shape;130;p25"/>
          <p:cNvSpPr txBox="1">
            <a:spLocks noGrp="1"/>
          </p:cNvSpPr>
          <p:nvPr>
            <p:ph type="subTitle" idx="1"/>
          </p:nvPr>
        </p:nvSpPr>
        <p:spPr>
          <a:xfrm>
            <a:off x="1065300" y="2701529"/>
            <a:ext cx="6858000" cy="12417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1800"/>
              <a:buNone/>
            </a:pPr>
            <a:r>
              <a:rPr lang="en" dirty="0"/>
              <a:t>February 7, 2024</a:t>
            </a:r>
            <a:endParaRPr dirty="0"/>
          </a:p>
          <a:p>
            <a:pPr marL="0" lvl="0" indent="0" algn="ctr" rtl="0">
              <a:lnSpc>
                <a:spcPct val="90000"/>
              </a:lnSpc>
              <a:spcBef>
                <a:spcPts val="0"/>
              </a:spcBef>
              <a:spcAft>
                <a:spcPts val="0"/>
              </a:spcAft>
              <a:buClr>
                <a:schemeClr val="dk1"/>
              </a:buClr>
              <a:buSzPts val="1800"/>
              <a:buNone/>
            </a:pPr>
            <a:endParaRPr dirty="0"/>
          </a:p>
          <a:p>
            <a:pPr marL="0" lvl="0" indent="0" algn="ctr" rtl="0">
              <a:lnSpc>
                <a:spcPct val="90000"/>
              </a:lnSpc>
              <a:spcBef>
                <a:spcPts val="0"/>
              </a:spcBef>
              <a:spcAft>
                <a:spcPts val="0"/>
              </a:spcAft>
              <a:buClr>
                <a:schemeClr val="dk1"/>
              </a:buClr>
              <a:buSzPts val="1800"/>
              <a:buNone/>
            </a:pPr>
            <a:r>
              <a:rPr lang="en" dirty="0"/>
              <a:t>Linda Montgomery, MD,  Chair STFM CBME Task Force</a:t>
            </a:r>
            <a:endParaRPr dirty="0"/>
          </a:p>
          <a:p>
            <a:pPr marL="0" lvl="0" indent="0" algn="ctr" rtl="0">
              <a:lnSpc>
                <a:spcPct val="90000"/>
              </a:lnSpc>
              <a:spcBef>
                <a:spcPts val="0"/>
              </a:spcBef>
              <a:spcAft>
                <a:spcPts val="0"/>
              </a:spcAft>
              <a:buClr>
                <a:schemeClr val="dk1"/>
              </a:buClr>
              <a:buSzPts val="1800"/>
              <a:buNone/>
            </a:pPr>
            <a:r>
              <a:rPr lang="en" dirty="0"/>
              <a:t>Sarah Cole, DO, President-Elect AFMRD</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CF5AFAA7-9BF4-F261-03D7-7E10707D530E}"/>
              </a:ext>
            </a:extLst>
          </p:cNvPr>
          <p:cNvPicPr>
            <a:picLocks noGrp="1" noChangeAspect="1"/>
          </p:cNvPicPr>
          <p:nvPr>
            <p:ph idx="1"/>
          </p:nvPr>
        </p:nvPicPr>
        <p:blipFill>
          <a:blip r:embed="rId3"/>
          <a:stretch>
            <a:fillRect/>
          </a:stretch>
        </p:blipFill>
        <p:spPr>
          <a:xfrm>
            <a:off x="703204" y="482600"/>
            <a:ext cx="7737593" cy="4178300"/>
          </a:xfrm>
          <a:prstGeom prst="rect">
            <a:avLst/>
          </a:prstGeom>
        </p:spPr>
      </p:pic>
    </p:spTree>
    <p:extLst>
      <p:ext uri="{BB962C8B-B14F-4D97-AF65-F5344CB8AC3E}">
        <p14:creationId xmlns:p14="http://schemas.microsoft.com/office/powerpoint/2010/main" val="3222357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33"/>
          <p:cNvPicPr preferRelativeResize="0"/>
          <p:nvPr/>
        </p:nvPicPr>
        <p:blipFill>
          <a:blip r:embed="rId3">
            <a:alphaModFix/>
          </a:blip>
          <a:stretch>
            <a:fillRect/>
          </a:stretch>
        </p:blipFill>
        <p:spPr>
          <a:xfrm>
            <a:off x="3131600" y="2140550"/>
            <a:ext cx="5513750" cy="2297400"/>
          </a:xfrm>
          <a:prstGeom prst="rect">
            <a:avLst/>
          </a:prstGeom>
          <a:noFill/>
          <a:ln>
            <a:noFill/>
          </a:ln>
        </p:spPr>
      </p:pic>
      <p:pic>
        <p:nvPicPr>
          <p:cNvPr id="185" name="Google Shape;185;p33"/>
          <p:cNvPicPr preferRelativeResize="0"/>
          <p:nvPr/>
        </p:nvPicPr>
        <p:blipFill>
          <a:blip r:embed="rId4">
            <a:alphaModFix/>
          </a:blip>
          <a:stretch>
            <a:fillRect/>
          </a:stretch>
        </p:blipFill>
        <p:spPr>
          <a:xfrm>
            <a:off x="152400" y="152400"/>
            <a:ext cx="2979201" cy="208268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BA9B4-309A-932C-9826-1D03CB796DCF}"/>
              </a:ext>
            </a:extLst>
          </p:cNvPr>
          <p:cNvSpPr>
            <a:spLocks noGrp="1"/>
          </p:cNvSpPr>
          <p:nvPr>
            <p:ph type="title"/>
          </p:nvPr>
        </p:nvSpPr>
        <p:spPr>
          <a:xfrm>
            <a:off x="254410" y="475636"/>
            <a:ext cx="8112350" cy="587852"/>
          </a:xfrm>
          <a:noFill/>
        </p:spPr>
        <p:txBody>
          <a:bodyPr>
            <a:noAutofit/>
          </a:bodyPr>
          <a:lstStyle/>
          <a:p>
            <a:pPr algn="ctr"/>
            <a:r>
              <a:rPr lang="en-US" sz="3600" b="1" dirty="0">
                <a:solidFill>
                  <a:schemeClr val="accent1"/>
                </a:solidFill>
                <a:latin typeface="+mn-lt"/>
              </a:rPr>
              <a:t>Readiness and Board Eligibility</a:t>
            </a:r>
          </a:p>
        </p:txBody>
      </p:sp>
      <p:sp>
        <p:nvSpPr>
          <p:cNvPr id="3" name="Content Placeholder 2">
            <a:extLst>
              <a:ext uri="{FF2B5EF4-FFF2-40B4-BE49-F238E27FC236}">
                <a16:creationId xmlns:a16="http://schemas.microsoft.com/office/drawing/2014/main" id="{3004FD4B-A9BE-8522-C4BB-6C6A691FED25}"/>
              </a:ext>
            </a:extLst>
          </p:cNvPr>
          <p:cNvSpPr>
            <a:spLocks noGrp="1"/>
          </p:cNvSpPr>
          <p:nvPr>
            <p:ph sz="half" idx="1"/>
          </p:nvPr>
        </p:nvSpPr>
        <p:spPr>
          <a:xfrm>
            <a:off x="254411" y="2079523"/>
            <a:ext cx="8112349" cy="2849025"/>
          </a:xfrm>
          <a:noFill/>
        </p:spPr>
        <p:txBody>
          <a:bodyPr>
            <a:normAutofit/>
          </a:bodyPr>
          <a:lstStyle/>
          <a:p>
            <a:pPr>
              <a:buFont typeface="Arial" panose="020B0604020202020204" pitchFamily="34" charset="0"/>
              <a:buChar char="•"/>
            </a:pPr>
            <a:r>
              <a:rPr lang="en-US" sz="2400" dirty="0">
                <a:solidFill>
                  <a:schemeClr val="tx1"/>
                </a:solidFill>
              </a:rPr>
              <a:t>40 weeks of continuity clinic per year</a:t>
            </a:r>
          </a:p>
          <a:p>
            <a:pPr>
              <a:buFont typeface="Arial" panose="020B0604020202020204" pitchFamily="34" charset="0"/>
              <a:buChar char="•"/>
            </a:pPr>
            <a:r>
              <a:rPr lang="en-US" sz="2400" dirty="0">
                <a:solidFill>
                  <a:schemeClr val="tx1"/>
                </a:solidFill>
              </a:rPr>
              <a:t>1000 hours of continuity care  </a:t>
            </a:r>
            <a:endParaRPr lang="en-US" sz="2400" dirty="0">
              <a:solidFill>
                <a:schemeClr val="bg1"/>
              </a:solidFill>
            </a:endParaRPr>
          </a:p>
          <a:p>
            <a:pPr>
              <a:buFont typeface="Arial" panose="020B0604020202020204" pitchFamily="34" charset="0"/>
              <a:buChar char="•"/>
            </a:pPr>
            <a:r>
              <a:rPr lang="en-US" sz="2400" dirty="0">
                <a:solidFill>
                  <a:schemeClr val="tx1"/>
                </a:solidFill>
              </a:rPr>
              <a:t>PDs attest to “readiness for autonomous practice” -  </a:t>
            </a:r>
            <a:r>
              <a:rPr lang="en-US" sz="2400" b="1" dirty="0">
                <a:solidFill>
                  <a:schemeClr val="tx1"/>
                </a:solidFill>
              </a:rPr>
              <a:t>using Outcomes</a:t>
            </a:r>
          </a:p>
        </p:txBody>
      </p:sp>
    </p:spTree>
    <p:extLst>
      <p:ext uri="{BB962C8B-B14F-4D97-AF65-F5344CB8AC3E}">
        <p14:creationId xmlns:p14="http://schemas.microsoft.com/office/powerpoint/2010/main" val="2452674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AF60-E464-C926-3F7D-0A2E0EE38D9A}"/>
              </a:ext>
            </a:extLst>
          </p:cNvPr>
          <p:cNvSpPr>
            <a:spLocks noGrp="1"/>
          </p:cNvSpPr>
          <p:nvPr>
            <p:ph type="title"/>
          </p:nvPr>
        </p:nvSpPr>
        <p:spPr/>
        <p:txBody>
          <a:bodyPr/>
          <a:lstStyle/>
          <a:p>
            <a:pPr algn="ctr"/>
            <a:r>
              <a:rPr lang="en-US" sz="3300" b="1" dirty="0">
                <a:solidFill>
                  <a:schemeClr val="bg1"/>
                </a:solidFill>
                <a:latin typeface="+mn-lt"/>
              </a:rPr>
              <a:t>Outcomes  </a:t>
            </a:r>
            <a:r>
              <a:rPr lang="en-US" sz="2400" dirty="0">
                <a:solidFill>
                  <a:schemeClr val="bg1"/>
                </a:solidFill>
                <a:latin typeface="+mn-lt"/>
              </a:rPr>
              <a:t>(</a:t>
            </a:r>
            <a:r>
              <a:rPr lang="en-US" sz="2400" i="1" dirty="0">
                <a:solidFill>
                  <a:schemeClr val="bg1"/>
                </a:solidFill>
              </a:rPr>
              <a:t>Formally known as EPAs)</a:t>
            </a:r>
            <a:br>
              <a:rPr lang="en-US" sz="3300" i="1" dirty="0">
                <a:solidFill>
                  <a:srgbClr val="00B050"/>
                </a:solidFill>
              </a:rPr>
            </a:br>
            <a:endParaRPr lang="en-US" sz="3300" b="1" dirty="0">
              <a:solidFill>
                <a:schemeClr val="accent5"/>
              </a:solidFill>
              <a:latin typeface="+mn-lt"/>
            </a:endParaRPr>
          </a:p>
        </p:txBody>
      </p:sp>
      <p:graphicFrame>
        <p:nvGraphicFramePr>
          <p:cNvPr id="5" name="Content Placeholder 3">
            <a:extLst>
              <a:ext uri="{FF2B5EF4-FFF2-40B4-BE49-F238E27FC236}">
                <a16:creationId xmlns:a16="http://schemas.microsoft.com/office/drawing/2014/main" id="{C6DFF7AC-9C23-7F2B-AF6E-02F03BB32A79}"/>
              </a:ext>
            </a:extLst>
          </p:cNvPr>
          <p:cNvGraphicFramePr>
            <a:graphicFrameLocks noGrp="1"/>
          </p:cNvGraphicFramePr>
          <p:nvPr>
            <p:ph idx="1"/>
          </p:nvPr>
        </p:nvGraphicFramePr>
        <p:xfrm>
          <a:off x="866775" y="1692378"/>
          <a:ext cx="7543800" cy="3373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611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1330128-B973-514B-ACEC-83B86CE7B3E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B7A70EBB-6E07-C245-A15C-C96618BB662C}"/>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56B251A2-72FD-CD4A-905A-C56C203D1CE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9CE307AD-BC57-AB47-A160-045026558616}"/>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366B8868-5261-EC4F-AD5C-3842BEA1B2D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E5CB00A8-4BA0-5F4F-BCDE-71EDC76E15D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F3BE88AE-680B-BB48-A2AC-98C175386365}"/>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D3FC6873-F4E7-F545-9CA7-9362C9B93DA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7500D6C7-7A4F-B545-8A63-3D2C184574D5}"/>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B10ADA67-9D2A-D848-B22A-E489050A22A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A98A7F0A-EDB7-D549-A0B9-3AE6241479D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C76EEDC3-2F74-0947-9111-FD4CE963B628}"/>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204123EA-77E5-E345-9BBE-4787542886E0}"/>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F6B628C0-E364-E049-A71F-1D3CAA652F6A}"/>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graphicEl>
                                              <a:dgm id="{FDFC0B02-92B2-8844-953A-931BC9385EF0}"/>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4F476188-E071-C643-AE29-1844D1DEAC3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628650" y="273844"/>
            <a:ext cx="7886700" cy="503867"/>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2400"/>
              <a:buFont typeface="Calibri"/>
              <a:buNone/>
            </a:pPr>
            <a:r>
              <a:rPr lang="en" sz="2400" b="1" dirty="0">
                <a:solidFill>
                  <a:schemeClr val="accent1"/>
                </a:solidFill>
              </a:rPr>
              <a:t>The ABFM Core Outcomes and Attestation Roll Out</a:t>
            </a:r>
            <a:endParaRPr b="1" dirty="0">
              <a:solidFill>
                <a:schemeClr val="accent1"/>
              </a:solidFill>
            </a:endParaRPr>
          </a:p>
        </p:txBody>
      </p:sp>
      <p:graphicFrame>
        <p:nvGraphicFramePr>
          <p:cNvPr id="191" name="Google Shape;191;p34"/>
          <p:cNvGraphicFramePr/>
          <p:nvPr/>
        </p:nvGraphicFramePr>
        <p:xfrm>
          <a:off x="402995" y="777711"/>
          <a:ext cx="8363925" cy="4127625"/>
        </p:xfrm>
        <a:graphic>
          <a:graphicData uri="http://schemas.openxmlformats.org/drawingml/2006/table">
            <a:tbl>
              <a:tblPr firstRow="1" bandRow="1">
                <a:noFill/>
                <a:tableStyleId>{9576FFFC-444D-457B-B226-F138BD8C682C}</a:tableStyleId>
              </a:tblPr>
              <a:tblGrid>
                <a:gridCol w="630450">
                  <a:extLst>
                    <a:ext uri="{9D8B030D-6E8A-4147-A177-3AD203B41FA5}">
                      <a16:colId xmlns:a16="http://schemas.microsoft.com/office/drawing/2014/main" val="20000"/>
                    </a:ext>
                  </a:extLst>
                </a:gridCol>
                <a:gridCol w="7733475">
                  <a:extLst>
                    <a:ext uri="{9D8B030D-6E8A-4147-A177-3AD203B41FA5}">
                      <a16:colId xmlns:a16="http://schemas.microsoft.com/office/drawing/2014/main" val="20001"/>
                    </a:ext>
                  </a:extLst>
                </a:gridCol>
              </a:tblGrid>
              <a:tr h="1131225">
                <a:tc>
                  <a:txBody>
                    <a:bodyPr/>
                    <a:lstStyle/>
                    <a:p>
                      <a:pPr marL="0" marR="0" lvl="0" indent="0" algn="l" rtl="0">
                        <a:spcBef>
                          <a:spcPts val="0"/>
                        </a:spcBef>
                        <a:spcAft>
                          <a:spcPts val="0"/>
                        </a:spcAft>
                        <a:buNone/>
                      </a:pPr>
                      <a:r>
                        <a:rPr lang="en" sz="1200" u="none" strike="noStrike" cap="none"/>
                        <a:t>2024</a:t>
                      </a:r>
                      <a:endParaRPr sz="1100"/>
                    </a:p>
                  </a:txBody>
                  <a:tcPr marL="68600" marR="68600" marT="34300" marB="34300"/>
                </a:tc>
                <a:tc>
                  <a:txBody>
                    <a:bodyPr/>
                    <a:lstStyle/>
                    <a:p>
                      <a:pPr marL="254000" marR="0" lvl="0" indent="-260350" algn="l" rtl="0">
                        <a:spcBef>
                          <a:spcPts val="0"/>
                        </a:spcBef>
                        <a:spcAft>
                          <a:spcPts val="0"/>
                        </a:spcAft>
                        <a:buClr>
                          <a:schemeClr val="dk1"/>
                        </a:buClr>
                        <a:buSzPts val="1100"/>
                        <a:buFont typeface="Calibri"/>
                        <a:buAutoNum type="arabicPeriod"/>
                      </a:pPr>
                      <a:r>
                        <a:rPr lang="en" sz="1100" b="0"/>
                        <a:t>Practice as personal physicians, providing first contact, comprehensive and continuity care, to include excellent doctor-patient relationships, excellent care of chronic disease and routine preventive care and effective practice management </a:t>
                      </a:r>
                      <a:endParaRPr sz="1100"/>
                    </a:p>
                    <a:p>
                      <a:pPr marL="254000" marR="0" lvl="0" indent="-260350" algn="l" rtl="0">
                        <a:spcBef>
                          <a:spcPts val="0"/>
                        </a:spcBef>
                        <a:spcAft>
                          <a:spcPts val="0"/>
                        </a:spcAft>
                        <a:buClr>
                          <a:schemeClr val="dk1"/>
                        </a:buClr>
                        <a:buSzPts val="1100"/>
                        <a:buFont typeface="Calibri"/>
                        <a:buAutoNum type="arabicPeriod"/>
                      </a:pPr>
                      <a:r>
                        <a:rPr lang="en" sz="1100" b="0"/>
                        <a:t>Diagnose and manage acute illness and injury for people of all ages in the emergency department or hospital </a:t>
                      </a:r>
                      <a:endParaRPr sz="1100"/>
                    </a:p>
                    <a:p>
                      <a:pPr marL="254000" marR="0" lvl="0" indent="-260350" algn="l" rtl="0">
                        <a:spcBef>
                          <a:spcPts val="0"/>
                        </a:spcBef>
                        <a:spcAft>
                          <a:spcPts val="0"/>
                        </a:spcAft>
                        <a:buClr>
                          <a:schemeClr val="dk1"/>
                        </a:buClr>
                        <a:buSzPts val="1100"/>
                        <a:buFont typeface="Calibri"/>
                        <a:buAutoNum type="arabicPeriod"/>
                      </a:pPr>
                      <a:r>
                        <a:rPr lang="en" sz="1100" b="0"/>
                        <a:t>Provide comprehensive care of children, including diagnosis and management of the acutely ill child and routine preventive care </a:t>
                      </a:r>
                      <a:endParaRPr sz="1100"/>
                    </a:p>
                    <a:p>
                      <a:pPr marL="254000" marR="0" lvl="0" indent="-260350" algn="l" rtl="0">
                        <a:spcBef>
                          <a:spcPts val="0"/>
                        </a:spcBef>
                        <a:spcAft>
                          <a:spcPts val="0"/>
                        </a:spcAft>
                        <a:buClr>
                          <a:schemeClr val="dk1"/>
                        </a:buClr>
                        <a:buSzPts val="1100"/>
                        <a:buFont typeface="Calibri"/>
                        <a:buAutoNum type="arabicPeriod"/>
                      </a:pPr>
                      <a:r>
                        <a:rPr lang="en" sz="1100" b="0"/>
                        <a:t>Develop effective communication and constructive relationships with patients, clinical teams, and consultants </a:t>
                      </a:r>
                      <a:endParaRPr sz="1100"/>
                    </a:p>
                    <a:p>
                      <a:pPr marL="254000" marR="0" lvl="0" indent="-260350" algn="l" rtl="0">
                        <a:spcBef>
                          <a:spcPts val="0"/>
                        </a:spcBef>
                        <a:spcAft>
                          <a:spcPts val="0"/>
                        </a:spcAft>
                        <a:buClr>
                          <a:schemeClr val="dk1"/>
                        </a:buClr>
                        <a:buSzPts val="1100"/>
                        <a:buFont typeface="Calibri"/>
                        <a:buAutoNum type="arabicPeriod"/>
                      </a:pPr>
                      <a:r>
                        <a:rPr lang="en" sz="1100" b="0"/>
                        <a:t>Model professionalism and be trustworthy for patients, peers, and communities</a:t>
                      </a:r>
                      <a:endParaRPr sz="1100"/>
                    </a:p>
                  </a:txBody>
                  <a:tcPr marL="68600" marR="68600" marT="34300" marB="34300"/>
                </a:tc>
                <a:extLst>
                  <a:ext uri="{0D108BD9-81ED-4DB2-BD59-A6C34878D82A}">
                    <a16:rowId xmlns:a16="http://schemas.microsoft.com/office/drawing/2014/main" val="10000"/>
                  </a:ext>
                </a:extLst>
              </a:tr>
              <a:tr h="1251400">
                <a:tc>
                  <a:txBody>
                    <a:bodyPr/>
                    <a:lstStyle/>
                    <a:p>
                      <a:pPr marL="0" marR="0" lvl="0" indent="0" algn="l" rtl="0">
                        <a:spcBef>
                          <a:spcPts val="0"/>
                        </a:spcBef>
                        <a:spcAft>
                          <a:spcPts val="0"/>
                        </a:spcAft>
                        <a:buNone/>
                      </a:pPr>
                      <a:r>
                        <a:rPr lang="en" sz="1200" b="1"/>
                        <a:t>2025</a:t>
                      </a:r>
                      <a:endParaRPr sz="1100"/>
                    </a:p>
                  </a:txBody>
                  <a:tcPr marL="68600" marR="68600" marT="34300" marB="34300"/>
                </a:tc>
                <a:tc>
                  <a:txBody>
                    <a:bodyPr/>
                    <a:lstStyle/>
                    <a:p>
                      <a:pPr marL="254000" marR="0" lvl="0" indent="-260350" algn="l" rtl="0">
                        <a:spcBef>
                          <a:spcPts val="0"/>
                        </a:spcBef>
                        <a:spcAft>
                          <a:spcPts val="0"/>
                        </a:spcAft>
                        <a:buClr>
                          <a:schemeClr val="dk1"/>
                        </a:buClr>
                        <a:buSzPts val="1100"/>
                        <a:buFont typeface="Calibri"/>
                        <a:buAutoNum type="arabicPeriod" startAt="6"/>
                      </a:pPr>
                      <a:r>
                        <a:rPr lang="en" sz="1100"/>
                        <a:t>Practice as personal physicians, to include care of women, the elderly, and patients at the end of life, with excellent rate of continuity and appropriate referrals </a:t>
                      </a:r>
                      <a:endParaRPr sz="1100"/>
                    </a:p>
                    <a:p>
                      <a:pPr marL="254000" marR="0" lvl="0" indent="-260350" algn="l" rtl="0">
                        <a:spcBef>
                          <a:spcPts val="0"/>
                        </a:spcBef>
                        <a:spcAft>
                          <a:spcPts val="0"/>
                        </a:spcAft>
                        <a:buClr>
                          <a:schemeClr val="dk1"/>
                        </a:buClr>
                        <a:buSzPts val="1100"/>
                        <a:buFont typeface="Calibri"/>
                        <a:buAutoNum type="arabicPeriod" startAt="6"/>
                      </a:pPr>
                      <a:r>
                        <a:rPr lang="en" sz="1100"/>
                        <a:t>Provide care for low-risk patients who are pregnant, including management of early pregnancy, medical problems during pregnancy, prenatal care, postpartum care and breastfeeding, with or without competence in labor and delivery </a:t>
                      </a:r>
                      <a:endParaRPr sz="1100"/>
                    </a:p>
                    <a:p>
                      <a:pPr marL="254000" marR="0" lvl="0" indent="-260350" algn="l" rtl="0">
                        <a:spcBef>
                          <a:spcPts val="0"/>
                        </a:spcBef>
                        <a:spcAft>
                          <a:spcPts val="0"/>
                        </a:spcAft>
                        <a:buClr>
                          <a:schemeClr val="dk1"/>
                        </a:buClr>
                        <a:buSzPts val="1100"/>
                        <a:buFont typeface="Calibri"/>
                        <a:buAutoNum type="arabicPeriod" startAt="6"/>
                      </a:pPr>
                      <a:r>
                        <a:rPr lang="en" sz="1100"/>
                        <a:t>Diagnose and manage common mental health problems in people of all ages </a:t>
                      </a:r>
                      <a:endParaRPr sz="1100"/>
                    </a:p>
                    <a:p>
                      <a:pPr marL="254000" marR="0" lvl="0" indent="-260350" algn="l" rtl="0">
                        <a:spcBef>
                          <a:spcPts val="0"/>
                        </a:spcBef>
                        <a:spcAft>
                          <a:spcPts val="0"/>
                        </a:spcAft>
                        <a:buClr>
                          <a:schemeClr val="dk1"/>
                        </a:buClr>
                        <a:buSzPts val="1100"/>
                        <a:buFont typeface="Calibri"/>
                        <a:buAutoNum type="arabicPeriod" startAt="6"/>
                      </a:pPr>
                      <a:r>
                        <a:rPr lang="en" sz="1100"/>
                        <a:t>Perform the procedures most frequently needed by patients in continuity and hospital practices </a:t>
                      </a:r>
                      <a:endParaRPr sz="1100"/>
                    </a:p>
                    <a:p>
                      <a:pPr marL="254000" marR="0" lvl="0" indent="-260350" algn="l" rtl="0">
                        <a:spcBef>
                          <a:spcPts val="0"/>
                        </a:spcBef>
                        <a:spcAft>
                          <a:spcPts val="0"/>
                        </a:spcAft>
                        <a:buClr>
                          <a:schemeClr val="dk1"/>
                        </a:buClr>
                        <a:buSzPts val="1100"/>
                        <a:buFont typeface="Calibri"/>
                        <a:buAutoNum type="arabicPeriod" startAt="6"/>
                      </a:pPr>
                      <a:r>
                        <a:rPr lang="en" sz="1100"/>
                        <a:t>Model lifelong learning and engage in self reflection</a:t>
                      </a:r>
                      <a:endParaRPr sz="1100"/>
                    </a:p>
                  </a:txBody>
                  <a:tcPr marL="68600" marR="68600" marT="34300" marB="34300"/>
                </a:tc>
                <a:extLst>
                  <a:ext uri="{0D108BD9-81ED-4DB2-BD59-A6C34878D82A}">
                    <a16:rowId xmlns:a16="http://schemas.microsoft.com/office/drawing/2014/main" val="10001"/>
                  </a:ext>
                </a:extLst>
              </a:tr>
              <a:tr h="320175">
                <a:tc>
                  <a:txBody>
                    <a:bodyPr/>
                    <a:lstStyle/>
                    <a:p>
                      <a:pPr marL="0" marR="0" lvl="0" indent="0" algn="l" rtl="0">
                        <a:spcBef>
                          <a:spcPts val="0"/>
                        </a:spcBef>
                        <a:spcAft>
                          <a:spcPts val="0"/>
                        </a:spcAft>
                        <a:buNone/>
                      </a:pPr>
                      <a:r>
                        <a:rPr lang="en" sz="1200" b="1"/>
                        <a:t>2026</a:t>
                      </a:r>
                      <a:endParaRPr sz="1100"/>
                    </a:p>
                  </a:txBody>
                  <a:tcPr marL="68600" marR="68600" marT="34300" marB="34300"/>
                </a:tc>
                <a:tc>
                  <a:txBody>
                    <a:bodyPr/>
                    <a:lstStyle/>
                    <a:p>
                      <a:pPr marL="254000" marR="0" lvl="0" indent="-260350" algn="l" rtl="0">
                        <a:spcBef>
                          <a:spcPts val="0"/>
                        </a:spcBef>
                        <a:spcAft>
                          <a:spcPts val="0"/>
                        </a:spcAft>
                        <a:buClr>
                          <a:schemeClr val="dk1"/>
                        </a:buClr>
                        <a:buSzPts val="1100"/>
                        <a:buFont typeface="Calibri"/>
                        <a:buAutoNum type="arabicPeriod" startAt="11"/>
                      </a:pPr>
                      <a:r>
                        <a:rPr lang="en" sz="1100"/>
                        <a:t>Practice as personal physicians, to include musculoskeletal health, appropriate medication use and coordination of care by helping patients navigate a complex health system </a:t>
                      </a:r>
                      <a:endParaRPr sz="1100"/>
                    </a:p>
                    <a:p>
                      <a:pPr marL="254000" marR="0" lvl="0" indent="-260350" algn="l" rtl="0">
                        <a:spcBef>
                          <a:spcPts val="0"/>
                        </a:spcBef>
                        <a:spcAft>
                          <a:spcPts val="0"/>
                        </a:spcAft>
                        <a:buClr>
                          <a:schemeClr val="dk1"/>
                        </a:buClr>
                        <a:buSzPts val="1100"/>
                        <a:buFont typeface="Calibri"/>
                        <a:buAutoNum type="arabicPeriod" startAt="11"/>
                      </a:pPr>
                      <a:r>
                        <a:rPr lang="en" sz="1100"/>
                        <a:t>Provide preventive care that improves wellness, modifies risk factors for illness and injury, and detects illness in early, treatable, stages for people of all ages while supporting patients’ values and preferences </a:t>
                      </a:r>
                      <a:endParaRPr sz="1100"/>
                    </a:p>
                    <a:p>
                      <a:pPr marL="254000" marR="0" lvl="0" indent="-260350" algn="l" rtl="0">
                        <a:spcBef>
                          <a:spcPts val="0"/>
                        </a:spcBef>
                        <a:spcAft>
                          <a:spcPts val="0"/>
                        </a:spcAft>
                        <a:buClr>
                          <a:schemeClr val="dk1"/>
                        </a:buClr>
                        <a:buSzPts val="1100"/>
                        <a:buFont typeface="Calibri"/>
                        <a:buAutoNum type="arabicPeriod" startAt="11"/>
                      </a:pPr>
                      <a:r>
                        <a:rPr lang="en" sz="1100"/>
                        <a:t>Assess priorities of care for individual patients across the continuum of care—in-office visits, emergency, hospital, and other settings, balancing the preferences of patients and medical priorities </a:t>
                      </a:r>
                      <a:endParaRPr sz="1100"/>
                    </a:p>
                    <a:p>
                      <a:pPr marL="254000" marR="0" lvl="0" indent="-260350" algn="l" rtl="0">
                        <a:spcBef>
                          <a:spcPts val="0"/>
                        </a:spcBef>
                        <a:spcAft>
                          <a:spcPts val="0"/>
                        </a:spcAft>
                        <a:buClr>
                          <a:schemeClr val="dk1"/>
                        </a:buClr>
                        <a:buSzPts val="1100"/>
                        <a:buFont typeface="Calibri"/>
                        <a:buAutoNum type="arabicPeriod" startAt="11"/>
                      </a:pPr>
                      <a:r>
                        <a:rPr lang="en" sz="1100"/>
                        <a:t>Evaluate, diagnose, and manage patients with undifferentiated symptoms, chronic medical conditions, and multiple comorbidities </a:t>
                      </a:r>
                      <a:endParaRPr sz="1100"/>
                    </a:p>
                    <a:p>
                      <a:pPr marL="254000" marR="0" lvl="0" indent="-260350" algn="l" rtl="0">
                        <a:spcBef>
                          <a:spcPts val="0"/>
                        </a:spcBef>
                        <a:spcAft>
                          <a:spcPts val="0"/>
                        </a:spcAft>
                        <a:buClr>
                          <a:schemeClr val="dk1"/>
                        </a:buClr>
                        <a:buSzPts val="1100"/>
                        <a:buFont typeface="Calibri"/>
                        <a:buAutoNum type="arabicPeriod" startAt="11"/>
                      </a:pPr>
                      <a:r>
                        <a:rPr lang="en" sz="1100"/>
                        <a:t>Effectively lead, manage, and participate in teams that provide care and improve outcomes for the diverse populations and communities they serve</a:t>
                      </a:r>
                      <a:endParaRPr sz="1100"/>
                    </a:p>
                  </a:txBody>
                  <a:tcPr marL="68600" marR="68600" marT="34300" marB="34300"/>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b="1" dirty="0">
                <a:solidFill>
                  <a:schemeClr val="accent1"/>
                </a:solidFill>
              </a:rPr>
              <a:t>ABFM Core Outcomes (June 2024)</a:t>
            </a:r>
            <a:endParaRPr b="1" dirty="0">
              <a:solidFill>
                <a:schemeClr val="accent1"/>
              </a:solidFill>
            </a:endParaRPr>
          </a:p>
        </p:txBody>
      </p:sp>
      <p:sp>
        <p:nvSpPr>
          <p:cNvPr id="197" name="Google Shape;197;p35"/>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254000" lvl="0" indent="-304800" algn="l" rtl="0">
              <a:lnSpc>
                <a:spcPct val="100000"/>
              </a:lnSpc>
              <a:spcBef>
                <a:spcPts val="0"/>
              </a:spcBef>
              <a:spcAft>
                <a:spcPts val="0"/>
              </a:spcAft>
              <a:buSzPts val="1800"/>
              <a:buFont typeface="Calibri"/>
              <a:buAutoNum type="arabicPeriod"/>
            </a:pPr>
            <a:r>
              <a:rPr lang="en" sz="1800"/>
              <a:t>Practice as </a:t>
            </a:r>
            <a:r>
              <a:rPr lang="en" sz="1800" b="1"/>
              <a:t>personal physicians</a:t>
            </a:r>
            <a:r>
              <a:rPr lang="en" sz="1800"/>
              <a:t>, providing first contact, comprehensive and continuity care, to include excellent doctor-patient relationships, excellent care of chronic disease and routine preventive care and effective practice management </a:t>
            </a:r>
            <a:endParaRPr sz="1800" b="1"/>
          </a:p>
          <a:p>
            <a:pPr marL="254000" lvl="0" indent="-304800" algn="l" rtl="0">
              <a:lnSpc>
                <a:spcPct val="100000"/>
              </a:lnSpc>
              <a:spcBef>
                <a:spcPts val="0"/>
              </a:spcBef>
              <a:spcAft>
                <a:spcPts val="0"/>
              </a:spcAft>
              <a:buSzPts val="1800"/>
              <a:buFont typeface="Calibri"/>
              <a:buAutoNum type="arabicPeriod"/>
            </a:pPr>
            <a:r>
              <a:rPr lang="en" sz="1800"/>
              <a:t>Diagnose and manage </a:t>
            </a:r>
            <a:r>
              <a:rPr lang="en" sz="1800" b="1"/>
              <a:t>acute illness and injury</a:t>
            </a:r>
            <a:r>
              <a:rPr lang="en" sz="1800"/>
              <a:t> for people of all ages in the emergency department or hospital </a:t>
            </a:r>
            <a:endParaRPr sz="1800" b="1"/>
          </a:p>
          <a:p>
            <a:pPr marL="254000" lvl="0" indent="-304800" algn="l" rtl="0">
              <a:lnSpc>
                <a:spcPct val="100000"/>
              </a:lnSpc>
              <a:spcBef>
                <a:spcPts val="0"/>
              </a:spcBef>
              <a:spcAft>
                <a:spcPts val="0"/>
              </a:spcAft>
              <a:buSzPts val="1800"/>
              <a:buFont typeface="Calibri"/>
              <a:buAutoNum type="arabicPeriod"/>
            </a:pPr>
            <a:r>
              <a:rPr lang="en" sz="1800"/>
              <a:t>Provide comprehensive care of </a:t>
            </a:r>
            <a:r>
              <a:rPr lang="en" sz="1800" b="1"/>
              <a:t>children</a:t>
            </a:r>
            <a:r>
              <a:rPr lang="en" sz="1800"/>
              <a:t>, including diagnosis and management of the acutely ill child and routine preventive care </a:t>
            </a:r>
            <a:endParaRPr sz="1800" b="1"/>
          </a:p>
          <a:p>
            <a:pPr marL="254000" lvl="0" indent="-304800" algn="l" rtl="0">
              <a:lnSpc>
                <a:spcPct val="100000"/>
              </a:lnSpc>
              <a:spcBef>
                <a:spcPts val="0"/>
              </a:spcBef>
              <a:spcAft>
                <a:spcPts val="0"/>
              </a:spcAft>
              <a:buSzPts val="1800"/>
              <a:buFont typeface="Calibri"/>
              <a:buAutoNum type="arabicPeriod"/>
            </a:pPr>
            <a:r>
              <a:rPr lang="en" sz="1800"/>
              <a:t>Develop effective </a:t>
            </a:r>
            <a:r>
              <a:rPr lang="en" sz="1800" b="1"/>
              <a:t>communication</a:t>
            </a:r>
            <a:r>
              <a:rPr lang="en" sz="1800"/>
              <a:t> and constructive relationships with patients, clinical teams, and consultants </a:t>
            </a:r>
            <a:endParaRPr sz="1800" b="1"/>
          </a:p>
          <a:p>
            <a:pPr marL="254000" lvl="0" indent="-304800" algn="l" rtl="0">
              <a:lnSpc>
                <a:spcPct val="100000"/>
              </a:lnSpc>
              <a:spcBef>
                <a:spcPts val="0"/>
              </a:spcBef>
              <a:spcAft>
                <a:spcPts val="0"/>
              </a:spcAft>
              <a:buSzPts val="1800"/>
              <a:buFont typeface="Calibri"/>
              <a:buAutoNum type="arabicPeriod"/>
            </a:pPr>
            <a:r>
              <a:rPr lang="en" sz="1800"/>
              <a:t>Model </a:t>
            </a:r>
            <a:r>
              <a:rPr lang="en" sz="1800" b="1"/>
              <a:t>professionalism</a:t>
            </a:r>
            <a:r>
              <a:rPr lang="en" sz="1800"/>
              <a:t> and be </a:t>
            </a:r>
            <a:r>
              <a:rPr lang="en" sz="1800" b="1"/>
              <a:t>trustworthy</a:t>
            </a:r>
            <a:r>
              <a:rPr lang="en" sz="1800"/>
              <a:t> for patients, peers, and communities</a:t>
            </a:r>
            <a:endParaRPr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8"/>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 b="1" dirty="0">
                <a:solidFill>
                  <a:schemeClr val="accent1"/>
                </a:solidFill>
              </a:rPr>
              <a:t>Basic steps to implement CBME</a:t>
            </a:r>
            <a:endParaRPr b="1" dirty="0">
              <a:solidFill>
                <a:schemeClr val="accent1"/>
              </a:solidFill>
            </a:endParaRPr>
          </a:p>
        </p:txBody>
      </p:sp>
      <p:grpSp>
        <p:nvGrpSpPr>
          <p:cNvPr id="218" name="Google Shape;218;p38"/>
          <p:cNvGrpSpPr/>
          <p:nvPr/>
        </p:nvGrpSpPr>
        <p:grpSpPr>
          <a:xfrm>
            <a:off x="629612" y="1369219"/>
            <a:ext cx="7884774" cy="3263503"/>
            <a:chOff x="1283" y="0"/>
            <a:chExt cx="10513032" cy="4351338"/>
          </a:xfrm>
        </p:grpSpPr>
        <p:sp>
          <p:nvSpPr>
            <p:cNvPr id="219" name="Google Shape;219;p38"/>
            <p:cNvSpPr/>
            <p:nvPr/>
          </p:nvSpPr>
          <p:spPr>
            <a:xfrm>
              <a:off x="1283" y="0"/>
              <a:ext cx="3337470" cy="4351338"/>
            </a:xfrm>
            <a:prstGeom prst="roundRect">
              <a:avLst>
                <a:gd name="adj" fmla="val 10000"/>
              </a:avLst>
            </a:prstGeom>
            <a:solidFill>
              <a:srgbClr val="F7D5C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0" name="Google Shape;220;p38"/>
            <p:cNvSpPr txBox="1"/>
            <p:nvPr/>
          </p:nvSpPr>
          <p:spPr>
            <a:xfrm>
              <a:off x="1283" y="0"/>
              <a:ext cx="3337470" cy="1305401"/>
            </a:xfrm>
            <a:prstGeom prst="rect">
              <a:avLst/>
            </a:prstGeom>
            <a:noFill/>
            <a:ln>
              <a:noFill/>
            </a:ln>
          </p:spPr>
          <p:txBody>
            <a:bodyPr spcFirstLastPara="1" wrap="square" lIns="102875" tIns="102875" rIns="102875" bIns="102875" anchor="ctr" anchorCtr="0">
              <a:noAutofit/>
            </a:bodyPr>
            <a:lstStyle/>
            <a:p>
              <a:pPr marL="0" marR="0" lvl="0" indent="0" algn="ctr" rtl="0">
                <a:lnSpc>
                  <a:spcPct val="90000"/>
                </a:lnSpc>
                <a:spcBef>
                  <a:spcPts val="0"/>
                </a:spcBef>
                <a:spcAft>
                  <a:spcPts val="0"/>
                </a:spcAft>
                <a:buClr>
                  <a:schemeClr val="dk1"/>
                </a:buClr>
                <a:buSzPts val="2700"/>
                <a:buFont typeface="Calibri"/>
                <a:buNone/>
              </a:pPr>
              <a:r>
                <a:rPr lang="en" sz="2700">
                  <a:solidFill>
                    <a:schemeClr val="dk1"/>
                  </a:solidFill>
                  <a:latin typeface="Calibri"/>
                  <a:ea typeface="Calibri"/>
                  <a:cs typeface="Calibri"/>
                  <a:sym typeface="Calibri"/>
                </a:rPr>
                <a:t>Early Engagement</a:t>
              </a:r>
              <a:endParaRPr sz="1100"/>
            </a:p>
          </p:txBody>
        </p:sp>
        <p:sp>
          <p:nvSpPr>
            <p:cNvPr id="221" name="Google Shape;221;p38"/>
            <p:cNvSpPr/>
            <p:nvPr/>
          </p:nvSpPr>
          <p:spPr>
            <a:xfrm>
              <a:off x="335030" y="1306676"/>
              <a:ext cx="2669976" cy="1311987"/>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2" name="Google Shape;222;p38"/>
            <p:cNvSpPr txBox="1"/>
            <p:nvPr/>
          </p:nvSpPr>
          <p:spPr>
            <a:xfrm>
              <a:off x="373457" y="1345103"/>
              <a:ext cx="2593122" cy="1235133"/>
            </a:xfrm>
            <a:prstGeom prst="rect">
              <a:avLst/>
            </a:prstGeom>
            <a:noFill/>
            <a:ln>
              <a:noFill/>
            </a:ln>
          </p:spPr>
          <p:txBody>
            <a:bodyPr spcFirstLastPara="1" wrap="square" lIns="38100" tIns="28575" rIns="38100" bIns="2857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 sz="1500">
                  <a:solidFill>
                    <a:schemeClr val="lt1"/>
                  </a:solidFill>
                  <a:latin typeface="Calibri"/>
                  <a:ea typeface="Calibri"/>
                  <a:cs typeface="Calibri"/>
                  <a:sym typeface="Calibri"/>
                </a:rPr>
                <a:t>Develop a plan to assess each outcome</a:t>
              </a:r>
              <a:endParaRPr sz="1100"/>
            </a:p>
          </p:txBody>
        </p:sp>
        <p:sp>
          <p:nvSpPr>
            <p:cNvPr id="223" name="Google Shape;223;p38"/>
            <p:cNvSpPr/>
            <p:nvPr/>
          </p:nvSpPr>
          <p:spPr>
            <a:xfrm>
              <a:off x="335030" y="2820508"/>
              <a:ext cx="2669976" cy="1311987"/>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4" name="Google Shape;224;p38"/>
            <p:cNvSpPr txBox="1"/>
            <p:nvPr/>
          </p:nvSpPr>
          <p:spPr>
            <a:xfrm>
              <a:off x="373457" y="2858935"/>
              <a:ext cx="2593122" cy="1235133"/>
            </a:xfrm>
            <a:prstGeom prst="rect">
              <a:avLst/>
            </a:prstGeom>
            <a:noFill/>
            <a:ln>
              <a:noFill/>
            </a:ln>
          </p:spPr>
          <p:txBody>
            <a:bodyPr spcFirstLastPara="1" wrap="square" lIns="38100" tIns="28575" rIns="38100" bIns="2857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 sz="1500">
                  <a:solidFill>
                    <a:schemeClr val="lt1"/>
                  </a:solidFill>
                  <a:latin typeface="Calibri"/>
                  <a:ea typeface="Calibri"/>
                  <a:cs typeface="Calibri"/>
                  <a:sym typeface="Calibri"/>
                </a:rPr>
                <a:t>Determine where direct observation is needed</a:t>
              </a:r>
              <a:endParaRPr sz="1100"/>
            </a:p>
          </p:txBody>
        </p:sp>
        <p:sp>
          <p:nvSpPr>
            <p:cNvPr id="225" name="Google Shape;225;p38"/>
            <p:cNvSpPr/>
            <p:nvPr/>
          </p:nvSpPr>
          <p:spPr>
            <a:xfrm>
              <a:off x="3589064" y="0"/>
              <a:ext cx="3337470" cy="4351338"/>
            </a:xfrm>
            <a:prstGeom prst="roundRect">
              <a:avLst>
                <a:gd name="adj" fmla="val 10000"/>
              </a:avLst>
            </a:prstGeom>
            <a:solidFill>
              <a:srgbClr val="F7D5C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6" name="Google Shape;226;p38"/>
            <p:cNvSpPr txBox="1"/>
            <p:nvPr/>
          </p:nvSpPr>
          <p:spPr>
            <a:xfrm>
              <a:off x="3589064" y="0"/>
              <a:ext cx="3337470" cy="1305401"/>
            </a:xfrm>
            <a:prstGeom prst="rect">
              <a:avLst/>
            </a:prstGeom>
            <a:noFill/>
            <a:ln>
              <a:noFill/>
            </a:ln>
          </p:spPr>
          <p:txBody>
            <a:bodyPr spcFirstLastPara="1" wrap="square" lIns="102875" tIns="102875" rIns="102875" bIns="102875" anchor="ctr" anchorCtr="0">
              <a:noAutofit/>
            </a:bodyPr>
            <a:lstStyle/>
            <a:p>
              <a:pPr marL="0" marR="0" lvl="0" indent="0" algn="ctr" rtl="0">
                <a:lnSpc>
                  <a:spcPct val="90000"/>
                </a:lnSpc>
                <a:spcBef>
                  <a:spcPts val="0"/>
                </a:spcBef>
                <a:spcAft>
                  <a:spcPts val="0"/>
                </a:spcAft>
                <a:buClr>
                  <a:schemeClr val="dk1"/>
                </a:buClr>
                <a:buSzPts val="2700"/>
                <a:buFont typeface="Calibri"/>
                <a:buNone/>
              </a:pPr>
              <a:r>
                <a:rPr lang="en" sz="2700">
                  <a:solidFill>
                    <a:schemeClr val="dk1"/>
                  </a:solidFill>
                  <a:latin typeface="Calibri"/>
                  <a:ea typeface="Calibri"/>
                  <a:cs typeface="Calibri"/>
                  <a:sym typeface="Calibri"/>
                </a:rPr>
                <a:t>Develop Infrastructure</a:t>
              </a:r>
              <a:endParaRPr sz="1100"/>
            </a:p>
          </p:txBody>
        </p:sp>
        <p:sp>
          <p:nvSpPr>
            <p:cNvPr id="227" name="Google Shape;227;p38"/>
            <p:cNvSpPr/>
            <p:nvPr/>
          </p:nvSpPr>
          <p:spPr>
            <a:xfrm>
              <a:off x="3922811" y="1306676"/>
              <a:ext cx="2669976" cy="1311987"/>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8" name="Google Shape;228;p38"/>
            <p:cNvSpPr txBox="1"/>
            <p:nvPr/>
          </p:nvSpPr>
          <p:spPr>
            <a:xfrm>
              <a:off x="3961238" y="1345103"/>
              <a:ext cx="2593122" cy="1235133"/>
            </a:xfrm>
            <a:prstGeom prst="rect">
              <a:avLst/>
            </a:prstGeom>
            <a:noFill/>
            <a:ln>
              <a:noFill/>
            </a:ln>
          </p:spPr>
          <p:txBody>
            <a:bodyPr spcFirstLastPara="1" wrap="square" lIns="38100" tIns="28575" rIns="38100" bIns="2857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 sz="1500">
                  <a:solidFill>
                    <a:schemeClr val="lt1"/>
                  </a:solidFill>
                  <a:latin typeface="Calibri"/>
                  <a:ea typeface="Calibri"/>
                  <a:cs typeface="Calibri"/>
                  <a:sym typeface="Calibri"/>
                </a:rPr>
                <a:t>Map curriculum &amp; rotations to outcomes</a:t>
              </a:r>
              <a:endParaRPr sz="1100"/>
            </a:p>
          </p:txBody>
        </p:sp>
        <p:sp>
          <p:nvSpPr>
            <p:cNvPr id="229" name="Google Shape;229;p38"/>
            <p:cNvSpPr/>
            <p:nvPr/>
          </p:nvSpPr>
          <p:spPr>
            <a:xfrm>
              <a:off x="3922811" y="2820508"/>
              <a:ext cx="2669976" cy="1311987"/>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0" name="Google Shape;230;p38"/>
            <p:cNvSpPr txBox="1"/>
            <p:nvPr/>
          </p:nvSpPr>
          <p:spPr>
            <a:xfrm>
              <a:off x="3961238" y="2858935"/>
              <a:ext cx="2593122" cy="1235133"/>
            </a:xfrm>
            <a:prstGeom prst="rect">
              <a:avLst/>
            </a:prstGeom>
            <a:noFill/>
            <a:ln>
              <a:noFill/>
            </a:ln>
          </p:spPr>
          <p:txBody>
            <a:bodyPr spcFirstLastPara="1" wrap="square" lIns="38100" tIns="28575" rIns="38100" bIns="2857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 sz="1500">
                  <a:solidFill>
                    <a:schemeClr val="lt1"/>
                  </a:solidFill>
                  <a:latin typeface="Calibri"/>
                  <a:ea typeface="Calibri"/>
                  <a:cs typeface="Calibri"/>
                  <a:sym typeface="Calibri"/>
                </a:rPr>
                <a:t>Field-test direct observation &amp; assessment tools</a:t>
              </a:r>
              <a:endParaRPr sz="1100"/>
            </a:p>
          </p:txBody>
        </p:sp>
        <p:sp>
          <p:nvSpPr>
            <p:cNvPr id="231" name="Google Shape;231;p38"/>
            <p:cNvSpPr/>
            <p:nvPr/>
          </p:nvSpPr>
          <p:spPr>
            <a:xfrm>
              <a:off x="7176845" y="0"/>
              <a:ext cx="3337470" cy="4351338"/>
            </a:xfrm>
            <a:prstGeom prst="roundRect">
              <a:avLst>
                <a:gd name="adj" fmla="val 10000"/>
              </a:avLst>
            </a:prstGeom>
            <a:solidFill>
              <a:srgbClr val="F7D5CB"/>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2" name="Google Shape;232;p38"/>
            <p:cNvSpPr txBox="1"/>
            <p:nvPr/>
          </p:nvSpPr>
          <p:spPr>
            <a:xfrm>
              <a:off x="7176845" y="0"/>
              <a:ext cx="3337470" cy="1305401"/>
            </a:xfrm>
            <a:prstGeom prst="rect">
              <a:avLst/>
            </a:prstGeom>
            <a:noFill/>
            <a:ln>
              <a:noFill/>
            </a:ln>
          </p:spPr>
          <p:txBody>
            <a:bodyPr spcFirstLastPara="1" wrap="square" lIns="102875" tIns="102875" rIns="102875" bIns="102875" anchor="ctr" anchorCtr="0">
              <a:noAutofit/>
            </a:bodyPr>
            <a:lstStyle/>
            <a:p>
              <a:pPr marL="0" marR="0" lvl="0" indent="0" algn="ctr" rtl="0">
                <a:lnSpc>
                  <a:spcPct val="90000"/>
                </a:lnSpc>
                <a:spcBef>
                  <a:spcPts val="0"/>
                </a:spcBef>
                <a:spcAft>
                  <a:spcPts val="0"/>
                </a:spcAft>
                <a:buClr>
                  <a:schemeClr val="dk1"/>
                </a:buClr>
                <a:buSzPts val="2700"/>
                <a:buFont typeface="Calibri"/>
                <a:buNone/>
              </a:pPr>
              <a:r>
                <a:rPr lang="en" sz="2700">
                  <a:solidFill>
                    <a:schemeClr val="dk1"/>
                  </a:solidFill>
                  <a:latin typeface="Calibri"/>
                  <a:ea typeface="Calibri"/>
                  <a:cs typeface="Calibri"/>
                  <a:sym typeface="Calibri"/>
                </a:rPr>
                <a:t>Sustain </a:t>
              </a:r>
              <a:endParaRPr sz="270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chemeClr val="dk1"/>
                </a:buClr>
                <a:buSzPts val="2700"/>
                <a:buFont typeface="Calibri"/>
                <a:buNone/>
              </a:pPr>
              <a:r>
                <a:rPr lang="en" sz="2700">
                  <a:solidFill>
                    <a:schemeClr val="dk1"/>
                  </a:solidFill>
                  <a:latin typeface="Calibri"/>
                  <a:ea typeface="Calibri"/>
                  <a:cs typeface="Calibri"/>
                  <a:sym typeface="Calibri"/>
                </a:rPr>
                <a:t>Culture</a:t>
              </a:r>
              <a:endParaRPr sz="1100"/>
            </a:p>
          </p:txBody>
        </p:sp>
        <p:sp>
          <p:nvSpPr>
            <p:cNvPr id="233" name="Google Shape;233;p38"/>
            <p:cNvSpPr/>
            <p:nvPr/>
          </p:nvSpPr>
          <p:spPr>
            <a:xfrm>
              <a:off x="7510592" y="1306676"/>
              <a:ext cx="2669976" cy="1311987"/>
            </a:xfrm>
            <a:prstGeom prst="roundRect">
              <a:avLst>
                <a:gd name="adj" fmla="val 10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4" name="Google Shape;234;p38"/>
            <p:cNvSpPr txBox="1"/>
            <p:nvPr/>
          </p:nvSpPr>
          <p:spPr>
            <a:xfrm>
              <a:off x="7549019" y="1345103"/>
              <a:ext cx="2593122" cy="1235133"/>
            </a:xfrm>
            <a:prstGeom prst="rect">
              <a:avLst/>
            </a:prstGeom>
            <a:noFill/>
            <a:ln>
              <a:noFill/>
            </a:ln>
          </p:spPr>
          <p:txBody>
            <a:bodyPr spcFirstLastPara="1" wrap="square" lIns="38100" tIns="28575" rIns="38100" bIns="2857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 sz="1500">
                  <a:solidFill>
                    <a:schemeClr val="lt1"/>
                  </a:solidFill>
                  <a:latin typeface="Calibri"/>
                  <a:ea typeface="Calibri"/>
                  <a:cs typeface="Calibri"/>
                  <a:sym typeface="Calibri"/>
                </a:rPr>
                <a:t>Train instructor/learner champions &amp; academic advisors</a:t>
              </a:r>
              <a:endParaRPr sz="1100"/>
            </a:p>
          </p:txBody>
        </p:sp>
        <p:sp>
          <p:nvSpPr>
            <p:cNvPr id="235" name="Google Shape;235;p38"/>
            <p:cNvSpPr/>
            <p:nvPr/>
          </p:nvSpPr>
          <p:spPr>
            <a:xfrm>
              <a:off x="7510592" y="2820508"/>
              <a:ext cx="2669976" cy="1311987"/>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6" name="Google Shape;236;p38"/>
            <p:cNvSpPr txBox="1"/>
            <p:nvPr/>
          </p:nvSpPr>
          <p:spPr>
            <a:xfrm>
              <a:off x="7549019" y="2858935"/>
              <a:ext cx="2593122" cy="1235133"/>
            </a:xfrm>
            <a:prstGeom prst="rect">
              <a:avLst/>
            </a:prstGeom>
            <a:noFill/>
            <a:ln>
              <a:noFill/>
            </a:ln>
          </p:spPr>
          <p:txBody>
            <a:bodyPr spcFirstLastPara="1" wrap="square" lIns="38100" tIns="28575" rIns="38100" bIns="2857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n" sz="1500">
                  <a:solidFill>
                    <a:schemeClr val="lt1"/>
                  </a:solidFill>
                  <a:latin typeface="Calibri"/>
                  <a:ea typeface="Calibri"/>
                  <a:cs typeface="Calibri"/>
                  <a:sym typeface="Calibri"/>
                </a:rPr>
                <a:t>Evaluate the design &amp; implementation of the process</a:t>
              </a:r>
              <a:endParaRPr sz="110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man lifting weights">
            <a:extLst>
              <a:ext uri="{FF2B5EF4-FFF2-40B4-BE49-F238E27FC236}">
                <a16:creationId xmlns:a16="http://schemas.microsoft.com/office/drawing/2014/main" id="{1FC69B88-7AD5-4F04-69B5-1960868259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2"/>
          <a:stretch/>
        </p:blipFill>
        <p:spPr>
          <a:xfrm>
            <a:off x="-2585" y="10"/>
            <a:ext cx="9146585" cy="5159798"/>
          </a:xfrm>
          <a:prstGeom prst="rect">
            <a:avLst/>
          </a:prstGeom>
        </p:spPr>
      </p:pic>
      <p:sp>
        <p:nvSpPr>
          <p:cNvPr id="2" name="Title 1">
            <a:extLst>
              <a:ext uri="{FF2B5EF4-FFF2-40B4-BE49-F238E27FC236}">
                <a16:creationId xmlns:a16="http://schemas.microsoft.com/office/drawing/2014/main" id="{F48F2AF9-4AA9-F34A-BB0E-16E8DD2D1462}"/>
              </a:ext>
            </a:extLst>
          </p:cNvPr>
          <p:cNvSpPr>
            <a:spLocks noGrp="1"/>
          </p:cNvSpPr>
          <p:nvPr>
            <p:ph type="ctrTitle"/>
          </p:nvPr>
        </p:nvSpPr>
        <p:spPr>
          <a:xfrm>
            <a:off x="157164" y="3636168"/>
            <a:ext cx="6432946" cy="670787"/>
          </a:xfrm>
        </p:spPr>
        <p:txBody>
          <a:bodyPr>
            <a:normAutofit/>
          </a:bodyPr>
          <a:lstStyle/>
          <a:p>
            <a:pPr algn="l"/>
            <a:r>
              <a:rPr lang="en-US" sz="3000" dirty="0">
                <a:solidFill>
                  <a:srgbClr val="FFFFFF"/>
                </a:solidFill>
              </a:rPr>
              <a:t>Tools for the Big Lift</a:t>
            </a:r>
          </a:p>
        </p:txBody>
      </p:sp>
    </p:spTree>
    <p:extLst>
      <p:ext uri="{BB962C8B-B14F-4D97-AF65-F5344CB8AC3E}">
        <p14:creationId xmlns:p14="http://schemas.microsoft.com/office/powerpoint/2010/main" val="3602611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7728B-7692-DA11-9BF1-885AEBB1010F}"/>
              </a:ext>
            </a:extLst>
          </p:cNvPr>
          <p:cNvSpPr>
            <a:spLocks noGrp="1"/>
          </p:cNvSpPr>
          <p:nvPr>
            <p:ph type="title"/>
          </p:nvPr>
        </p:nvSpPr>
        <p:spPr/>
        <p:txBody>
          <a:bodyPr>
            <a:normAutofit/>
          </a:bodyPr>
          <a:lstStyle/>
          <a:p>
            <a:pPr algn="ctr"/>
            <a:r>
              <a:rPr lang="en-US" sz="3600" b="1" dirty="0">
                <a:solidFill>
                  <a:srgbClr val="0070C0"/>
                </a:solidFill>
                <a:cs typeface="Helvetica" panose="020B0604020202020204" pitchFamily="34" charset="0"/>
              </a:rPr>
              <a:t>ABFM Foundation Grants to STFM</a:t>
            </a:r>
            <a:endParaRPr lang="en-US" sz="3600" b="1" dirty="0"/>
          </a:p>
        </p:txBody>
      </p:sp>
      <p:sp>
        <p:nvSpPr>
          <p:cNvPr id="3" name="Text Placeholder 2">
            <a:extLst>
              <a:ext uri="{FF2B5EF4-FFF2-40B4-BE49-F238E27FC236}">
                <a16:creationId xmlns:a16="http://schemas.microsoft.com/office/drawing/2014/main" id="{72DA2154-A5D5-65AD-2AC6-FCADBD1B74CD}"/>
              </a:ext>
            </a:extLst>
          </p:cNvPr>
          <p:cNvSpPr>
            <a:spLocks noGrp="1"/>
          </p:cNvSpPr>
          <p:nvPr>
            <p:ph type="body" idx="1"/>
          </p:nvPr>
        </p:nvSpPr>
        <p:spPr/>
        <p:txBody>
          <a:bodyPr>
            <a:normAutofit lnSpcReduction="10000"/>
          </a:bodyPr>
          <a:lstStyle/>
          <a:p>
            <a:pPr algn="ctr"/>
            <a:r>
              <a:rPr lang="en-US" dirty="0">
                <a:solidFill>
                  <a:schemeClr val="tx1"/>
                </a:solidFill>
              </a:rPr>
              <a:t>Phase 1: </a:t>
            </a:r>
            <a:br>
              <a:rPr lang="en-US" dirty="0"/>
            </a:br>
            <a:r>
              <a:rPr lang="en-US" dirty="0"/>
              <a:t>August 2021 – December 2023</a:t>
            </a:r>
          </a:p>
        </p:txBody>
      </p:sp>
      <p:sp>
        <p:nvSpPr>
          <p:cNvPr id="4" name="Content Placeholder 3">
            <a:extLst>
              <a:ext uri="{FF2B5EF4-FFF2-40B4-BE49-F238E27FC236}">
                <a16:creationId xmlns:a16="http://schemas.microsoft.com/office/drawing/2014/main" id="{DC1D7863-245B-4397-A3C7-C7FF37C9543C}"/>
              </a:ext>
            </a:extLst>
          </p:cNvPr>
          <p:cNvSpPr>
            <a:spLocks noGrp="1"/>
          </p:cNvSpPr>
          <p:nvPr>
            <p:ph sz="half" idx="2"/>
          </p:nvPr>
        </p:nvSpPr>
        <p:spPr>
          <a:xfrm>
            <a:off x="629842" y="1954222"/>
            <a:ext cx="3868340" cy="2763441"/>
          </a:xfrm>
        </p:spPr>
        <p:txBody>
          <a:bodyPr/>
          <a:lstStyle/>
          <a:p>
            <a:pPr marL="285750" indent="-285750" algn="l">
              <a:spcAft>
                <a:spcPts val="600"/>
              </a:spcAft>
              <a:buFont typeface="Arial" panose="020B0604020202020204" pitchFamily="34" charset="0"/>
              <a:buChar char="•"/>
            </a:pPr>
            <a:r>
              <a:rPr lang="en-US" sz="2400" b="0" i="0" u="none" strike="noStrike" baseline="0" dirty="0">
                <a:solidFill>
                  <a:schemeClr val="tx1"/>
                </a:solidFill>
                <a:cs typeface="Arial" panose="020B0604020202020204" pitchFamily="34" charset="0"/>
              </a:rPr>
              <a:t>Summit to get input</a:t>
            </a:r>
          </a:p>
          <a:p>
            <a:pPr marL="285750" indent="-285750" algn="l">
              <a:spcAft>
                <a:spcPts val="600"/>
              </a:spcAft>
              <a:buFont typeface="Arial" panose="020B0604020202020204" pitchFamily="34" charset="0"/>
              <a:buChar char="•"/>
            </a:pPr>
            <a:r>
              <a:rPr lang="en-US" sz="2400" dirty="0">
                <a:solidFill>
                  <a:schemeClr val="tx1"/>
                </a:solidFill>
                <a:cs typeface="Arial" panose="020B0604020202020204" pitchFamily="34" charset="0"/>
              </a:rPr>
              <a:t>T</a:t>
            </a:r>
            <a:r>
              <a:rPr lang="en-US" sz="2400" b="0" i="0" u="none" strike="noStrike" baseline="0" dirty="0">
                <a:solidFill>
                  <a:schemeClr val="tx1"/>
                </a:solidFill>
                <a:cs typeface="Arial" panose="020B0604020202020204" pitchFamily="34" charset="0"/>
              </a:rPr>
              <a:t>ask force to develop action plan</a:t>
            </a:r>
          </a:p>
          <a:p>
            <a:pPr marL="285750" indent="-285750" algn="l">
              <a:spcAft>
                <a:spcPts val="600"/>
              </a:spcAft>
              <a:buFont typeface="Arial" panose="020B0604020202020204" pitchFamily="34" charset="0"/>
              <a:buChar char="•"/>
            </a:pPr>
            <a:r>
              <a:rPr lang="en-US" sz="2400" b="0" i="0" u="none" strike="noStrike" baseline="0" dirty="0">
                <a:solidFill>
                  <a:schemeClr val="tx1"/>
                </a:solidFill>
                <a:cs typeface="Arial" panose="020B0604020202020204" pitchFamily="34" charset="0"/>
              </a:rPr>
              <a:t>Update existing STFM faculty development resources</a:t>
            </a:r>
            <a:endParaRPr lang="en-US" sz="2400" dirty="0">
              <a:solidFill>
                <a:schemeClr val="tx1"/>
              </a:solidFill>
              <a:cs typeface="Arial" panose="020B0604020202020204" pitchFamily="34" charset="0"/>
            </a:endParaRPr>
          </a:p>
        </p:txBody>
      </p:sp>
      <p:sp>
        <p:nvSpPr>
          <p:cNvPr id="5" name="Text Placeholder 4">
            <a:extLst>
              <a:ext uri="{FF2B5EF4-FFF2-40B4-BE49-F238E27FC236}">
                <a16:creationId xmlns:a16="http://schemas.microsoft.com/office/drawing/2014/main" id="{A669A6D1-F105-889F-63C7-DF9245B777B7}"/>
              </a:ext>
            </a:extLst>
          </p:cNvPr>
          <p:cNvSpPr>
            <a:spLocks noGrp="1"/>
          </p:cNvSpPr>
          <p:nvPr>
            <p:ph type="body" sz="quarter" idx="3"/>
          </p:nvPr>
        </p:nvSpPr>
        <p:spPr/>
        <p:txBody>
          <a:bodyPr>
            <a:normAutofit lnSpcReduction="10000"/>
          </a:bodyPr>
          <a:lstStyle/>
          <a:p>
            <a:pPr algn="ctr"/>
            <a:r>
              <a:rPr lang="en-US" dirty="0">
                <a:solidFill>
                  <a:schemeClr val="tx1"/>
                </a:solidFill>
              </a:rPr>
              <a:t>Phase 2: </a:t>
            </a:r>
            <a:br>
              <a:rPr lang="en-US" dirty="0"/>
            </a:br>
            <a:r>
              <a:rPr lang="en-US" dirty="0"/>
              <a:t>September 2023 – August 2025</a:t>
            </a:r>
          </a:p>
        </p:txBody>
      </p:sp>
      <p:sp>
        <p:nvSpPr>
          <p:cNvPr id="6" name="Content Placeholder 5">
            <a:extLst>
              <a:ext uri="{FF2B5EF4-FFF2-40B4-BE49-F238E27FC236}">
                <a16:creationId xmlns:a16="http://schemas.microsoft.com/office/drawing/2014/main" id="{9FB3C2B5-9BC6-3CF0-E11B-60815CCFD547}"/>
              </a:ext>
            </a:extLst>
          </p:cNvPr>
          <p:cNvSpPr>
            <a:spLocks noGrp="1"/>
          </p:cNvSpPr>
          <p:nvPr>
            <p:ph sz="quarter" idx="4"/>
          </p:nvPr>
        </p:nvSpPr>
        <p:spPr>
          <a:xfrm>
            <a:off x="4629150" y="1954222"/>
            <a:ext cx="3887391" cy="2763441"/>
          </a:xfrm>
        </p:spPr>
        <p:txBody>
          <a:bodyPr/>
          <a:lstStyle/>
          <a:p>
            <a:pPr marL="342900" marR="0" lvl="0" indent="-342900">
              <a:spcBef>
                <a:spcPts val="0"/>
              </a:spcBef>
              <a:spcAft>
                <a:spcPts val="600"/>
              </a:spcAft>
              <a:buFont typeface="Symbol" panose="05050102010706020507" pitchFamily="18" charset="2"/>
              <a:buChar char=""/>
            </a:pPr>
            <a:r>
              <a:rPr lang="en-US" sz="2400" dirty="0">
                <a:solidFill>
                  <a:schemeClr val="tx1"/>
                </a:solidFill>
                <a:effectLst/>
                <a:ea typeface="Times New Roman" panose="02020603050405020304" pitchFamily="18" charset="0"/>
                <a:cs typeface="Arial" panose="020B0604020202020204" pitchFamily="34" charset="0"/>
              </a:rPr>
              <a:t>Mobile app for direct observation</a:t>
            </a:r>
          </a:p>
          <a:p>
            <a:pPr marL="342900" marR="0" lvl="0" indent="-342900">
              <a:spcBef>
                <a:spcPts val="0"/>
              </a:spcBef>
              <a:spcAft>
                <a:spcPts val="600"/>
              </a:spcAft>
              <a:buFont typeface="Symbol" panose="05050102010706020507" pitchFamily="18" charset="2"/>
              <a:buChar char=""/>
            </a:pPr>
            <a:r>
              <a:rPr lang="en-US" sz="2400" dirty="0">
                <a:solidFill>
                  <a:schemeClr val="tx1"/>
                </a:solidFill>
                <a:effectLst/>
                <a:ea typeface="Times New Roman" panose="02020603050405020304" pitchFamily="18" charset="0"/>
                <a:cs typeface="Arial" panose="020B0604020202020204" pitchFamily="34" charset="0"/>
              </a:rPr>
              <a:t>Faculty development resources</a:t>
            </a:r>
          </a:p>
          <a:p>
            <a:pPr marL="342900" marR="0" lvl="0" indent="-342900">
              <a:spcBef>
                <a:spcPts val="0"/>
              </a:spcBef>
              <a:spcAft>
                <a:spcPts val="600"/>
              </a:spcAft>
              <a:buFont typeface="Symbol" panose="05050102010706020507" pitchFamily="18" charset="2"/>
              <a:buChar char=""/>
            </a:pPr>
            <a:r>
              <a:rPr lang="en-US" sz="2400" dirty="0">
                <a:solidFill>
                  <a:schemeClr val="tx1"/>
                </a:solidFill>
                <a:effectLst/>
                <a:ea typeface="Times New Roman" panose="02020603050405020304" pitchFamily="18" charset="0"/>
                <a:cs typeface="Arial" panose="020B0604020202020204" pitchFamily="34" charset="0"/>
              </a:rPr>
              <a:t>CBME STFM Collaborative creation</a:t>
            </a:r>
          </a:p>
          <a:p>
            <a:pPr marL="342900" marR="0" lvl="0" indent="-342900">
              <a:spcBef>
                <a:spcPts val="0"/>
              </a:spcBef>
              <a:spcAft>
                <a:spcPts val="600"/>
              </a:spcAft>
              <a:buFont typeface="Symbol" panose="05050102010706020507" pitchFamily="18" charset="2"/>
              <a:buChar char=""/>
            </a:pPr>
            <a:r>
              <a:rPr lang="en-US" sz="2400" dirty="0">
                <a:solidFill>
                  <a:schemeClr val="tx1"/>
                </a:solidFill>
                <a:effectLst/>
                <a:ea typeface="Times New Roman" panose="02020603050405020304" pitchFamily="18" charset="0"/>
                <a:cs typeface="Arial" panose="020B0604020202020204" pitchFamily="34" charset="0"/>
              </a:rPr>
              <a:t>Pilot project</a:t>
            </a:r>
          </a:p>
          <a:p>
            <a:endParaRPr lang="en-US" dirty="0"/>
          </a:p>
        </p:txBody>
      </p:sp>
      <p:sp>
        <p:nvSpPr>
          <p:cNvPr id="8" name="TextBox 7">
            <a:extLst>
              <a:ext uri="{FF2B5EF4-FFF2-40B4-BE49-F238E27FC236}">
                <a16:creationId xmlns:a16="http://schemas.microsoft.com/office/drawing/2014/main" id="{9392842D-3155-AAAA-907D-E84B1767509A}"/>
              </a:ext>
            </a:extLst>
          </p:cNvPr>
          <p:cNvSpPr txBox="1"/>
          <p:nvPr/>
        </p:nvSpPr>
        <p:spPr>
          <a:xfrm>
            <a:off x="3026004" y="4365955"/>
            <a:ext cx="1216058" cy="369332"/>
          </a:xfrm>
          <a:prstGeom prst="rect">
            <a:avLst/>
          </a:prstGeom>
          <a:noFill/>
        </p:spPr>
        <p:txBody>
          <a:bodyPr wrap="square" rtlCol="0">
            <a:spAutoFit/>
          </a:bodyPr>
          <a:lstStyle/>
          <a:p>
            <a:r>
              <a:rPr lang="en-US" sz="1800" b="0" i="0" u="none" strike="noStrike" baseline="0" dirty="0">
                <a:solidFill>
                  <a:schemeClr val="bg1"/>
                </a:solidFill>
                <a:latin typeface="ArialMT"/>
              </a:rPr>
              <a:t>$185,808</a:t>
            </a:r>
            <a:endParaRPr lang="en-US" dirty="0">
              <a:solidFill>
                <a:schemeClr val="bg1"/>
              </a:solidFill>
            </a:endParaRPr>
          </a:p>
        </p:txBody>
      </p:sp>
    </p:spTree>
    <p:extLst>
      <p:ext uri="{BB962C8B-B14F-4D97-AF65-F5344CB8AC3E}">
        <p14:creationId xmlns:p14="http://schemas.microsoft.com/office/powerpoint/2010/main" val="3440967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668D9-45D0-C7A2-368B-6E2F730FAE42}"/>
              </a:ext>
            </a:extLst>
          </p:cNvPr>
          <p:cNvSpPr>
            <a:spLocks noGrp="1"/>
          </p:cNvSpPr>
          <p:nvPr>
            <p:ph type="ctrTitle"/>
          </p:nvPr>
        </p:nvSpPr>
        <p:spPr>
          <a:xfrm>
            <a:off x="450056" y="3855106"/>
            <a:ext cx="7948509" cy="874057"/>
          </a:xfrm>
        </p:spPr>
        <p:txBody>
          <a:bodyPr>
            <a:normAutofit/>
          </a:bodyPr>
          <a:lstStyle/>
          <a:p>
            <a:r>
              <a:rPr lang="en-US" sz="2700" dirty="0"/>
              <a:t>The STFM CBME Task Force has been working hard to figure out and make resources relevant for programs…</a:t>
            </a:r>
          </a:p>
        </p:txBody>
      </p:sp>
      <p:pic>
        <p:nvPicPr>
          <p:cNvPr id="6" name="Picture 5" descr="A group of people sitting at a table&#10;&#10;Description automatically generated">
            <a:extLst>
              <a:ext uri="{FF2B5EF4-FFF2-40B4-BE49-F238E27FC236}">
                <a16:creationId xmlns:a16="http://schemas.microsoft.com/office/drawing/2014/main" id="{3E8DD024-8434-CF4D-0817-81CD1430EF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b="-2"/>
          <a:stretch/>
        </p:blipFill>
        <p:spPr>
          <a:xfrm>
            <a:off x="20" y="10"/>
            <a:ext cx="9143980" cy="3454250"/>
          </a:xfrm>
          <a:prstGeom prst="rect">
            <a:avLst/>
          </a:prstGeom>
        </p:spPr>
      </p:pic>
    </p:spTree>
    <p:extLst>
      <p:ext uri="{BB962C8B-B14F-4D97-AF65-F5344CB8AC3E}">
        <p14:creationId xmlns:p14="http://schemas.microsoft.com/office/powerpoint/2010/main" val="47146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title"/>
          </p:nvPr>
        </p:nvSpPr>
        <p:spPr>
          <a:xfrm>
            <a:off x="364331" y="300038"/>
            <a:ext cx="8151019" cy="967978"/>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 sz="3200" b="1" dirty="0">
                <a:solidFill>
                  <a:schemeClr val="accent1"/>
                </a:solidFill>
              </a:rPr>
              <a:t>By the end of this session you will be able to:</a:t>
            </a:r>
            <a:endParaRPr sz="3200" b="1" dirty="0">
              <a:solidFill>
                <a:schemeClr val="accent1"/>
              </a:solidFill>
            </a:endParaRPr>
          </a:p>
        </p:txBody>
      </p:sp>
      <p:sp>
        <p:nvSpPr>
          <p:cNvPr id="142" name="Google Shape;142;p27"/>
          <p:cNvSpPr txBox="1">
            <a:spLocks noGrp="1"/>
          </p:cNvSpPr>
          <p:nvPr>
            <p:ph type="body" idx="1"/>
          </p:nvPr>
        </p:nvSpPr>
        <p:spPr>
          <a:xfrm>
            <a:off x="628650" y="950119"/>
            <a:ext cx="7886700" cy="3682604"/>
          </a:xfrm>
          <a:prstGeom prst="rect">
            <a:avLst/>
          </a:prstGeom>
          <a:noFill/>
          <a:ln>
            <a:noFill/>
          </a:ln>
        </p:spPr>
        <p:txBody>
          <a:bodyPr spcFirstLastPara="1" wrap="square" lIns="68575" tIns="34275" rIns="68575" bIns="34275" anchor="t" anchorCtr="0">
            <a:normAutofit fontScale="32500" lnSpcReduction="20000"/>
          </a:bodyPr>
          <a:lstStyle/>
          <a:p>
            <a:pPr marL="0" lvl="0" indent="0" algn="l" rtl="0">
              <a:spcBef>
                <a:spcPts val="0"/>
              </a:spcBef>
              <a:spcAft>
                <a:spcPts val="0"/>
              </a:spcAft>
              <a:buNone/>
            </a:pPr>
            <a:endParaRPr sz="8000" dirty="0"/>
          </a:p>
          <a:p>
            <a:pPr marL="0" lvl="0" indent="0" algn="l" rtl="0">
              <a:spcBef>
                <a:spcPts val="0"/>
              </a:spcBef>
              <a:spcAft>
                <a:spcPts val="0"/>
              </a:spcAft>
              <a:buNone/>
            </a:pPr>
            <a:endParaRPr sz="8000" dirty="0"/>
          </a:p>
          <a:p>
            <a:pPr marL="0" lvl="0" indent="0" algn="l" rtl="0">
              <a:spcBef>
                <a:spcPts val="0"/>
              </a:spcBef>
              <a:spcAft>
                <a:spcPts val="0"/>
              </a:spcAft>
              <a:buNone/>
            </a:pPr>
            <a:endParaRPr sz="8000" dirty="0"/>
          </a:p>
          <a:p>
            <a:pPr marL="457200" lvl="0" indent="-355600" algn="l" rtl="0">
              <a:spcBef>
                <a:spcPts val="0"/>
              </a:spcBef>
              <a:spcAft>
                <a:spcPts val="0"/>
              </a:spcAft>
              <a:buSzPct val="100000"/>
              <a:buAutoNum type="arabicParenR"/>
            </a:pPr>
            <a:r>
              <a:rPr lang="en" sz="8000" dirty="0"/>
              <a:t>Articulate t</a:t>
            </a:r>
            <a:r>
              <a:rPr lang="en-US" sz="8000" dirty="0"/>
              <a:t>he</a:t>
            </a:r>
            <a:r>
              <a:rPr lang="en" sz="8000" dirty="0"/>
              <a:t> “Why of CBME” in GME and especially Family Medicine</a:t>
            </a:r>
          </a:p>
          <a:p>
            <a:pPr marL="457200" lvl="0" indent="-355600" algn="l" rtl="0">
              <a:spcBef>
                <a:spcPts val="0"/>
              </a:spcBef>
              <a:spcAft>
                <a:spcPts val="0"/>
              </a:spcAft>
              <a:buSzPct val="100000"/>
              <a:buAutoNum type="arabicParenR"/>
            </a:pPr>
            <a:endParaRPr lang="en" sz="8000" dirty="0"/>
          </a:p>
          <a:p>
            <a:pPr marL="457200" lvl="0" indent="-355600" algn="l" rtl="0">
              <a:spcBef>
                <a:spcPts val="0"/>
              </a:spcBef>
              <a:spcAft>
                <a:spcPts val="0"/>
              </a:spcAft>
              <a:buSzPct val="100000"/>
              <a:buAutoNum type="arabicParenR"/>
            </a:pPr>
            <a:r>
              <a:rPr lang="en" sz="8000" dirty="0"/>
              <a:t>Describe the new ACGME and ABFM CBME-related requirements</a:t>
            </a:r>
          </a:p>
          <a:p>
            <a:pPr marL="457200" lvl="0" indent="-355600" algn="l" rtl="0">
              <a:spcBef>
                <a:spcPts val="0"/>
              </a:spcBef>
              <a:spcAft>
                <a:spcPts val="0"/>
              </a:spcAft>
              <a:buSzPct val="100000"/>
              <a:buAutoNum type="arabicParenR"/>
            </a:pPr>
            <a:endParaRPr lang="en" sz="8000" dirty="0"/>
          </a:p>
          <a:p>
            <a:pPr marL="457200" lvl="0" indent="-355600" algn="l" rtl="0">
              <a:spcBef>
                <a:spcPts val="0"/>
              </a:spcBef>
              <a:spcAft>
                <a:spcPts val="0"/>
              </a:spcAft>
              <a:buSzPct val="100000"/>
              <a:buAutoNum type="arabicParenR"/>
            </a:pPr>
            <a:r>
              <a:rPr lang="en" sz="8000" dirty="0"/>
              <a:t>Recommend resources to your programs</a:t>
            </a:r>
          </a:p>
          <a:p>
            <a:pPr marL="457200" lvl="0" indent="-355600" algn="l" rtl="0">
              <a:spcBef>
                <a:spcPts val="0"/>
              </a:spcBef>
              <a:spcAft>
                <a:spcPts val="0"/>
              </a:spcAft>
              <a:buSzPct val="100000"/>
              <a:buAutoNum type="arabicParenR"/>
            </a:pPr>
            <a:endParaRPr lang="en" sz="8000" dirty="0"/>
          </a:p>
          <a:p>
            <a:pPr marL="457200" lvl="0" indent="-355600" algn="l" rtl="0">
              <a:spcBef>
                <a:spcPts val="0"/>
              </a:spcBef>
              <a:spcAft>
                <a:spcPts val="0"/>
              </a:spcAft>
              <a:buSzPct val="100000"/>
              <a:buAutoNum type="arabicParenR"/>
            </a:pPr>
            <a:r>
              <a:rPr lang="en" sz="8000" dirty="0"/>
              <a:t>Identify key ways you can help in the transition to CBME</a:t>
            </a:r>
            <a:endParaRPr sz="8000" dirty="0"/>
          </a:p>
          <a:p>
            <a:pPr marL="177800" lvl="0" indent="-38100" algn="l" rtl="0">
              <a:spcBef>
                <a:spcPts val="800"/>
              </a:spcBef>
              <a:spcAft>
                <a:spcPts val="0"/>
              </a:spcAft>
              <a:buClr>
                <a:schemeClr val="dk1"/>
              </a:buClr>
              <a:buSzPct val="29166"/>
              <a:buNone/>
            </a:pPr>
            <a:endParaRPr sz="7200" dirty="0"/>
          </a:p>
          <a:p>
            <a:pPr marL="0" lvl="0" indent="0" algn="l" rtl="0">
              <a:lnSpc>
                <a:spcPct val="90000"/>
              </a:lnSpc>
              <a:spcBef>
                <a:spcPts val="800"/>
              </a:spcBef>
              <a:spcAft>
                <a:spcPts val="0"/>
              </a:spcAft>
              <a:buClr>
                <a:schemeClr val="dk1"/>
              </a:buClr>
              <a:buSzPct val="100000"/>
              <a:buNone/>
            </a:pPr>
            <a:endParaRPr dirty="0"/>
          </a:p>
          <a:p>
            <a:pPr marL="0" lvl="0" indent="0" algn="r" rtl="0">
              <a:lnSpc>
                <a:spcPct val="90000"/>
              </a:lnSpc>
              <a:spcBef>
                <a:spcPts val="800"/>
              </a:spcBef>
              <a:spcAft>
                <a:spcPts val="0"/>
              </a:spcAft>
              <a:buClr>
                <a:schemeClr val="dk1"/>
              </a:buClr>
              <a:buSzPct val="100000"/>
              <a:buNone/>
            </a:pPr>
            <a:endParaRPr i="1" dirty="0"/>
          </a:p>
          <a:p>
            <a:pPr marL="0" lvl="0" indent="0" algn="r" rtl="0">
              <a:lnSpc>
                <a:spcPct val="90000"/>
              </a:lnSpc>
              <a:spcBef>
                <a:spcPts val="800"/>
              </a:spcBef>
              <a:spcAft>
                <a:spcPts val="0"/>
              </a:spcAft>
              <a:buClr>
                <a:schemeClr val="dk1"/>
              </a:buClr>
              <a:buSzPct val="100000"/>
              <a:buNone/>
            </a:pPr>
            <a:endParaRPr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4484D-B9E7-46DB-A029-DEC1D0EAD03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3E2A677-E6D5-5675-05BE-324DF9015648}"/>
              </a:ext>
            </a:extLst>
          </p:cNvPr>
          <p:cNvSpPr>
            <a:spLocks noGrp="1"/>
          </p:cNvSpPr>
          <p:nvPr>
            <p:ph type="body" idx="1"/>
          </p:nvPr>
        </p:nvSpPr>
        <p:spPr/>
        <p:txBody>
          <a:bodyPr>
            <a:normAutofit/>
          </a:bodyPr>
          <a:lstStyle/>
          <a:p>
            <a:pPr marL="0" indent="0" algn="ctr">
              <a:buNone/>
            </a:pPr>
            <a:endParaRPr lang="en-US" sz="6600" dirty="0"/>
          </a:p>
          <a:p>
            <a:pPr marL="0" indent="0" algn="ctr">
              <a:buNone/>
            </a:pPr>
            <a:r>
              <a:rPr lang="en-US" sz="6600" dirty="0"/>
              <a:t>stfm.org/</a:t>
            </a:r>
            <a:r>
              <a:rPr lang="en-US" sz="6600" dirty="0" err="1"/>
              <a:t>cbmetoolkit</a:t>
            </a:r>
            <a:endParaRPr lang="en-US" sz="6600" dirty="0"/>
          </a:p>
        </p:txBody>
      </p:sp>
    </p:spTree>
    <p:extLst>
      <p:ext uri="{BB962C8B-B14F-4D97-AF65-F5344CB8AC3E}">
        <p14:creationId xmlns:p14="http://schemas.microsoft.com/office/powerpoint/2010/main" val="202898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7368F8-0CF7-4540-B3C1-09A9934AA0BD}"/>
              </a:ext>
            </a:extLst>
          </p:cNvPr>
          <p:cNvSpPr>
            <a:spLocks noGrp="1"/>
          </p:cNvSpPr>
          <p:nvPr>
            <p:ph type="body" idx="1"/>
          </p:nvPr>
        </p:nvSpPr>
        <p:spPr/>
        <p:txBody>
          <a:bodyPr/>
          <a:lstStyle/>
          <a:p>
            <a:endParaRPr lang="en-US" dirty="0"/>
          </a:p>
        </p:txBody>
      </p:sp>
      <p:pic>
        <p:nvPicPr>
          <p:cNvPr id="6" name="Picture 5">
            <a:extLst>
              <a:ext uri="{FF2B5EF4-FFF2-40B4-BE49-F238E27FC236}">
                <a16:creationId xmlns:a16="http://schemas.microsoft.com/office/drawing/2014/main" id="{AD3BE12E-014E-4644-ACF3-11EA095A86DD}"/>
              </a:ext>
            </a:extLst>
          </p:cNvPr>
          <p:cNvPicPr>
            <a:picLocks noChangeAspect="1"/>
          </p:cNvPicPr>
          <p:nvPr/>
        </p:nvPicPr>
        <p:blipFill>
          <a:blip r:embed="rId3"/>
          <a:stretch>
            <a:fillRect/>
          </a:stretch>
        </p:blipFill>
        <p:spPr>
          <a:xfrm>
            <a:off x="331443" y="0"/>
            <a:ext cx="8481113" cy="5143500"/>
          </a:xfrm>
          <a:prstGeom prst="rect">
            <a:avLst/>
          </a:prstGeom>
        </p:spPr>
      </p:pic>
    </p:spTree>
    <p:extLst>
      <p:ext uri="{BB962C8B-B14F-4D97-AF65-F5344CB8AC3E}">
        <p14:creationId xmlns:p14="http://schemas.microsoft.com/office/powerpoint/2010/main" val="2530884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p:txBody>
          <a:bodyPr>
            <a:normAutofit/>
          </a:bodyPr>
          <a:lstStyle/>
          <a:p>
            <a:r>
              <a:rPr lang="en-US" sz="3200" b="1" dirty="0">
                <a:solidFill>
                  <a:srgbClr val="0070C0"/>
                </a:solidFill>
              </a:rPr>
              <a:t>Getting Started: CBME One Pagers</a:t>
            </a:r>
            <a:br>
              <a:rPr lang="en-US" sz="3200" b="1" dirty="0">
                <a:solidFill>
                  <a:srgbClr val="0070C0"/>
                </a:solidFill>
              </a:rPr>
            </a:br>
            <a:endParaRPr lang="en-US" sz="3200" b="1" dirty="0">
              <a:solidFill>
                <a:srgbClr val="0070C0"/>
              </a:solidFill>
            </a:endParaRPr>
          </a:p>
        </p:txBody>
      </p:sp>
      <p:sp>
        <p:nvSpPr>
          <p:cNvPr id="3" name="Content Placeholder 2">
            <a:extLst>
              <a:ext uri="{FF2B5EF4-FFF2-40B4-BE49-F238E27FC236}">
                <a16:creationId xmlns:a16="http://schemas.microsoft.com/office/drawing/2014/main" id="{E4895C06-80E2-E2EA-F8A7-1050EEA1EA92}"/>
              </a:ext>
            </a:extLst>
          </p:cNvPr>
          <p:cNvSpPr>
            <a:spLocks noGrp="1"/>
          </p:cNvSpPr>
          <p:nvPr>
            <p:ph idx="1"/>
          </p:nvPr>
        </p:nvSpPr>
        <p:spPr>
          <a:xfrm>
            <a:off x="363474" y="1046375"/>
            <a:ext cx="8250174" cy="3823281"/>
          </a:xfrm>
        </p:spPr>
        <p:txBody>
          <a:bodyPr>
            <a:normAutofit fontScale="77500" lnSpcReduction="20000"/>
          </a:bodyPr>
          <a:lstStyle/>
          <a:p>
            <a:pPr algn="l">
              <a:lnSpc>
                <a:spcPct val="120000"/>
              </a:lnSpc>
            </a:pPr>
            <a:r>
              <a:rPr lang="en-US" sz="2700" dirty="0">
                <a:solidFill>
                  <a:srgbClr val="000000"/>
                </a:solidFill>
                <a:latin typeface="Helvetica" panose="020B0604020202020204" pitchFamily="34" charset="0"/>
                <a:cs typeface="Helvetica" panose="020B0604020202020204" pitchFamily="34" charset="0"/>
              </a:rPr>
              <a:t>CBME: What is It and Why Now? </a:t>
            </a:r>
          </a:p>
          <a:p>
            <a:pPr algn="l">
              <a:lnSpc>
                <a:spcPct val="120000"/>
              </a:lnSpc>
            </a:pPr>
            <a:r>
              <a:rPr lang="en-US" sz="2700" dirty="0">
                <a:solidFill>
                  <a:srgbClr val="000000"/>
                </a:solidFill>
                <a:latin typeface="Helvetica" panose="020B0604020202020204" pitchFamily="34" charset="0"/>
                <a:cs typeface="Helvetica" panose="020B0604020202020204" pitchFamily="34" charset="0"/>
              </a:rPr>
              <a:t>Creating Competency-Based Goals and Objectives </a:t>
            </a:r>
          </a:p>
          <a:p>
            <a:pPr algn="l">
              <a:lnSpc>
                <a:spcPct val="120000"/>
              </a:lnSpc>
            </a:pPr>
            <a:r>
              <a:rPr lang="en-US" sz="2700" dirty="0">
                <a:solidFill>
                  <a:srgbClr val="000000"/>
                </a:solidFill>
                <a:latin typeface="Helvetica" panose="020B0604020202020204" pitchFamily="34" charset="0"/>
                <a:cs typeface="Helvetica" panose="020B0604020202020204" pitchFamily="34" charset="0"/>
              </a:rPr>
              <a:t>Tips for Implementing Individualized Learning Plans </a:t>
            </a:r>
          </a:p>
          <a:p>
            <a:pPr algn="l">
              <a:lnSpc>
                <a:spcPct val="120000"/>
              </a:lnSpc>
            </a:pPr>
            <a:r>
              <a:rPr lang="en-US" sz="2700" dirty="0">
                <a:solidFill>
                  <a:srgbClr val="000000"/>
                </a:solidFill>
                <a:latin typeface="Helvetica" panose="020B0604020202020204" pitchFamily="34" charset="0"/>
                <a:cs typeface="Helvetica" panose="020B0604020202020204" pitchFamily="34" charset="0"/>
              </a:rPr>
              <a:t>Coaching in Residency Education: Guiding the Resident Toward Core Outcomes </a:t>
            </a:r>
          </a:p>
          <a:p>
            <a:pPr algn="l">
              <a:lnSpc>
                <a:spcPct val="120000"/>
              </a:lnSpc>
            </a:pPr>
            <a:r>
              <a:rPr lang="en-US" sz="2700" dirty="0">
                <a:solidFill>
                  <a:srgbClr val="000000"/>
                </a:solidFill>
                <a:latin typeface="Helvetica" panose="020B0604020202020204" pitchFamily="34" charset="0"/>
                <a:cs typeface="Helvetica" panose="020B0604020202020204" pitchFamily="34" charset="0"/>
              </a:rPr>
              <a:t>Best Practice Recommendations for Utilizing the Core Outcome Mapping Project </a:t>
            </a:r>
          </a:p>
          <a:p>
            <a:pPr algn="l">
              <a:lnSpc>
                <a:spcPct val="120000"/>
              </a:lnSpc>
            </a:pPr>
            <a:r>
              <a:rPr lang="en-US" sz="2700" dirty="0">
                <a:solidFill>
                  <a:srgbClr val="000000"/>
                </a:solidFill>
                <a:latin typeface="Helvetica" panose="020B0604020202020204" pitchFamily="34" charset="0"/>
                <a:cs typeface="Helvetica" panose="020B0604020202020204" pitchFamily="34" charset="0"/>
              </a:rPr>
              <a:t>What is a Master Adaptive Learner and Why is This Important to Resident Engagement </a:t>
            </a:r>
          </a:p>
        </p:txBody>
      </p:sp>
    </p:spTree>
    <p:extLst>
      <p:ext uri="{BB962C8B-B14F-4D97-AF65-F5344CB8AC3E}">
        <p14:creationId xmlns:p14="http://schemas.microsoft.com/office/powerpoint/2010/main" val="394791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a:xfrm>
            <a:off x="530352" y="273844"/>
            <a:ext cx="7984998" cy="994172"/>
          </a:xfrm>
        </p:spPr>
        <p:txBody>
          <a:bodyPr>
            <a:normAutofit/>
          </a:bodyPr>
          <a:lstStyle/>
          <a:p>
            <a:r>
              <a:rPr lang="en-US" sz="3200" b="1" dirty="0">
                <a:solidFill>
                  <a:srgbClr val="0070C0"/>
                </a:solidFill>
              </a:rPr>
              <a:t>Faculty Development Webinars</a:t>
            </a:r>
            <a:br>
              <a:rPr lang="en-US" sz="3200" b="1" dirty="0">
                <a:solidFill>
                  <a:srgbClr val="0070C0"/>
                </a:solidFill>
              </a:rPr>
            </a:br>
            <a:endParaRPr lang="en-US" sz="3200" b="1" dirty="0">
              <a:solidFill>
                <a:srgbClr val="0070C0"/>
              </a:solidFill>
            </a:endParaRPr>
          </a:p>
        </p:txBody>
      </p:sp>
      <p:sp>
        <p:nvSpPr>
          <p:cNvPr id="3" name="Content Placeholder 2">
            <a:extLst>
              <a:ext uri="{FF2B5EF4-FFF2-40B4-BE49-F238E27FC236}">
                <a16:creationId xmlns:a16="http://schemas.microsoft.com/office/drawing/2014/main" id="{E4895C06-80E2-E2EA-F8A7-1050EEA1EA92}"/>
              </a:ext>
            </a:extLst>
          </p:cNvPr>
          <p:cNvSpPr>
            <a:spLocks noGrp="1"/>
          </p:cNvSpPr>
          <p:nvPr>
            <p:ph idx="1"/>
          </p:nvPr>
        </p:nvSpPr>
        <p:spPr>
          <a:xfrm>
            <a:off x="263951" y="857839"/>
            <a:ext cx="8502977" cy="4285662"/>
          </a:xfrm>
        </p:spPr>
        <p:txBody>
          <a:bodyPr>
            <a:noAutofit/>
          </a:bodyPr>
          <a:lstStyle/>
          <a:p>
            <a:pPr algn="l">
              <a:lnSpc>
                <a:spcPct val="120000"/>
              </a:lnSpc>
              <a:spcBef>
                <a:spcPts val="600"/>
              </a:spcBef>
              <a:buFont typeface="Arial" panose="020B0604020202020204" pitchFamily="34" charset="0"/>
              <a:buChar char="•"/>
            </a:pPr>
            <a:r>
              <a:rPr lang="en-US" sz="1500" b="0" i="0" dirty="0">
                <a:solidFill>
                  <a:schemeClr val="tx1"/>
                </a:solidFill>
                <a:effectLst/>
                <a:cs typeface="Arial" panose="020B0604020202020204" pitchFamily="34" charset="0"/>
              </a:rPr>
              <a:t>What You Need to Know About ACGME and ABFM Expectations for a Shift to Competency-Based Medical Education</a:t>
            </a:r>
          </a:p>
          <a:p>
            <a:pPr algn="l">
              <a:lnSpc>
                <a:spcPct val="120000"/>
              </a:lnSpc>
              <a:spcBef>
                <a:spcPts val="600"/>
              </a:spcBef>
              <a:buFont typeface="Arial" panose="020B0604020202020204" pitchFamily="34" charset="0"/>
              <a:buChar char="•"/>
            </a:pPr>
            <a:r>
              <a:rPr lang="en-US" sz="1500" b="0" i="0" dirty="0">
                <a:solidFill>
                  <a:schemeClr val="tx1"/>
                </a:solidFill>
                <a:effectLst/>
                <a:cs typeface="Arial" panose="020B0604020202020204" pitchFamily="34" charset="0"/>
              </a:rPr>
              <a:t>Reflections, Goals, &amp; Objectives – Oh My! Best Practices for Creating ILPs</a:t>
            </a:r>
          </a:p>
          <a:p>
            <a:pPr algn="l">
              <a:lnSpc>
                <a:spcPct val="120000"/>
              </a:lnSpc>
              <a:spcBef>
                <a:spcPts val="600"/>
              </a:spcBef>
              <a:buFont typeface="Arial" panose="020B0604020202020204" pitchFamily="34" charset="0"/>
              <a:buChar char="•"/>
            </a:pPr>
            <a:r>
              <a:rPr lang="en-US" sz="1500" b="0" i="0" dirty="0">
                <a:solidFill>
                  <a:schemeClr val="tx1"/>
                </a:solidFill>
                <a:effectLst/>
                <a:cs typeface="Arial" panose="020B0604020202020204" pitchFamily="34" charset="0"/>
              </a:rPr>
              <a:t>Let’s Talk About </a:t>
            </a:r>
            <a:r>
              <a:rPr lang="en-US" sz="1500" i="0" dirty="0">
                <a:solidFill>
                  <a:schemeClr val="tx1"/>
                </a:solidFill>
                <a:effectLst/>
                <a:cs typeface="Arial" panose="020B0604020202020204" pitchFamily="34" charset="0"/>
              </a:rPr>
              <a:t>Entrustment</a:t>
            </a:r>
          </a:p>
          <a:p>
            <a:pPr algn="l">
              <a:lnSpc>
                <a:spcPct val="120000"/>
              </a:lnSpc>
              <a:spcBef>
                <a:spcPts val="600"/>
              </a:spcBef>
              <a:buFont typeface="Arial" panose="020B0604020202020204" pitchFamily="34" charset="0"/>
              <a:buChar char="•"/>
            </a:pPr>
            <a:r>
              <a:rPr lang="en-US" sz="1500" b="0" i="0" dirty="0">
                <a:solidFill>
                  <a:schemeClr val="tx1"/>
                </a:solidFill>
                <a:effectLst/>
                <a:cs typeface="Arial" panose="020B0604020202020204" pitchFamily="34" charset="0"/>
              </a:rPr>
              <a:t>Assessment Tools for CBME and the Core Outcomes</a:t>
            </a:r>
          </a:p>
          <a:p>
            <a:pPr algn="l">
              <a:lnSpc>
                <a:spcPct val="120000"/>
              </a:lnSpc>
              <a:spcBef>
                <a:spcPts val="600"/>
              </a:spcBef>
              <a:buFont typeface="Arial" panose="020B0604020202020204" pitchFamily="34" charset="0"/>
              <a:buChar char="•"/>
            </a:pPr>
            <a:r>
              <a:rPr lang="en-US" sz="1500" b="0" i="0" dirty="0">
                <a:solidFill>
                  <a:schemeClr val="tx1"/>
                </a:solidFill>
                <a:effectLst/>
                <a:cs typeface="Arial" panose="020B0604020202020204" pitchFamily="34" charset="0"/>
              </a:rPr>
              <a:t>Building CBME Into Faculty Development</a:t>
            </a:r>
          </a:p>
          <a:p>
            <a:pPr algn="l">
              <a:lnSpc>
                <a:spcPct val="120000"/>
              </a:lnSpc>
              <a:spcBef>
                <a:spcPts val="600"/>
              </a:spcBef>
              <a:buFont typeface="Arial" panose="020B0604020202020204" pitchFamily="34" charset="0"/>
              <a:buChar char="•"/>
            </a:pPr>
            <a:r>
              <a:rPr lang="en-US" sz="1500" b="0" i="0" dirty="0">
                <a:solidFill>
                  <a:schemeClr val="tx1"/>
                </a:solidFill>
                <a:effectLst/>
                <a:cs typeface="Arial" panose="020B0604020202020204" pitchFamily="34" charset="0"/>
              </a:rPr>
              <a:t>Advisors and Coaches: The Evolving Role of Faculty and Resident Relationships</a:t>
            </a:r>
          </a:p>
          <a:p>
            <a:pPr algn="l">
              <a:lnSpc>
                <a:spcPct val="120000"/>
              </a:lnSpc>
              <a:spcBef>
                <a:spcPts val="600"/>
              </a:spcBef>
              <a:buFont typeface="Arial" panose="020B0604020202020204" pitchFamily="34" charset="0"/>
              <a:buChar char="•"/>
            </a:pPr>
            <a:r>
              <a:rPr lang="en-US" sz="1500" b="0" i="0" dirty="0">
                <a:solidFill>
                  <a:schemeClr val="tx1"/>
                </a:solidFill>
                <a:effectLst/>
                <a:cs typeface="Arial" panose="020B0604020202020204" pitchFamily="34" charset="0"/>
              </a:rPr>
              <a:t>How to Have Reflective Feedback Conversations and Develop a Culture of Effective Feedback</a:t>
            </a:r>
          </a:p>
          <a:p>
            <a:pPr algn="l">
              <a:lnSpc>
                <a:spcPct val="120000"/>
              </a:lnSpc>
              <a:spcBef>
                <a:spcPts val="600"/>
              </a:spcBef>
              <a:buFont typeface="Arial" panose="020B0604020202020204" pitchFamily="34" charset="0"/>
              <a:buChar char="•"/>
            </a:pPr>
            <a:r>
              <a:rPr lang="en-US" sz="1500" b="0" i="0" dirty="0">
                <a:solidFill>
                  <a:schemeClr val="tx1"/>
                </a:solidFill>
                <a:effectLst/>
                <a:cs typeface="Arial" panose="020B0604020202020204" pitchFamily="34" charset="0"/>
              </a:rPr>
              <a:t>Fostering Master Adaptive Learning and a Growth Mindset in Your Program</a:t>
            </a:r>
          </a:p>
          <a:p>
            <a:pPr algn="l">
              <a:lnSpc>
                <a:spcPct val="120000"/>
              </a:lnSpc>
              <a:spcBef>
                <a:spcPts val="600"/>
              </a:spcBef>
              <a:buFont typeface="Arial" panose="020B0604020202020204" pitchFamily="34" charset="0"/>
              <a:buChar char="•"/>
            </a:pPr>
            <a:r>
              <a:rPr lang="en-US" sz="1500" b="0" i="0" dirty="0">
                <a:solidFill>
                  <a:schemeClr val="tx1"/>
                </a:solidFill>
                <a:effectLst/>
                <a:cs typeface="Arial" panose="020B0604020202020204" pitchFamily="34" charset="0"/>
              </a:rPr>
              <a:t>How to Effectively Use Electives to Help Residents Attain Competency in the Core Outcomes</a:t>
            </a:r>
          </a:p>
          <a:p>
            <a:pPr algn="l">
              <a:lnSpc>
                <a:spcPct val="120000"/>
              </a:lnSpc>
              <a:spcBef>
                <a:spcPts val="600"/>
              </a:spcBef>
              <a:buFont typeface="Arial" panose="020B0604020202020204" pitchFamily="34" charset="0"/>
              <a:buChar char="•"/>
            </a:pPr>
            <a:r>
              <a:rPr lang="en-US" sz="1500" b="0" i="0" dirty="0">
                <a:solidFill>
                  <a:schemeClr val="tx1"/>
                </a:solidFill>
                <a:effectLst/>
                <a:cs typeface="Arial" panose="020B0604020202020204" pitchFamily="34" charset="0"/>
              </a:rPr>
              <a:t>The Role of Resident Portfolios in Competency-Based Assessment</a:t>
            </a:r>
          </a:p>
          <a:p>
            <a:pPr algn="l">
              <a:lnSpc>
                <a:spcPct val="120000"/>
              </a:lnSpc>
              <a:spcBef>
                <a:spcPts val="600"/>
              </a:spcBef>
              <a:buFont typeface="Arial" panose="020B0604020202020204" pitchFamily="34" charset="0"/>
              <a:buChar char="•"/>
            </a:pPr>
            <a:r>
              <a:rPr lang="en-US" sz="1500" b="0" i="0" dirty="0">
                <a:solidFill>
                  <a:schemeClr val="tx1"/>
                </a:solidFill>
                <a:effectLst/>
                <a:cs typeface="Arial" panose="020B0604020202020204" pitchFamily="34" charset="0"/>
              </a:rPr>
              <a:t>Managing Assessment Burden in CBME</a:t>
            </a:r>
          </a:p>
        </p:txBody>
      </p:sp>
      <p:sp>
        <p:nvSpPr>
          <p:cNvPr id="4" name="TextBox 3">
            <a:extLst>
              <a:ext uri="{FF2B5EF4-FFF2-40B4-BE49-F238E27FC236}">
                <a16:creationId xmlns:a16="http://schemas.microsoft.com/office/drawing/2014/main" id="{5FCC8BEA-BD34-BC41-5A69-DBD1D166CC67}"/>
              </a:ext>
            </a:extLst>
          </p:cNvPr>
          <p:cNvSpPr txBox="1"/>
          <p:nvPr/>
        </p:nvSpPr>
        <p:spPr>
          <a:xfrm>
            <a:off x="6128386" y="4569883"/>
            <a:ext cx="3013787" cy="369332"/>
          </a:xfrm>
          <a:prstGeom prst="rect">
            <a:avLst/>
          </a:prstGeom>
          <a:noFill/>
        </p:spPr>
        <p:txBody>
          <a:bodyPr wrap="square" rtlCol="0">
            <a:spAutoFit/>
          </a:bodyPr>
          <a:lstStyle/>
          <a:p>
            <a:r>
              <a:rPr lang="en-US" b="1" dirty="0">
                <a:solidFill>
                  <a:schemeClr val="accent2">
                    <a:lumMod val="60000"/>
                    <a:lumOff val="40000"/>
                  </a:schemeClr>
                </a:solidFill>
              </a:rPr>
              <a:t>stfm.org/</a:t>
            </a:r>
            <a:r>
              <a:rPr lang="en-US" b="1" dirty="0" err="1">
                <a:solidFill>
                  <a:schemeClr val="accent2">
                    <a:lumMod val="60000"/>
                    <a:lumOff val="40000"/>
                  </a:schemeClr>
                </a:solidFill>
              </a:rPr>
              <a:t>cbmewebinars</a:t>
            </a:r>
            <a:endParaRPr lang="en-US" b="1" dirty="0">
              <a:solidFill>
                <a:schemeClr val="accent2">
                  <a:lumMod val="60000"/>
                  <a:lumOff val="40000"/>
                </a:schemeClr>
              </a:solidFill>
            </a:endParaRPr>
          </a:p>
        </p:txBody>
      </p:sp>
    </p:spTree>
    <p:extLst>
      <p:ext uri="{BB962C8B-B14F-4D97-AF65-F5344CB8AC3E}">
        <p14:creationId xmlns:p14="http://schemas.microsoft.com/office/powerpoint/2010/main" val="2269849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1D04E-7969-8EF3-03C3-E93C57A096CA}"/>
              </a:ext>
            </a:extLst>
          </p:cNvPr>
          <p:cNvSpPr>
            <a:spLocks noGrp="1"/>
          </p:cNvSpPr>
          <p:nvPr>
            <p:ph type="title"/>
          </p:nvPr>
        </p:nvSpPr>
        <p:spPr>
          <a:xfrm>
            <a:off x="530352" y="273844"/>
            <a:ext cx="7984998" cy="994172"/>
          </a:xfrm>
        </p:spPr>
        <p:txBody>
          <a:bodyPr>
            <a:normAutofit/>
          </a:bodyPr>
          <a:lstStyle/>
          <a:p>
            <a:r>
              <a:rPr lang="en-US" sz="3200" b="1" dirty="0">
                <a:solidFill>
                  <a:srgbClr val="0070C0"/>
                </a:solidFill>
              </a:rPr>
              <a:t>In Person Faculty Development Opportunities</a:t>
            </a:r>
            <a:br>
              <a:rPr lang="en-US" sz="3200" b="1" dirty="0">
                <a:solidFill>
                  <a:srgbClr val="0070C0"/>
                </a:solidFill>
              </a:rPr>
            </a:br>
            <a:endParaRPr lang="en-US" sz="3200" b="1" dirty="0">
              <a:solidFill>
                <a:srgbClr val="0070C0"/>
              </a:solidFill>
            </a:endParaRPr>
          </a:p>
        </p:txBody>
      </p:sp>
      <p:sp>
        <p:nvSpPr>
          <p:cNvPr id="3" name="Content Placeholder 2">
            <a:extLst>
              <a:ext uri="{FF2B5EF4-FFF2-40B4-BE49-F238E27FC236}">
                <a16:creationId xmlns:a16="http://schemas.microsoft.com/office/drawing/2014/main" id="{E4895C06-80E2-E2EA-F8A7-1050EEA1EA92}"/>
              </a:ext>
            </a:extLst>
          </p:cNvPr>
          <p:cNvSpPr>
            <a:spLocks noGrp="1"/>
          </p:cNvSpPr>
          <p:nvPr>
            <p:ph idx="1"/>
          </p:nvPr>
        </p:nvSpPr>
        <p:spPr>
          <a:xfrm>
            <a:off x="263951" y="952107"/>
            <a:ext cx="8502977" cy="4191394"/>
          </a:xfrm>
        </p:spPr>
        <p:txBody>
          <a:bodyPr>
            <a:noAutofit/>
          </a:bodyPr>
          <a:lstStyle/>
          <a:p>
            <a:pPr algn="l">
              <a:lnSpc>
                <a:spcPct val="120000"/>
              </a:lnSpc>
              <a:spcBef>
                <a:spcPts val="600"/>
              </a:spcBef>
              <a:buFont typeface="Arial" panose="020B0604020202020204" pitchFamily="34" charset="0"/>
              <a:buChar char="•"/>
            </a:pPr>
            <a:r>
              <a:rPr lang="en-US" sz="3200" dirty="0">
                <a:solidFill>
                  <a:schemeClr val="tx1"/>
                </a:solidFill>
                <a:cs typeface="Arial" panose="020B0604020202020204" pitchFamily="34" charset="0"/>
              </a:rPr>
              <a:t>AAFP Residency Leadership Summit</a:t>
            </a:r>
          </a:p>
          <a:p>
            <a:pPr algn="l">
              <a:lnSpc>
                <a:spcPct val="120000"/>
              </a:lnSpc>
              <a:spcBef>
                <a:spcPts val="600"/>
              </a:spcBef>
              <a:buFont typeface="Arial" panose="020B0604020202020204" pitchFamily="34" charset="0"/>
              <a:buChar char="•"/>
            </a:pPr>
            <a:r>
              <a:rPr lang="en-US" sz="3200" b="0" i="0" dirty="0">
                <a:solidFill>
                  <a:schemeClr val="tx1"/>
                </a:solidFill>
                <a:effectLst/>
                <a:cs typeface="Arial" panose="020B0604020202020204" pitchFamily="34" charset="0"/>
              </a:rPr>
              <a:t>STFM Annual Spring Conference</a:t>
            </a:r>
          </a:p>
          <a:p>
            <a:pPr algn="l">
              <a:lnSpc>
                <a:spcPct val="120000"/>
              </a:lnSpc>
              <a:spcBef>
                <a:spcPts val="600"/>
              </a:spcBef>
              <a:buFont typeface="Arial" panose="020B0604020202020204" pitchFamily="34" charset="0"/>
              <a:buChar char="•"/>
            </a:pPr>
            <a:r>
              <a:rPr lang="en-US" sz="3200" dirty="0">
                <a:solidFill>
                  <a:schemeClr val="tx1"/>
                </a:solidFill>
                <a:cs typeface="Arial" panose="020B0604020202020204" pitchFamily="34" charset="0"/>
              </a:rPr>
              <a:t>National Conference of Residents and Medical Students</a:t>
            </a:r>
            <a:endParaRPr lang="en-US" sz="3200" b="0" i="0" dirty="0">
              <a:solidFill>
                <a:schemeClr val="tx1"/>
              </a:solidFill>
              <a:effectLst/>
              <a:cs typeface="Arial" panose="020B0604020202020204" pitchFamily="34" charset="0"/>
            </a:endParaRPr>
          </a:p>
          <a:p>
            <a:pPr algn="l">
              <a:lnSpc>
                <a:spcPct val="120000"/>
              </a:lnSpc>
              <a:spcBef>
                <a:spcPts val="600"/>
              </a:spcBef>
              <a:buFont typeface="Arial" panose="020B0604020202020204" pitchFamily="34" charset="0"/>
              <a:buChar char="•"/>
            </a:pPr>
            <a:r>
              <a:rPr lang="en-US" sz="3200" dirty="0">
                <a:solidFill>
                  <a:schemeClr val="tx1"/>
                </a:solidFill>
                <a:cs typeface="Arial" panose="020B0604020202020204" pitchFamily="34" charset="0"/>
              </a:rPr>
              <a:t>Faculty Development Delivered </a:t>
            </a:r>
            <a:endParaRPr lang="en-US" sz="3200" b="0" i="0" dirty="0">
              <a:solidFill>
                <a:schemeClr val="tx1"/>
              </a:solidFill>
              <a:effectLst/>
              <a:cs typeface="Arial" panose="020B0604020202020204" pitchFamily="34" charset="0"/>
            </a:endParaRPr>
          </a:p>
          <a:p>
            <a:pPr marL="139700" indent="0" algn="l">
              <a:lnSpc>
                <a:spcPct val="120000"/>
              </a:lnSpc>
              <a:spcBef>
                <a:spcPts val="600"/>
              </a:spcBef>
              <a:buNone/>
            </a:pPr>
            <a:endParaRPr lang="en-US" sz="2400" dirty="0">
              <a:solidFill>
                <a:schemeClr val="tx1"/>
              </a:solidFill>
              <a:effectLst/>
              <a:latin typeface="Arial" panose="020B0604020202020204" pitchFamily="34" charset="0"/>
              <a:ea typeface="Calibri" panose="020F0502020204030204" pitchFamily="34" charset="0"/>
            </a:endParaRPr>
          </a:p>
          <a:p>
            <a:pPr marL="139700" indent="0" algn="l">
              <a:lnSpc>
                <a:spcPct val="120000"/>
              </a:lnSpc>
              <a:spcBef>
                <a:spcPts val="600"/>
              </a:spcBef>
              <a:buNone/>
            </a:pPr>
            <a:endParaRPr lang="en-US" sz="2800" dirty="0">
              <a:solidFill>
                <a:schemeClr val="tx1"/>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090989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F1BB8-C0FF-43C6-A821-21CD7D60F84C}"/>
              </a:ext>
            </a:extLst>
          </p:cNvPr>
          <p:cNvSpPr>
            <a:spLocks noGrp="1"/>
          </p:cNvSpPr>
          <p:nvPr>
            <p:ph type="title"/>
          </p:nvPr>
        </p:nvSpPr>
        <p:spPr>
          <a:xfrm>
            <a:off x="628650" y="288131"/>
            <a:ext cx="7886700" cy="994172"/>
          </a:xfrm>
        </p:spPr>
        <p:txBody>
          <a:bodyPr>
            <a:normAutofit/>
          </a:bodyPr>
          <a:lstStyle/>
          <a:p>
            <a:r>
              <a:rPr lang="en-US" sz="3600" b="1" dirty="0">
                <a:solidFill>
                  <a:schemeClr val="accent1"/>
                </a:solidFill>
              </a:rPr>
              <a:t>ILP Template</a:t>
            </a:r>
          </a:p>
        </p:txBody>
      </p:sp>
      <p:sp>
        <p:nvSpPr>
          <p:cNvPr id="3" name="Text Placeholder 2">
            <a:extLst>
              <a:ext uri="{FF2B5EF4-FFF2-40B4-BE49-F238E27FC236}">
                <a16:creationId xmlns:a16="http://schemas.microsoft.com/office/drawing/2014/main" id="{95BACD3C-100C-4851-B831-B2CDC10BA278}"/>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5FCFB99E-C6AA-4506-AE24-1F206704BB79}"/>
              </a:ext>
            </a:extLst>
          </p:cNvPr>
          <p:cNvPicPr>
            <a:picLocks noChangeAspect="1"/>
          </p:cNvPicPr>
          <p:nvPr/>
        </p:nvPicPr>
        <p:blipFill>
          <a:blip r:embed="rId2"/>
          <a:stretch>
            <a:fillRect/>
          </a:stretch>
        </p:blipFill>
        <p:spPr>
          <a:xfrm>
            <a:off x="4050506" y="92869"/>
            <a:ext cx="4113706" cy="4938967"/>
          </a:xfrm>
          <a:prstGeom prst="rect">
            <a:avLst/>
          </a:prstGeom>
        </p:spPr>
      </p:pic>
    </p:spTree>
    <p:extLst>
      <p:ext uri="{BB962C8B-B14F-4D97-AF65-F5344CB8AC3E}">
        <p14:creationId xmlns:p14="http://schemas.microsoft.com/office/powerpoint/2010/main" val="3340470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40229-9C43-450F-8AAE-60EEC1F988EF}"/>
              </a:ext>
            </a:extLst>
          </p:cNvPr>
          <p:cNvSpPr>
            <a:spLocks noGrp="1"/>
          </p:cNvSpPr>
          <p:nvPr>
            <p:ph type="title"/>
          </p:nvPr>
        </p:nvSpPr>
        <p:spPr/>
        <p:txBody>
          <a:bodyPr/>
          <a:lstStyle/>
          <a:p>
            <a:r>
              <a:rPr lang="en-US" b="1" dirty="0">
                <a:solidFill>
                  <a:schemeClr val="accent1"/>
                </a:solidFill>
              </a:rPr>
              <a:t>Coming soon…</a:t>
            </a:r>
          </a:p>
        </p:txBody>
      </p:sp>
      <p:sp>
        <p:nvSpPr>
          <p:cNvPr id="3" name="Text Placeholder 2">
            <a:extLst>
              <a:ext uri="{FF2B5EF4-FFF2-40B4-BE49-F238E27FC236}">
                <a16:creationId xmlns:a16="http://schemas.microsoft.com/office/drawing/2014/main" id="{C5A88F59-B4FB-4DAD-99D1-F803857B7031}"/>
              </a:ext>
            </a:extLst>
          </p:cNvPr>
          <p:cNvSpPr>
            <a:spLocks noGrp="1"/>
          </p:cNvSpPr>
          <p:nvPr>
            <p:ph type="body" idx="1"/>
          </p:nvPr>
        </p:nvSpPr>
        <p:spPr/>
        <p:txBody>
          <a:bodyPr>
            <a:normAutofit fontScale="92500" lnSpcReduction="20000"/>
          </a:bodyPr>
          <a:lstStyle/>
          <a:p>
            <a:r>
              <a:rPr lang="en-US" dirty="0"/>
              <a:t>Direct Observation CBME App </a:t>
            </a:r>
          </a:p>
          <a:p>
            <a:endParaRPr lang="en-US" dirty="0"/>
          </a:p>
          <a:p>
            <a:r>
              <a:rPr lang="en-US" dirty="0"/>
              <a:t>National Recommendation for Implementation of CBME in FM</a:t>
            </a:r>
          </a:p>
          <a:p>
            <a:endParaRPr lang="en-US" dirty="0"/>
          </a:p>
          <a:p>
            <a:r>
              <a:rPr lang="en-US" dirty="0"/>
              <a:t>Menu of Assessment Tools for Outcomes Attestation</a:t>
            </a:r>
          </a:p>
          <a:p>
            <a:pPr marL="139700" indent="0">
              <a:buNone/>
            </a:pPr>
            <a:r>
              <a:rPr lang="en-US" dirty="0"/>
              <a:t>	(2024/2025/2026)</a:t>
            </a:r>
          </a:p>
          <a:p>
            <a:pPr marL="139700" indent="0">
              <a:buNone/>
            </a:pPr>
            <a:endParaRPr lang="en-US" dirty="0"/>
          </a:p>
          <a:p>
            <a:pPr>
              <a:buFont typeface="Arial" panose="020B0604020202020204" pitchFamily="34" charset="0"/>
              <a:buChar char="•"/>
            </a:pPr>
            <a:r>
              <a:rPr lang="en-US" dirty="0"/>
              <a:t>Pilot Project</a:t>
            </a:r>
          </a:p>
          <a:p>
            <a:pPr lvl="1"/>
            <a:r>
              <a:rPr lang="en-US" sz="1500" dirty="0">
                <a:solidFill>
                  <a:schemeClr val="tx1"/>
                </a:solidFill>
                <a:latin typeface="Helvetica" panose="020B0604020202020204" pitchFamily="34" charset="0"/>
                <a:cs typeface="Helvetica" panose="020B0604020202020204" pitchFamily="34" charset="0"/>
              </a:rPr>
              <a:t>Faculty and staff from up to 25 residency programs</a:t>
            </a:r>
          </a:p>
          <a:p>
            <a:pPr lvl="1"/>
            <a:r>
              <a:rPr lang="en-US" sz="1500" dirty="0">
                <a:solidFill>
                  <a:schemeClr val="tx1"/>
                </a:solidFill>
                <a:latin typeface="Helvetica" panose="020B0604020202020204" pitchFamily="34" charset="0"/>
                <a:cs typeface="Helvetica" panose="020B0604020202020204" pitchFamily="34" charset="0"/>
              </a:rPr>
              <a:t>Implement the mobile app, the STFM individualized learning plan, other assessments and strategies</a:t>
            </a:r>
          </a:p>
          <a:p>
            <a:pPr lvl="1"/>
            <a:r>
              <a:rPr lang="en-US" sz="1500" dirty="0">
                <a:solidFill>
                  <a:schemeClr val="tx1"/>
                </a:solidFill>
                <a:latin typeface="Helvetica" panose="020B0604020202020204" pitchFamily="34" charset="0"/>
                <a:cs typeface="Helvetica" panose="020B0604020202020204" pitchFamily="34" charset="0"/>
              </a:rPr>
              <a:t>IRB-approved study of the effectiveness of the training and resources</a:t>
            </a:r>
          </a:p>
          <a:p>
            <a:pPr lvl="1">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4" name="Picture 2">
            <a:extLst>
              <a:ext uri="{FF2B5EF4-FFF2-40B4-BE49-F238E27FC236}">
                <a16:creationId xmlns:a16="http://schemas.microsoft.com/office/drawing/2014/main" id="{3410E797-4EBA-430C-BE8C-650ACBFF721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rot="240000">
            <a:off x="7397482" y="50436"/>
            <a:ext cx="1561159" cy="329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980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8B941-7728-0DF1-DE1E-238EB34DBB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C13D38-545A-2ACB-B812-247556EE4BFA}"/>
              </a:ext>
            </a:extLst>
          </p:cNvPr>
          <p:cNvSpPr>
            <a:spLocks noGrp="1"/>
          </p:cNvSpPr>
          <p:nvPr>
            <p:ph type="title"/>
          </p:nvPr>
        </p:nvSpPr>
        <p:spPr/>
        <p:txBody>
          <a:bodyPr/>
          <a:lstStyle/>
          <a:p>
            <a:r>
              <a:rPr lang="en-US" b="1" dirty="0">
                <a:solidFill>
                  <a:schemeClr val="accent1"/>
                </a:solidFill>
              </a:rPr>
              <a:t>AFMRD Tools to Support PDs</a:t>
            </a:r>
          </a:p>
        </p:txBody>
      </p:sp>
      <p:sp>
        <p:nvSpPr>
          <p:cNvPr id="3" name="Text Placeholder 2">
            <a:extLst>
              <a:ext uri="{FF2B5EF4-FFF2-40B4-BE49-F238E27FC236}">
                <a16:creationId xmlns:a16="http://schemas.microsoft.com/office/drawing/2014/main" id="{7D838BE2-40CE-519A-CFBE-959D14E63EA1}"/>
              </a:ext>
            </a:extLst>
          </p:cNvPr>
          <p:cNvSpPr>
            <a:spLocks noGrp="1"/>
          </p:cNvSpPr>
          <p:nvPr>
            <p:ph type="body" idx="1"/>
          </p:nvPr>
        </p:nvSpPr>
        <p:spPr/>
        <p:txBody>
          <a:bodyPr>
            <a:normAutofit/>
          </a:bodyPr>
          <a:lstStyle/>
          <a:p>
            <a:pPr marL="139700" indent="0">
              <a:buNone/>
            </a:pPr>
            <a:r>
              <a:rPr lang="en-US" dirty="0"/>
              <a:t>	</a:t>
            </a:r>
          </a:p>
          <a:p>
            <a:pPr marL="139700" indent="0">
              <a:buNone/>
            </a:pPr>
            <a:r>
              <a:rPr lang="en-US" dirty="0"/>
              <a:t>		</a:t>
            </a:r>
          </a:p>
          <a:p>
            <a:pPr marL="139700" indent="0">
              <a:buNone/>
            </a:pPr>
            <a:r>
              <a:rPr lang="en-US" dirty="0"/>
              <a:t>	</a:t>
            </a:r>
          </a:p>
          <a:p>
            <a:pPr>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094B8E2D-14AF-159D-661D-BA0801E3105F}"/>
              </a:ext>
            </a:extLst>
          </p:cNvPr>
          <p:cNvSpPr>
            <a:spLocks noGrp="1"/>
          </p:cNvSpPr>
          <p:nvPr>
            <p:ph type="body" idx="2"/>
          </p:nvPr>
        </p:nvSpPr>
        <p:spPr/>
        <p:txBody>
          <a:bodyPr>
            <a:normAutofit/>
          </a:bodyPr>
          <a:lstStyle/>
          <a:p>
            <a:pPr marL="139700" indent="0">
              <a:buNone/>
            </a:pPr>
            <a:r>
              <a:rPr lang="en-US" sz="2400" dirty="0">
                <a:solidFill>
                  <a:srgbClr val="0070C0"/>
                </a:solidFill>
              </a:rPr>
              <a:t>“PDs can leverage their CCCs and PECs to ensure they have comprehensive data to support their public attestation of graduating residents’ competency.”</a:t>
            </a:r>
          </a:p>
        </p:txBody>
      </p:sp>
      <p:pic>
        <p:nvPicPr>
          <p:cNvPr id="6" name="Picture 5">
            <a:extLst>
              <a:ext uri="{FF2B5EF4-FFF2-40B4-BE49-F238E27FC236}">
                <a16:creationId xmlns:a16="http://schemas.microsoft.com/office/drawing/2014/main" id="{521FE9E2-23B8-B71E-DA83-4B9EAFB8D51A}"/>
              </a:ext>
            </a:extLst>
          </p:cNvPr>
          <p:cNvPicPr>
            <a:picLocks noChangeAspect="1"/>
          </p:cNvPicPr>
          <p:nvPr/>
        </p:nvPicPr>
        <p:blipFill>
          <a:blip r:embed="rId3"/>
          <a:stretch>
            <a:fillRect/>
          </a:stretch>
        </p:blipFill>
        <p:spPr>
          <a:xfrm>
            <a:off x="910446" y="1369219"/>
            <a:ext cx="3322608" cy="1638442"/>
          </a:xfrm>
          <a:prstGeom prst="rect">
            <a:avLst/>
          </a:prstGeom>
        </p:spPr>
      </p:pic>
    </p:spTree>
    <p:extLst>
      <p:ext uri="{BB962C8B-B14F-4D97-AF65-F5344CB8AC3E}">
        <p14:creationId xmlns:p14="http://schemas.microsoft.com/office/powerpoint/2010/main" val="1238496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82B83-D484-5956-6D15-9B83899376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B7FA3A-B000-2334-331F-276C4B206DFC}"/>
              </a:ext>
            </a:extLst>
          </p:cNvPr>
          <p:cNvSpPr>
            <a:spLocks noGrp="1"/>
          </p:cNvSpPr>
          <p:nvPr>
            <p:ph type="title"/>
          </p:nvPr>
        </p:nvSpPr>
        <p:spPr/>
        <p:txBody>
          <a:bodyPr/>
          <a:lstStyle/>
          <a:p>
            <a:r>
              <a:rPr lang="en-US" b="1" dirty="0">
                <a:solidFill>
                  <a:schemeClr val="accent1"/>
                </a:solidFill>
              </a:rPr>
              <a:t>AFMRD Tools to Support PDs</a:t>
            </a:r>
          </a:p>
        </p:txBody>
      </p:sp>
      <p:sp>
        <p:nvSpPr>
          <p:cNvPr id="3" name="Text Placeholder 2">
            <a:extLst>
              <a:ext uri="{FF2B5EF4-FFF2-40B4-BE49-F238E27FC236}">
                <a16:creationId xmlns:a16="http://schemas.microsoft.com/office/drawing/2014/main" id="{5C46BFB0-198D-9716-F4FF-52B258DE9DD7}"/>
              </a:ext>
            </a:extLst>
          </p:cNvPr>
          <p:cNvSpPr>
            <a:spLocks noGrp="1"/>
          </p:cNvSpPr>
          <p:nvPr>
            <p:ph type="body" idx="1"/>
          </p:nvPr>
        </p:nvSpPr>
        <p:spPr/>
        <p:txBody>
          <a:bodyPr>
            <a:normAutofit lnSpcReduction="10000"/>
          </a:bodyPr>
          <a:lstStyle/>
          <a:p>
            <a:r>
              <a:rPr lang="en-US" dirty="0"/>
              <a:t>Webinar to model the attestation process (spring 2024)</a:t>
            </a:r>
          </a:p>
          <a:p>
            <a:r>
              <a:rPr lang="en-US" dirty="0"/>
              <a:t>One-pager on:</a:t>
            </a:r>
          </a:p>
          <a:p>
            <a:pPr marL="139700" indent="0">
              <a:buNone/>
            </a:pPr>
            <a:r>
              <a:rPr lang="en-US" dirty="0"/>
              <a:t>	ABFM Core Outcome Attestation: a How-to Guide (spring 	2024)</a:t>
            </a:r>
          </a:p>
          <a:p>
            <a:r>
              <a:rPr lang="en-US" dirty="0"/>
              <a:t>Strengthening Outcomes and Assessment in Residency</a:t>
            </a:r>
          </a:p>
          <a:p>
            <a:pPr marL="139700" indent="0">
              <a:buNone/>
            </a:pPr>
            <a:r>
              <a:rPr lang="en-US" dirty="0"/>
              <a:t>	co-sponsored with ABFM</a:t>
            </a:r>
          </a:p>
          <a:p>
            <a:pPr marL="139700" indent="0">
              <a:buNone/>
            </a:pPr>
            <a:r>
              <a:rPr lang="en-US" dirty="0"/>
              <a:t>	</a:t>
            </a:r>
          </a:p>
          <a:p>
            <a:pPr marL="139700" indent="0">
              <a:buNone/>
            </a:pPr>
            <a:r>
              <a:rPr lang="en-US" dirty="0"/>
              <a:t>		</a:t>
            </a:r>
          </a:p>
          <a:p>
            <a:pPr marL="139700" indent="0">
              <a:buNone/>
            </a:pPr>
            <a:r>
              <a:rPr lang="en-US" dirty="0"/>
              <a:t>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309203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1A3948-8D21-9F1C-847C-3788D806EB98}"/>
              </a:ext>
            </a:extLst>
          </p:cNvPr>
          <p:cNvSpPr>
            <a:spLocks noGrp="1"/>
          </p:cNvSpPr>
          <p:nvPr>
            <p:ph type="title"/>
          </p:nvPr>
        </p:nvSpPr>
        <p:spPr/>
        <p:txBody>
          <a:bodyPr/>
          <a:lstStyle/>
          <a:p>
            <a:r>
              <a:rPr lang="en-US" dirty="0">
                <a:solidFill>
                  <a:srgbClr val="0070C0"/>
                </a:solidFill>
              </a:rPr>
              <a:t>Additional Tools to Support PDs</a:t>
            </a:r>
          </a:p>
        </p:txBody>
      </p:sp>
      <p:sp>
        <p:nvSpPr>
          <p:cNvPr id="6" name="Text Placeholder 5">
            <a:extLst>
              <a:ext uri="{FF2B5EF4-FFF2-40B4-BE49-F238E27FC236}">
                <a16:creationId xmlns:a16="http://schemas.microsoft.com/office/drawing/2014/main" id="{A1293434-71E1-4A2D-BF62-B474CB0E3C85}"/>
              </a:ext>
            </a:extLst>
          </p:cNvPr>
          <p:cNvSpPr>
            <a:spLocks noGrp="1"/>
          </p:cNvSpPr>
          <p:nvPr>
            <p:ph type="body" idx="1"/>
          </p:nvPr>
        </p:nvSpPr>
        <p:spPr/>
        <p:txBody>
          <a:bodyPr/>
          <a:lstStyle/>
          <a:p>
            <a:endParaRPr lang="en-US" dirty="0"/>
          </a:p>
        </p:txBody>
      </p:sp>
      <p:pic>
        <p:nvPicPr>
          <p:cNvPr id="9" name="Picture 8">
            <a:extLst>
              <a:ext uri="{FF2B5EF4-FFF2-40B4-BE49-F238E27FC236}">
                <a16:creationId xmlns:a16="http://schemas.microsoft.com/office/drawing/2014/main" id="{96AD0419-3885-0ADC-0C17-28F8DFC5259D}"/>
              </a:ext>
            </a:extLst>
          </p:cNvPr>
          <p:cNvPicPr>
            <a:picLocks noChangeAspect="1"/>
          </p:cNvPicPr>
          <p:nvPr/>
        </p:nvPicPr>
        <p:blipFill>
          <a:blip r:embed="rId2"/>
          <a:stretch>
            <a:fillRect/>
          </a:stretch>
        </p:blipFill>
        <p:spPr>
          <a:xfrm>
            <a:off x="628650" y="1371495"/>
            <a:ext cx="7886700" cy="2832737"/>
          </a:xfrm>
          <a:prstGeom prst="rect">
            <a:avLst/>
          </a:prstGeom>
        </p:spPr>
      </p:pic>
    </p:spTree>
    <p:extLst>
      <p:ext uri="{BB962C8B-B14F-4D97-AF65-F5344CB8AC3E}">
        <p14:creationId xmlns:p14="http://schemas.microsoft.com/office/powerpoint/2010/main" val="427651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571500" y="152400"/>
            <a:ext cx="7886700" cy="994172"/>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200" b="1" dirty="0">
                <a:solidFill>
                  <a:schemeClr val="accent1"/>
                </a:solidFill>
              </a:rPr>
              <a:t>Why Competency-Based Medical Education?</a:t>
            </a:r>
            <a:endParaRPr sz="3200" b="1" dirty="0">
              <a:solidFill>
                <a:schemeClr val="accent1"/>
              </a:solidFill>
            </a:endParaRPr>
          </a:p>
        </p:txBody>
      </p:sp>
      <p:sp>
        <p:nvSpPr>
          <p:cNvPr id="2" name="Text Placeholder 1">
            <a:extLst>
              <a:ext uri="{FF2B5EF4-FFF2-40B4-BE49-F238E27FC236}">
                <a16:creationId xmlns:a16="http://schemas.microsoft.com/office/drawing/2014/main" id="{66C81F69-D3EA-4216-8329-D88CF78E9641}"/>
              </a:ext>
            </a:extLst>
          </p:cNvPr>
          <p:cNvSpPr>
            <a:spLocks noGrp="1"/>
          </p:cNvSpPr>
          <p:nvPr>
            <p:ph type="body" idx="1"/>
          </p:nvPr>
        </p:nvSpPr>
        <p:spPr/>
        <p:txBody>
          <a:bodyPr/>
          <a:lstStyle/>
          <a:p>
            <a:endParaRPr lang="en-US" dirty="0"/>
          </a:p>
        </p:txBody>
      </p:sp>
      <p:sp>
        <p:nvSpPr>
          <p:cNvPr id="3" name="Text Placeholder 2">
            <a:extLst>
              <a:ext uri="{FF2B5EF4-FFF2-40B4-BE49-F238E27FC236}">
                <a16:creationId xmlns:a16="http://schemas.microsoft.com/office/drawing/2014/main" id="{B7658D6B-5503-4C27-8A78-5CAA75A1D9A1}"/>
              </a:ext>
            </a:extLst>
          </p:cNvPr>
          <p:cNvSpPr>
            <a:spLocks noGrp="1"/>
          </p:cNvSpPr>
          <p:nvPr>
            <p:ph type="body" idx="2"/>
          </p:nvPr>
        </p:nvSpPr>
        <p:spPr/>
        <p:txBody>
          <a:bodyPr>
            <a:normAutofit/>
          </a:bodyPr>
          <a:lstStyle/>
          <a:p>
            <a:pPr marL="0" marR="228600" lvl="0" indent="0">
              <a:spcBef>
                <a:spcPts val="200"/>
              </a:spcBef>
              <a:spcAft>
                <a:spcPts val="1800"/>
              </a:spcAft>
              <a:buNone/>
            </a:pPr>
            <a:r>
              <a:rPr lang="en-US" sz="1800" b="0" kern="1000" dirty="0">
                <a:solidFill>
                  <a:srgbClr val="17406D"/>
                </a:solidFill>
                <a:effectLst/>
                <a:latin typeface="Open Sans" panose="020B0606030504020204" pitchFamily="34" charset="0"/>
                <a:ea typeface="Franklin Gothic Book" panose="020B0503020102020204" pitchFamily="34" charset="0"/>
                <a:cs typeface="Times New Roman" panose="02020603050405020304" pitchFamily="18" charset="0"/>
              </a:rPr>
              <a:t>“Despite ubiquitous rhetoric of ‘innovation and transformation,’ the outcomes of health care in the United States are getting worse, with declining life expectancy, worse outcomes across all ages and most diseases and…health disparities,”</a:t>
            </a:r>
            <a:endParaRPr lang="en-US" sz="1800" b="1" kern="1000" dirty="0">
              <a:solidFill>
                <a:srgbClr val="17406D"/>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0" marR="457200" indent="0">
              <a:spcBef>
                <a:spcPts val="0"/>
              </a:spcBef>
              <a:spcAft>
                <a:spcPts val="400"/>
              </a:spcAft>
              <a:buNone/>
            </a:pPr>
            <a:r>
              <a:rPr lang="en-US" sz="1100" kern="1000" dirty="0">
                <a:solidFill>
                  <a:srgbClr val="595959"/>
                </a:solidFill>
                <a:effectLst/>
                <a:latin typeface="Open Sans" panose="020B0606030504020204" pitchFamily="34" charset="0"/>
                <a:ea typeface="Franklin Gothic Book" panose="020B0503020102020204" pitchFamily="34" charset="0"/>
                <a:cs typeface="Times New Roman" panose="02020603050405020304" pitchFamily="18" charset="0"/>
              </a:rPr>
              <a:t>Newton W, </a:t>
            </a:r>
            <a:r>
              <a:rPr lang="en-US" sz="1100" kern="1000" dirty="0" err="1">
                <a:solidFill>
                  <a:srgbClr val="595959"/>
                </a:solidFill>
                <a:effectLst/>
                <a:latin typeface="Open Sans" panose="020B0606030504020204" pitchFamily="34" charset="0"/>
                <a:ea typeface="Franklin Gothic Book" panose="020B0503020102020204" pitchFamily="34" charset="0"/>
                <a:cs typeface="Times New Roman" panose="02020603050405020304" pitchFamily="18" charset="0"/>
              </a:rPr>
              <a:t>Cagno</a:t>
            </a:r>
            <a:r>
              <a:rPr lang="en-US" sz="1100" kern="1000" dirty="0">
                <a:solidFill>
                  <a:srgbClr val="595959"/>
                </a:solidFill>
                <a:effectLst/>
                <a:latin typeface="Open Sans" panose="020B0606030504020204" pitchFamily="34" charset="0"/>
                <a:ea typeface="Franklin Gothic Book" panose="020B0503020102020204" pitchFamily="34" charset="0"/>
                <a:cs typeface="Times New Roman" panose="02020603050405020304" pitchFamily="18" charset="0"/>
              </a:rPr>
              <a:t> CK, </a:t>
            </a:r>
            <a:r>
              <a:rPr lang="en-US" sz="1100" kern="1000" dirty="0" err="1">
                <a:solidFill>
                  <a:srgbClr val="595959"/>
                </a:solidFill>
                <a:effectLst/>
                <a:latin typeface="Open Sans" panose="020B0606030504020204" pitchFamily="34" charset="0"/>
                <a:ea typeface="Franklin Gothic Book" panose="020B0503020102020204" pitchFamily="34" charset="0"/>
                <a:cs typeface="Times New Roman" panose="02020603050405020304" pitchFamily="18" charset="0"/>
              </a:rPr>
              <a:t>Hoekzema</a:t>
            </a:r>
            <a:r>
              <a:rPr lang="en-US" sz="1100" kern="1000" dirty="0">
                <a:solidFill>
                  <a:srgbClr val="595959"/>
                </a:solidFill>
                <a:effectLst/>
                <a:latin typeface="Open Sans" panose="020B0606030504020204" pitchFamily="34" charset="0"/>
                <a:ea typeface="Franklin Gothic Book" panose="020B0503020102020204" pitchFamily="34" charset="0"/>
                <a:cs typeface="Times New Roman" panose="02020603050405020304" pitchFamily="18" charset="0"/>
              </a:rPr>
              <a:t> GS and </a:t>
            </a:r>
            <a:r>
              <a:rPr lang="en-US" sz="1100" kern="1000" dirty="0" err="1">
                <a:solidFill>
                  <a:srgbClr val="595959"/>
                </a:solidFill>
                <a:effectLst/>
                <a:latin typeface="Open Sans" panose="020B0606030504020204" pitchFamily="34" charset="0"/>
                <a:ea typeface="Franklin Gothic Book" panose="020B0503020102020204" pitchFamily="34" charset="0"/>
                <a:cs typeface="Times New Roman" panose="02020603050405020304" pitchFamily="18" charset="0"/>
              </a:rPr>
              <a:t>Edje</a:t>
            </a:r>
            <a:r>
              <a:rPr lang="en-US" sz="1100" kern="1000" dirty="0">
                <a:solidFill>
                  <a:srgbClr val="595959"/>
                </a:solidFill>
                <a:effectLst/>
                <a:latin typeface="Open Sans" panose="020B0606030504020204" pitchFamily="34" charset="0"/>
                <a:ea typeface="Franklin Gothic Book" panose="020B0503020102020204" pitchFamily="34" charset="0"/>
                <a:cs typeface="Times New Roman" panose="02020603050405020304" pitchFamily="18" charset="0"/>
              </a:rPr>
              <a:t> L. Core Outcomes of Residency Training 2022 (Provisional). Ann Fam Med. 2023;21(2):191-194</a:t>
            </a:r>
            <a:endParaRPr lang="en-US" sz="1100" kern="1000" dirty="0">
              <a:solidFill>
                <a:srgbClr val="595959"/>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139700" indent="0">
              <a:buNone/>
            </a:pPr>
            <a:endParaRPr lang="en-US" dirty="0"/>
          </a:p>
        </p:txBody>
      </p:sp>
      <p:pic>
        <p:nvPicPr>
          <p:cNvPr id="5" name="Picture 4">
            <a:extLst>
              <a:ext uri="{FF2B5EF4-FFF2-40B4-BE49-F238E27FC236}">
                <a16:creationId xmlns:a16="http://schemas.microsoft.com/office/drawing/2014/main" id="{46A272C7-F092-4E49-8EF0-B9D9EDBC8EE8}"/>
              </a:ext>
            </a:extLst>
          </p:cNvPr>
          <p:cNvPicPr>
            <a:picLocks noChangeAspect="1"/>
          </p:cNvPicPr>
          <p:nvPr/>
        </p:nvPicPr>
        <p:blipFill>
          <a:blip r:embed="rId3"/>
          <a:stretch>
            <a:fillRect/>
          </a:stretch>
        </p:blipFill>
        <p:spPr>
          <a:xfrm>
            <a:off x="356347" y="1369219"/>
            <a:ext cx="4325676" cy="271970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3B033D-C2E5-5C53-EF11-20579EF80CD0}"/>
              </a:ext>
            </a:extLst>
          </p:cNvPr>
          <p:cNvSpPr>
            <a:spLocks noGrp="1"/>
          </p:cNvSpPr>
          <p:nvPr>
            <p:ph type="title"/>
          </p:nvPr>
        </p:nvSpPr>
        <p:spPr/>
        <p:txBody>
          <a:bodyPr/>
          <a:lstStyle/>
          <a:p>
            <a:r>
              <a:rPr lang="en-US" dirty="0">
                <a:solidFill>
                  <a:srgbClr val="0070C0"/>
                </a:solidFill>
              </a:rPr>
              <a:t>How might ADFM members support and encourage CBME in GME-FM?</a:t>
            </a:r>
          </a:p>
        </p:txBody>
      </p:sp>
      <p:sp>
        <p:nvSpPr>
          <p:cNvPr id="5" name="Text Placeholder 4">
            <a:extLst>
              <a:ext uri="{FF2B5EF4-FFF2-40B4-BE49-F238E27FC236}">
                <a16:creationId xmlns:a16="http://schemas.microsoft.com/office/drawing/2014/main" id="{C49E6FA9-944B-71CD-B511-2F8F07D29C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12955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D86E73-C71C-36ED-DC7B-2F12C4F203E9}"/>
              </a:ext>
            </a:extLst>
          </p:cNvPr>
          <p:cNvSpPr>
            <a:spLocks noGrp="1"/>
          </p:cNvSpPr>
          <p:nvPr>
            <p:ph type="title"/>
          </p:nvPr>
        </p:nvSpPr>
        <p:spPr/>
        <p:txBody>
          <a:bodyPr>
            <a:normAutofit/>
          </a:bodyPr>
          <a:lstStyle/>
          <a:p>
            <a:r>
              <a:rPr lang="en-US" sz="3200" dirty="0">
                <a:solidFill>
                  <a:srgbClr val="0070C0"/>
                </a:solidFill>
              </a:rPr>
              <a:t>Mobilization of Resources</a:t>
            </a:r>
          </a:p>
        </p:txBody>
      </p:sp>
      <p:sp>
        <p:nvSpPr>
          <p:cNvPr id="8" name="Text Placeholder 7">
            <a:extLst>
              <a:ext uri="{FF2B5EF4-FFF2-40B4-BE49-F238E27FC236}">
                <a16:creationId xmlns:a16="http://schemas.microsoft.com/office/drawing/2014/main" id="{AC3AC599-D9F4-EA54-9654-15646388F77D}"/>
              </a:ext>
            </a:extLst>
          </p:cNvPr>
          <p:cNvSpPr>
            <a:spLocks noGrp="1"/>
          </p:cNvSpPr>
          <p:nvPr>
            <p:ph type="body" idx="2"/>
          </p:nvPr>
        </p:nvSpPr>
        <p:spPr/>
        <p:txBody>
          <a:bodyPr/>
          <a:lstStyle/>
          <a:p>
            <a:r>
              <a:rPr lang="en-US" sz="2000" dirty="0">
                <a:solidFill>
                  <a:schemeClr val="tx1"/>
                </a:solidFill>
              </a:rPr>
              <a:t>Time</a:t>
            </a:r>
          </a:p>
          <a:p>
            <a:r>
              <a:rPr lang="en-US" sz="2000" dirty="0">
                <a:solidFill>
                  <a:schemeClr val="tx1"/>
                </a:solidFill>
              </a:rPr>
              <a:t>Tools &amp; Technology</a:t>
            </a:r>
          </a:p>
          <a:p>
            <a:r>
              <a:rPr lang="en-US" sz="2000" dirty="0">
                <a:solidFill>
                  <a:schemeClr val="tx1"/>
                </a:solidFill>
              </a:rPr>
              <a:t>Training</a:t>
            </a:r>
          </a:p>
          <a:p>
            <a:r>
              <a:rPr lang="en-US" sz="2000" dirty="0">
                <a:solidFill>
                  <a:schemeClr val="tx1"/>
                </a:solidFill>
              </a:rPr>
              <a:t>Relationships</a:t>
            </a:r>
          </a:p>
          <a:p>
            <a:endParaRPr lang="en-US" dirty="0"/>
          </a:p>
        </p:txBody>
      </p:sp>
      <p:pic>
        <p:nvPicPr>
          <p:cNvPr id="12" name="Google Shape;303;p43">
            <a:extLst>
              <a:ext uri="{FF2B5EF4-FFF2-40B4-BE49-F238E27FC236}">
                <a16:creationId xmlns:a16="http://schemas.microsoft.com/office/drawing/2014/main" id="{E7DFDA4C-FF9A-13A0-1D57-DF620CEB74D2}"/>
              </a:ext>
            </a:extLst>
          </p:cNvPr>
          <p:cNvPicPr preferRelativeResize="0"/>
          <p:nvPr/>
        </p:nvPicPr>
        <p:blipFill rotWithShape="1">
          <a:blip r:embed="rId2">
            <a:alphaModFix/>
          </a:blip>
          <a:srcRect/>
          <a:stretch/>
        </p:blipFill>
        <p:spPr>
          <a:xfrm>
            <a:off x="3291840" y="645459"/>
            <a:ext cx="5358772" cy="3883510"/>
          </a:xfrm>
          <a:prstGeom prst="rect">
            <a:avLst/>
          </a:prstGeom>
          <a:noFill/>
          <a:ln>
            <a:noFill/>
          </a:ln>
        </p:spPr>
      </p:pic>
    </p:spTree>
    <p:extLst>
      <p:ext uri="{BB962C8B-B14F-4D97-AF65-F5344CB8AC3E}">
        <p14:creationId xmlns:p14="http://schemas.microsoft.com/office/powerpoint/2010/main" val="2848167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4"/>
          <p:cNvSpPr txBox="1">
            <a:spLocks noGrp="1"/>
          </p:cNvSpPr>
          <p:nvPr>
            <p:ph type="title"/>
          </p:nvPr>
        </p:nvSpPr>
        <p:spPr>
          <a:xfrm>
            <a:off x="629841"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dirty="0">
                <a:solidFill>
                  <a:srgbClr val="0070C0"/>
                </a:solidFill>
              </a:rPr>
              <a:t>Time for Program Leaders and Faculty</a:t>
            </a:r>
            <a:endParaRPr dirty="0">
              <a:solidFill>
                <a:srgbClr val="0070C0"/>
              </a:solidFill>
            </a:endParaRPr>
          </a:p>
        </p:txBody>
      </p:sp>
      <p:sp>
        <p:nvSpPr>
          <p:cNvPr id="309" name="Google Shape;309;p44"/>
          <p:cNvSpPr txBox="1">
            <a:spLocks noGrp="1"/>
          </p:cNvSpPr>
          <p:nvPr>
            <p:ph type="body" idx="1"/>
          </p:nvPr>
        </p:nvSpPr>
        <p:spPr>
          <a:xfrm>
            <a:off x="629841" y="1260872"/>
            <a:ext cx="3868200" cy="618000"/>
          </a:xfrm>
          <a:prstGeom prst="rect">
            <a:avLst/>
          </a:prstGeom>
        </p:spPr>
        <p:txBody>
          <a:bodyPr spcFirstLastPara="1" wrap="square" lIns="68575" tIns="34275" rIns="68575" bIns="34275" anchor="b" anchorCtr="0">
            <a:normAutofit lnSpcReduction="10000"/>
          </a:bodyPr>
          <a:lstStyle/>
          <a:p>
            <a:pPr marL="0" lvl="0" indent="0" algn="l" rtl="0">
              <a:spcBef>
                <a:spcPts val="800"/>
              </a:spcBef>
              <a:spcAft>
                <a:spcPts val="0"/>
              </a:spcAft>
              <a:buNone/>
            </a:pPr>
            <a:r>
              <a:rPr lang="en"/>
              <a:t>Early engagement &amp; develop infrastructure</a:t>
            </a:r>
            <a:endParaRPr/>
          </a:p>
        </p:txBody>
      </p:sp>
      <p:sp>
        <p:nvSpPr>
          <p:cNvPr id="310" name="Google Shape;310;p44"/>
          <p:cNvSpPr txBox="1">
            <a:spLocks noGrp="1"/>
          </p:cNvSpPr>
          <p:nvPr>
            <p:ph type="body" idx="2"/>
          </p:nvPr>
        </p:nvSpPr>
        <p:spPr>
          <a:xfrm>
            <a:off x="629841" y="1878806"/>
            <a:ext cx="3868200" cy="2763300"/>
          </a:xfrm>
          <a:prstGeom prst="rect">
            <a:avLst/>
          </a:prstGeom>
        </p:spPr>
        <p:txBody>
          <a:bodyPr spcFirstLastPara="1" wrap="square" lIns="68575" tIns="34275" rIns="68575" bIns="34275" anchor="t" anchorCtr="0">
            <a:normAutofit/>
          </a:bodyPr>
          <a:lstStyle/>
          <a:p>
            <a:pPr marL="177800" lvl="0" indent="-177800" algn="l" rtl="0">
              <a:spcBef>
                <a:spcPts val="0"/>
              </a:spcBef>
              <a:spcAft>
                <a:spcPts val="0"/>
              </a:spcAft>
              <a:buSzPts val="2200"/>
              <a:buChar char="•"/>
            </a:pPr>
            <a:r>
              <a:rPr lang="en" sz="2200" dirty="0"/>
              <a:t>Map curriculum to assessment plan to competencies</a:t>
            </a:r>
            <a:endParaRPr sz="2200" dirty="0"/>
          </a:p>
          <a:p>
            <a:pPr marL="177800" lvl="0" indent="-177800" algn="l" rtl="0">
              <a:spcBef>
                <a:spcPts val="800"/>
              </a:spcBef>
              <a:spcAft>
                <a:spcPts val="0"/>
              </a:spcAft>
              <a:buSzPts val="2200"/>
              <a:buChar char="•"/>
            </a:pPr>
            <a:r>
              <a:rPr lang="en" sz="2200" dirty="0"/>
              <a:t>Revise existing or create new assessment tools</a:t>
            </a:r>
            <a:endParaRPr sz="2200" dirty="0"/>
          </a:p>
          <a:p>
            <a:pPr marL="177800" lvl="0" indent="-177800" algn="l" rtl="0">
              <a:spcBef>
                <a:spcPts val="800"/>
              </a:spcBef>
              <a:spcAft>
                <a:spcPts val="0"/>
              </a:spcAft>
              <a:buSzPts val="2200"/>
              <a:buChar char="•"/>
            </a:pPr>
            <a:r>
              <a:rPr lang="en" sz="2200" dirty="0"/>
              <a:t>Develop faculty, staff and residents (annually)</a:t>
            </a:r>
            <a:endParaRPr sz="2200" dirty="0"/>
          </a:p>
        </p:txBody>
      </p:sp>
      <p:sp>
        <p:nvSpPr>
          <p:cNvPr id="311" name="Google Shape;311;p44"/>
          <p:cNvSpPr txBox="1">
            <a:spLocks noGrp="1"/>
          </p:cNvSpPr>
          <p:nvPr>
            <p:ph type="body" idx="3"/>
          </p:nvPr>
        </p:nvSpPr>
        <p:spPr>
          <a:xfrm>
            <a:off x="4629150" y="1260872"/>
            <a:ext cx="3887400" cy="618000"/>
          </a:xfrm>
          <a:prstGeom prst="rect">
            <a:avLst/>
          </a:prstGeom>
        </p:spPr>
        <p:txBody>
          <a:bodyPr spcFirstLastPara="1" wrap="square" lIns="68575" tIns="34275" rIns="68575" bIns="34275" anchor="b" anchorCtr="0">
            <a:normAutofit lnSpcReduction="10000"/>
          </a:bodyPr>
          <a:lstStyle/>
          <a:p>
            <a:pPr marL="0" lvl="0" indent="0" algn="l" rtl="0">
              <a:spcBef>
                <a:spcPts val="800"/>
              </a:spcBef>
              <a:spcAft>
                <a:spcPts val="0"/>
              </a:spcAft>
              <a:buNone/>
            </a:pPr>
            <a:r>
              <a:rPr lang="en"/>
              <a:t>Sustain culture</a:t>
            </a:r>
            <a:endParaRPr/>
          </a:p>
        </p:txBody>
      </p:sp>
      <p:sp>
        <p:nvSpPr>
          <p:cNvPr id="312" name="Google Shape;312;p44"/>
          <p:cNvSpPr txBox="1">
            <a:spLocks noGrp="1"/>
          </p:cNvSpPr>
          <p:nvPr>
            <p:ph type="body" idx="4"/>
          </p:nvPr>
        </p:nvSpPr>
        <p:spPr>
          <a:xfrm>
            <a:off x="4629150" y="1878806"/>
            <a:ext cx="3887400" cy="2763300"/>
          </a:xfrm>
          <a:prstGeom prst="rect">
            <a:avLst/>
          </a:prstGeom>
        </p:spPr>
        <p:txBody>
          <a:bodyPr spcFirstLastPara="1" wrap="square" lIns="68575" tIns="34275" rIns="68575" bIns="34275" anchor="t" anchorCtr="0">
            <a:normAutofit/>
          </a:bodyPr>
          <a:lstStyle/>
          <a:p>
            <a:pPr marL="177800" lvl="0" indent="-177800" algn="l" rtl="0">
              <a:spcBef>
                <a:spcPts val="800"/>
              </a:spcBef>
              <a:spcAft>
                <a:spcPts val="0"/>
              </a:spcAft>
              <a:buSzPts val="2200"/>
              <a:buChar char="•"/>
            </a:pPr>
            <a:r>
              <a:rPr lang="en" sz="2200" dirty="0"/>
              <a:t>Faculty will routinely need more time for direct observation and assessment</a:t>
            </a:r>
            <a:endParaRPr sz="2200" dirty="0"/>
          </a:p>
          <a:p>
            <a:pPr marL="177800" lvl="0" indent="-177800" algn="l" rtl="0">
              <a:spcBef>
                <a:spcPts val="800"/>
              </a:spcBef>
              <a:spcAft>
                <a:spcPts val="0"/>
              </a:spcAft>
              <a:buSzPts val="2200"/>
              <a:buChar char="•"/>
            </a:pPr>
            <a:r>
              <a:rPr lang="en" sz="2200" dirty="0"/>
              <a:t>Advisors will routinely need more time to process and relay results to residents</a:t>
            </a:r>
            <a:endParaRPr sz="2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dirty="0">
                <a:solidFill>
                  <a:srgbClr val="0070C0"/>
                </a:solidFill>
              </a:rPr>
              <a:t>Tools and Technology</a:t>
            </a:r>
            <a:endParaRPr dirty="0">
              <a:solidFill>
                <a:srgbClr val="0070C0"/>
              </a:solidFill>
            </a:endParaRPr>
          </a:p>
        </p:txBody>
      </p:sp>
      <p:sp>
        <p:nvSpPr>
          <p:cNvPr id="318" name="Google Shape;318;p4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lnSpcReduction="10000"/>
          </a:bodyPr>
          <a:lstStyle/>
          <a:p>
            <a:pPr marL="330200" lvl="0" indent="-342900" algn="l" rtl="0">
              <a:lnSpc>
                <a:spcPct val="150000"/>
              </a:lnSpc>
              <a:spcBef>
                <a:spcPts val="0"/>
              </a:spcBef>
              <a:spcAft>
                <a:spcPts val="0"/>
              </a:spcAft>
              <a:buClr>
                <a:schemeClr val="dk1"/>
              </a:buClr>
              <a:buSzPts val="2400"/>
              <a:buFont typeface="Arial" panose="020B0604020202020204" pitchFamily="34" charset="0"/>
              <a:buChar char="•"/>
            </a:pPr>
            <a:r>
              <a:rPr lang="en" sz="2400" dirty="0"/>
              <a:t>Assessment tools (paper, web-based, mobile, other)</a:t>
            </a:r>
          </a:p>
          <a:p>
            <a:pPr marL="330200" lvl="0" indent="-342900" algn="l" rtl="0">
              <a:lnSpc>
                <a:spcPct val="150000"/>
              </a:lnSpc>
              <a:spcBef>
                <a:spcPts val="0"/>
              </a:spcBef>
              <a:spcAft>
                <a:spcPts val="0"/>
              </a:spcAft>
              <a:buClr>
                <a:schemeClr val="dk1"/>
              </a:buClr>
              <a:buSzPts val="2400"/>
              <a:buFont typeface="Arial" panose="020B0604020202020204" pitchFamily="34" charset="0"/>
              <a:buChar char="•"/>
            </a:pPr>
            <a:r>
              <a:rPr lang="en" sz="2400" dirty="0"/>
              <a:t>Learning management systems</a:t>
            </a:r>
          </a:p>
          <a:p>
            <a:pPr marL="330200" lvl="0" indent="-342900" algn="l" rtl="0">
              <a:lnSpc>
                <a:spcPct val="150000"/>
              </a:lnSpc>
              <a:spcBef>
                <a:spcPts val="0"/>
              </a:spcBef>
              <a:spcAft>
                <a:spcPts val="0"/>
              </a:spcAft>
              <a:buClr>
                <a:schemeClr val="dk1"/>
              </a:buClr>
              <a:buSzPts val="2400"/>
              <a:buFont typeface="Arial" panose="020B0604020202020204" pitchFamily="34" charset="0"/>
              <a:buChar char="•"/>
            </a:pPr>
            <a:r>
              <a:rPr lang="en" sz="2400" dirty="0"/>
              <a:t>Residency management systems</a:t>
            </a:r>
          </a:p>
          <a:p>
            <a:pPr marL="330200" lvl="0" indent="-342900" algn="l" rtl="0">
              <a:lnSpc>
                <a:spcPct val="150000"/>
              </a:lnSpc>
              <a:spcBef>
                <a:spcPts val="0"/>
              </a:spcBef>
              <a:spcAft>
                <a:spcPts val="0"/>
              </a:spcAft>
              <a:buClr>
                <a:schemeClr val="dk1"/>
              </a:buClr>
              <a:buSzPts val="2400"/>
              <a:buFont typeface="Arial" panose="020B0604020202020204" pitchFamily="34" charset="0"/>
              <a:buChar char="•"/>
            </a:pPr>
            <a:r>
              <a:rPr lang="en" sz="2400" dirty="0"/>
              <a:t>Learning specialists/coaches for ILPs and/or for learners not meeting expectations</a:t>
            </a:r>
          </a:p>
          <a:p>
            <a:pPr marL="330200" lvl="0" indent="-342900" algn="l" rtl="0">
              <a:lnSpc>
                <a:spcPct val="150000"/>
              </a:lnSpc>
              <a:spcBef>
                <a:spcPts val="0"/>
              </a:spcBef>
              <a:spcAft>
                <a:spcPts val="0"/>
              </a:spcAft>
              <a:buClr>
                <a:schemeClr val="dk1"/>
              </a:buClr>
              <a:buSzPts val="2400"/>
              <a:buFont typeface="Arial" panose="020B0604020202020204" pitchFamily="34" charset="0"/>
              <a:buChar char="•"/>
            </a:pPr>
            <a:r>
              <a:rPr lang="en" sz="2400" dirty="0"/>
              <a:t>Remediation resources</a:t>
            </a:r>
            <a:endParaRPr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6"/>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dirty="0">
                <a:solidFill>
                  <a:srgbClr val="0070C0"/>
                </a:solidFill>
              </a:rPr>
              <a:t>Training</a:t>
            </a:r>
            <a:endParaRPr dirty="0">
              <a:solidFill>
                <a:srgbClr val="0070C0"/>
              </a:solidFill>
            </a:endParaRPr>
          </a:p>
        </p:txBody>
      </p:sp>
      <p:sp>
        <p:nvSpPr>
          <p:cNvPr id="324" name="Google Shape;324;p46"/>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p>
            <a:pPr marL="177800" lvl="0" indent="-190500" algn="l" rtl="0">
              <a:lnSpc>
                <a:spcPct val="90000"/>
              </a:lnSpc>
              <a:spcBef>
                <a:spcPts val="0"/>
              </a:spcBef>
              <a:spcAft>
                <a:spcPts val="0"/>
              </a:spcAft>
              <a:buClr>
                <a:schemeClr val="dk1"/>
              </a:buClr>
              <a:buSzPts val="2400"/>
              <a:buChar char="•"/>
            </a:pPr>
            <a:r>
              <a:rPr lang="en" sz="2400" dirty="0"/>
              <a:t>Professional development for faculty, residents, students and staff</a:t>
            </a:r>
            <a:endParaRPr sz="2400" dirty="0"/>
          </a:p>
          <a:p>
            <a:pPr marL="177800" lvl="0" indent="-190500" algn="l" rtl="0">
              <a:lnSpc>
                <a:spcPct val="90000"/>
              </a:lnSpc>
              <a:spcBef>
                <a:spcPts val="800"/>
              </a:spcBef>
              <a:spcAft>
                <a:spcPts val="0"/>
              </a:spcAft>
              <a:buClr>
                <a:schemeClr val="dk1"/>
              </a:buClr>
              <a:buSzPts val="2400"/>
              <a:buChar char="•"/>
            </a:pPr>
            <a:r>
              <a:rPr lang="en" sz="2400" dirty="0"/>
              <a:t>Professional development for other specialties</a:t>
            </a:r>
            <a:endParaRPr sz="2400" dirty="0"/>
          </a:p>
          <a:p>
            <a:pPr marL="177800" lvl="0" indent="-190500" algn="l" rtl="0">
              <a:lnSpc>
                <a:spcPct val="90000"/>
              </a:lnSpc>
              <a:spcBef>
                <a:spcPts val="800"/>
              </a:spcBef>
              <a:spcAft>
                <a:spcPts val="0"/>
              </a:spcAft>
              <a:buClr>
                <a:schemeClr val="dk1"/>
              </a:buClr>
              <a:buSzPts val="2400"/>
              <a:buChar char="•"/>
            </a:pPr>
            <a:r>
              <a:rPr lang="en" sz="2400" dirty="0"/>
              <a:t>Anti-bias training</a:t>
            </a:r>
            <a:endParaRPr sz="2400" dirty="0"/>
          </a:p>
          <a:p>
            <a:pPr marL="177800" lvl="0" indent="-190500" algn="l" rtl="0">
              <a:lnSpc>
                <a:spcPct val="90000"/>
              </a:lnSpc>
              <a:spcBef>
                <a:spcPts val="800"/>
              </a:spcBef>
              <a:spcAft>
                <a:spcPts val="0"/>
              </a:spcAft>
              <a:buClr>
                <a:schemeClr val="dk1"/>
              </a:buClr>
              <a:buSzPts val="2400"/>
              <a:buChar char="•"/>
            </a:pPr>
            <a:r>
              <a:rPr lang="en" sz="2400" dirty="0"/>
              <a:t>Access to outside courses/resources</a:t>
            </a:r>
            <a:endParaRPr sz="2400" dirty="0"/>
          </a:p>
          <a:p>
            <a:pPr marL="520700" lvl="1" indent="-196850" algn="l" rtl="0">
              <a:lnSpc>
                <a:spcPct val="90000"/>
              </a:lnSpc>
              <a:spcBef>
                <a:spcPts val="400"/>
              </a:spcBef>
              <a:spcAft>
                <a:spcPts val="0"/>
              </a:spcAft>
              <a:buClr>
                <a:schemeClr val="dk1"/>
              </a:buClr>
              <a:buSzPts val="2100"/>
              <a:buChar char="•"/>
            </a:pPr>
            <a:r>
              <a:rPr lang="en" sz="2100" dirty="0"/>
              <a:t>ACGME CBME course</a:t>
            </a:r>
            <a:endParaRPr sz="21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200F-C2CE-67EB-C3E0-8BC90E6EC142}"/>
              </a:ext>
            </a:extLst>
          </p:cNvPr>
          <p:cNvSpPr>
            <a:spLocks noGrp="1"/>
          </p:cNvSpPr>
          <p:nvPr>
            <p:ph type="title"/>
          </p:nvPr>
        </p:nvSpPr>
        <p:spPr>
          <a:xfrm>
            <a:off x="629841" y="342900"/>
            <a:ext cx="2949178" cy="711349"/>
          </a:xfrm>
        </p:spPr>
        <p:txBody>
          <a:bodyPr>
            <a:normAutofit/>
          </a:bodyPr>
          <a:lstStyle/>
          <a:p>
            <a:r>
              <a:rPr lang="en-US" sz="3300" dirty="0">
                <a:solidFill>
                  <a:srgbClr val="0070C0"/>
                </a:solidFill>
              </a:rPr>
              <a:t>Relationships</a:t>
            </a:r>
          </a:p>
        </p:txBody>
      </p:sp>
      <p:graphicFrame>
        <p:nvGraphicFramePr>
          <p:cNvPr id="4" name="Diagram 3">
            <a:extLst>
              <a:ext uri="{FF2B5EF4-FFF2-40B4-BE49-F238E27FC236}">
                <a16:creationId xmlns:a16="http://schemas.microsoft.com/office/drawing/2014/main" id="{9FEFD2AB-214B-6AF3-E9BF-6ED841A42A58}"/>
              </a:ext>
            </a:extLst>
          </p:cNvPr>
          <p:cNvGraphicFramePr/>
          <p:nvPr>
            <p:extLst>
              <p:ext uri="{D42A27DB-BD31-4B8C-83A1-F6EECF244321}">
                <p14:modId xmlns:p14="http://schemas.microsoft.com/office/powerpoint/2010/main" val="1076283964"/>
              </p:ext>
            </p:extLst>
          </p:nvPr>
        </p:nvGraphicFramePr>
        <p:xfrm>
          <a:off x="1473798" y="428602"/>
          <a:ext cx="7670202" cy="4371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9155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dirty="0">
                <a:solidFill>
                  <a:srgbClr val="0070C0"/>
                </a:solidFill>
              </a:rPr>
              <a:t>Key Points</a:t>
            </a:r>
            <a:endParaRPr dirty="0">
              <a:solidFill>
                <a:srgbClr val="0070C0"/>
              </a:solidFill>
            </a:endParaRPr>
          </a:p>
        </p:txBody>
      </p:sp>
      <p:sp>
        <p:nvSpPr>
          <p:cNvPr id="331" name="Google Shape;331;p47"/>
          <p:cNvSpPr txBox="1">
            <a:spLocks noGrp="1"/>
          </p:cNvSpPr>
          <p:nvPr>
            <p:ph type="body" idx="1"/>
          </p:nvPr>
        </p:nvSpPr>
        <p:spPr>
          <a:xfrm>
            <a:off x="550069" y="1200150"/>
            <a:ext cx="7965281" cy="3432573"/>
          </a:xfrm>
          <a:prstGeom prst="rect">
            <a:avLst/>
          </a:prstGeom>
          <a:noFill/>
          <a:ln>
            <a:noFill/>
          </a:ln>
        </p:spPr>
        <p:txBody>
          <a:bodyPr spcFirstLastPara="1" wrap="square" lIns="68575" tIns="34275" rIns="68575" bIns="34275" anchor="t" anchorCtr="0">
            <a:normAutofit fontScale="92500" lnSpcReduction="20000"/>
          </a:bodyPr>
          <a:lstStyle/>
          <a:p>
            <a:pPr marL="177800" lvl="0" indent="-176001" algn="l" rtl="0">
              <a:lnSpc>
                <a:spcPct val="90000"/>
              </a:lnSpc>
              <a:spcBef>
                <a:spcPts val="0"/>
              </a:spcBef>
              <a:spcAft>
                <a:spcPts val="0"/>
              </a:spcAft>
              <a:buClr>
                <a:schemeClr val="dk1"/>
              </a:buClr>
              <a:buSzPct val="100000"/>
              <a:buChar char="•"/>
            </a:pPr>
            <a:r>
              <a:rPr lang="en" sz="3102" dirty="0"/>
              <a:t>PDs want to apply a thoughtful, comprehensive approach to CBME within their programs so they confidently attest to the ABFM that their residents have achieved core outcomes.</a:t>
            </a:r>
            <a:endParaRPr sz="3102" dirty="0"/>
          </a:p>
          <a:p>
            <a:pPr marL="177800" lvl="0" indent="-176001" algn="l" rtl="0">
              <a:lnSpc>
                <a:spcPct val="90000"/>
              </a:lnSpc>
              <a:spcBef>
                <a:spcPts val="800"/>
              </a:spcBef>
              <a:spcAft>
                <a:spcPts val="0"/>
              </a:spcAft>
              <a:buClr>
                <a:schemeClr val="dk1"/>
              </a:buClr>
              <a:buSzPct val="100000"/>
              <a:buChar char="•"/>
            </a:pPr>
            <a:r>
              <a:rPr lang="en" sz="3102" dirty="0"/>
              <a:t>The support and encouragement of their Dept Chair is critical to these efforts and we thank you!</a:t>
            </a:r>
          </a:p>
          <a:p>
            <a:pPr marL="177800" lvl="0" indent="-176001" algn="l" rtl="0">
              <a:lnSpc>
                <a:spcPct val="90000"/>
              </a:lnSpc>
              <a:spcBef>
                <a:spcPts val="800"/>
              </a:spcBef>
              <a:spcAft>
                <a:spcPts val="0"/>
              </a:spcAft>
              <a:buClr>
                <a:schemeClr val="dk1"/>
              </a:buClr>
              <a:buSzPct val="100000"/>
              <a:buChar char="•"/>
            </a:pPr>
            <a:r>
              <a:rPr lang="en" sz="3102" dirty="0"/>
              <a:t>Please help your PD by setting clear expectations for CBME implementation so residents and faculty do not look backward!</a:t>
            </a:r>
          </a:p>
          <a:p>
            <a:pPr marL="177800" lvl="0" indent="-176001" algn="l" rtl="0">
              <a:lnSpc>
                <a:spcPct val="90000"/>
              </a:lnSpc>
              <a:spcBef>
                <a:spcPts val="800"/>
              </a:spcBef>
              <a:spcAft>
                <a:spcPts val="0"/>
              </a:spcAft>
              <a:buClr>
                <a:schemeClr val="dk1"/>
              </a:buClr>
              <a:buSzPct val="100000"/>
              <a:buChar char="•"/>
            </a:pPr>
            <a:endParaRPr sz="3102" dirty="0"/>
          </a:p>
          <a:p>
            <a:pPr marL="0" lvl="0" indent="0" algn="l" rtl="0">
              <a:lnSpc>
                <a:spcPct val="90000"/>
              </a:lnSpc>
              <a:spcBef>
                <a:spcPts val="800"/>
              </a:spcBef>
              <a:spcAft>
                <a:spcPts val="0"/>
              </a:spcAft>
              <a:buClr>
                <a:schemeClr val="dk1"/>
              </a:buClr>
              <a:buSzPct val="100000"/>
              <a:buNone/>
            </a:pPr>
            <a:endParaRPr dirty="0"/>
          </a:p>
          <a:p>
            <a:pPr marL="520700" lvl="1" indent="-63500" algn="l" rtl="0">
              <a:lnSpc>
                <a:spcPct val="90000"/>
              </a:lnSpc>
              <a:spcBef>
                <a:spcPts val="400"/>
              </a:spcBef>
              <a:spcAft>
                <a:spcPts val="0"/>
              </a:spcAft>
              <a:buClr>
                <a:schemeClr val="dk1"/>
              </a:buClr>
              <a:buSzPct val="100000"/>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8"/>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dk1"/>
              </a:buClr>
              <a:buSzPts val="4500"/>
              <a:buFont typeface="Calibri"/>
              <a:buNone/>
            </a:pPr>
            <a:r>
              <a:rPr lang="en" dirty="0"/>
              <a:t>Thoughts and Questions?</a:t>
            </a:r>
            <a:endParaRPr dirty="0"/>
          </a:p>
        </p:txBody>
      </p:sp>
      <p:sp>
        <p:nvSpPr>
          <p:cNvPr id="337" name="Google Shape;337;p48"/>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888888"/>
              </a:buClr>
              <a:buSzPts val="18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
              <a:t>References</a:t>
            </a:r>
            <a:endParaRPr/>
          </a:p>
        </p:txBody>
      </p:sp>
      <p:sp>
        <p:nvSpPr>
          <p:cNvPr id="343" name="Google Shape;343;p49"/>
          <p:cNvSpPr txBox="1">
            <a:spLocks noGrp="1"/>
          </p:cNvSpPr>
          <p:nvPr>
            <p:ph type="body" idx="1"/>
          </p:nvPr>
        </p:nvSpPr>
        <p:spPr>
          <a:xfrm>
            <a:off x="571500" y="1064419"/>
            <a:ext cx="7943850" cy="3568304"/>
          </a:xfrm>
          <a:prstGeom prst="rect">
            <a:avLst/>
          </a:prstGeom>
          <a:noFill/>
          <a:ln>
            <a:noFill/>
          </a:ln>
        </p:spPr>
        <p:txBody>
          <a:bodyPr spcFirstLastPara="1" wrap="square" lIns="68575" tIns="34275" rIns="68575" bIns="34275" anchor="t" anchorCtr="0">
            <a:noAutofit/>
          </a:bodyPr>
          <a:lstStyle/>
          <a:p>
            <a:pPr marL="177800" indent="-172243">
              <a:spcBef>
                <a:spcPts val="0"/>
              </a:spcBef>
              <a:buClr>
                <a:srgbClr val="212121"/>
              </a:buClr>
              <a:buSzPct val="100000"/>
            </a:pPr>
            <a:r>
              <a:rPr lang="en-US" sz="1400" kern="1000" dirty="0">
                <a:solidFill>
                  <a:srgbClr val="595959"/>
                </a:solidFill>
                <a:effectLst/>
                <a:latin typeface="+mj-lt"/>
                <a:ea typeface="Franklin Gothic Book" panose="020B0503020102020204" pitchFamily="34" charset="0"/>
                <a:cs typeface="Times New Roman" panose="02020603050405020304" pitchFamily="18" charset="0"/>
              </a:rPr>
              <a:t>Newton W, </a:t>
            </a:r>
            <a:r>
              <a:rPr lang="en-US" sz="1400" kern="1000" dirty="0" err="1">
                <a:solidFill>
                  <a:srgbClr val="595959"/>
                </a:solidFill>
                <a:effectLst/>
                <a:latin typeface="+mj-lt"/>
                <a:ea typeface="Franklin Gothic Book" panose="020B0503020102020204" pitchFamily="34" charset="0"/>
                <a:cs typeface="Times New Roman" panose="02020603050405020304" pitchFamily="18" charset="0"/>
              </a:rPr>
              <a:t>Cagno</a:t>
            </a:r>
            <a:r>
              <a:rPr lang="en-US" sz="1400" kern="1000" dirty="0">
                <a:solidFill>
                  <a:srgbClr val="595959"/>
                </a:solidFill>
                <a:effectLst/>
                <a:latin typeface="+mj-lt"/>
                <a:ea typeface="Franklin Gothic Book" panose="020B0503020102020204" pitchFamily="34" charset="0"/>
                <a:cs typeface="Times New Roman" panose="02020603050405020304" pitchFamily="18" charset="0"/>
              </a:rPr>
              <a:t> CK, </a:t>
            </a:r>
            <a:r>
              <a:rPr lang="en-US" sz="1400" kern="1000" dirty="0" err="1">
                <a:solidFill>
                  <a:srgbClr val="595959"/>
                </a:solidFill>
                <a:effectLst/>
                <a:latin typeface="+mj-lt"/>
                <a:ea typeface="Franklin Gothic Book" panose="020B0503020102020204" pitchFamily="34" charset="0"/>
                <a:cs typeface="Times New Roman" panose="02020603050405020304" pitchFamily="18" charset="0"/>
              </a:rPr>
              <a:t>Hoekzema</a:t>
            </a:r>
            <a:r>
              <a:rPr lang="en-US" sz="1400" kern="1000" dirty="0">
                <a:solidFill>
                  <a:srgbClr val="595959"/>
                </a:solidFill>
                <a:effectLst/>
                <a:latin typeface="+mj-lt"/>
                <a:ea typeface="Franklin Gothic Book" panose="020B0503020102020204" pitchFamily="34" charset="0"/>
                <a:cs typeface="Times New Roman" panose="02020603050405020304" pitchFamily="18" charset="0"/>
              </a:rPr>
              <a:t> GS and </a:t>
            </a:r>
            <a:r>
              <a:rPr lang="en-US" sz="1400" kern="1000" dirty="0" err="1">
                <a:solidFill>
                  <a:srgbClr val="595959"/>
                </a:solidFill>
                <a:effectLst/>
                <a:latin typeface="+mj-lt"/>
                <a:ea typeface="Franklin Gothic Book" panose="020B0503020102020204" pitchFamily="34" charset="0"/>
                <a:cs typeface="Times New Roman" panose="02020603050405020304" pitchFamily="18" charset="0"/>
              </a:rPr>
              <a:t>Edje</a:t>
            </a:r>
            <a:r>
              <a:rPr lang="en-US" sz="1400" kern="1000" dirty="0">
                <a:solidFill>
                  <a:srgbClr val="595959"/>
                </a:solidFill>
                <a:effectLst/>
                <a:latin typeface="+mj-lt"/>
                <a:ea typeface="Franklin Gothic Book" panose="020B0503020102020204" pitchFamily="34" charset="0"/>
                <a:cs typeface="Times New Roman" panose="02020603050405020304" pitchFamily="18" charset="0"/>
              </a:rPr>
              <a:t> L. Core Outcomes of Residency Training 2022 (Provisional). Ann Fam Med. 2023;21(2):191-194</a:t>
            </a:r>
            <a:endParaRPr lang="en" sz="1400" b="0" i="0" dirty="0">
              <a:solidFill>
                <a:srgbClr val="212121"/>
              </a:solidFill>
              <a:latin typeface="+mj-lt"/>
              <a:ea typeface="Roboto"/>
              <a:cs typeface="Roboto"/>
              <a:sym typeface="Roboto"/>
            </a:endParaRPr>
          </a:p>
          <a:p>
            <a:pPr marL="177800" lvl="0" indent="-172243" algn="l" rtl="0">
              <a:lnSpc>
                <a:spcPct val="90000"/>
              </a:lnSpc>
              <a:spcBef>
                <a:spcPts val="0"/>
              </a:spcBef>
              <a:spcAft>
                <a:spcPts val="0"/>
              </a:spcAft>
              <a:buClr>
                <a:srgbClr val="212121"/>
              </a:buClr>
              <a:buSzPct val="100000"/>
              <a:buChar char="•"/>
            </a:pPr>
            <a:endParaRPr lang="en" sz="1400" b="0" i="0" dirty="0">
              <a:solidFill>
                <a:srgbClr val="212121"/>
              </a:solidFill>
              <a:latin typeface="+mj-lt"/>
              <a:ea typeface="Roboto"/>
              <a:cs typeface="Roboto"/>
              <a:sym typeface="Roboto"/>
            </a:endParaRPr>
          </a:p>
          <a:p>
            <a:pPr marL="177800" lvl="0" indent="-172243" algn="l" rtl="0">
              <a:lnSpc>
                <a:spcPct val="90000"/>
              </a:lnSpc>
              <a:spcBef>
                <a:spcPts val="0"/>
              </a:spcBef>
              <a:spcAft>
                <a:spcPts val="0"/>
              </a:spcAft>
              <a:buClr>
                <a:srgbClr val="212121"/>
              </a:buClr>
              <a:buSzPct val="100000"/>
              <a:buChar char="•"/>
            </a:pPr>
            <a:r>
              <a:rPr lang="en" sz="1400" b="0" i="0" dirty="0">
                <a:solidFill>
                  <a:srgbClr val="212121"/>
                </a:solidFill>
                <a:latin typeface="+mj-lt"/>
                <a:ea typeface="Roboto"/>
                <a:cs typeface="Roboto"/>
                <a:sym typeface="Roboto"/>
              </a:rPr>
              <a:t>American Association of Medical Colleges. (n. d.). </a:t>
            </a:r>
            <a:r>
              <a:rPr lang="en" sz="1400" b="0" i="1" dirty="0">
                <a:solidFill>
                  <a:srgbClr val="212121"/>
                </a:solidFill>
                <a:latin typeface="+mj-lt"/>
                <a:ea typeface="Roboto"/>
                <a:cs typeface="Roboto"/>
                <a:sym typeface="Roboto"/>
              </a:rPr>
              <a:t>Competency-based medical education.</a:t>
            </a:r>
            <a:r>
              <a:rPr lang="en" sz="1400" b="0" i="0" dirty="0">
                <a:solidFill>
                  <a:srgbClr val="212121"/>
                </a:solidFill>
                <a:latin typeface="+mj-lt"/>
                <a:ea typeface="Roboto"/>
                <a:cs typeface="Roboto"/>
                <a:sym typeface="Roboto"/>
              </a:rPr>
              <a:t> </a:t>
            </a:r>
            <a:r>
              <a:rPr lang="en" sz="1400" b="0" i="0" u="sng" dirty="0">
                <a:solidFill>
                  <a:schemeClr val="hlink"/>
                </a:solidFill>
                <a:latin typeface="+mj-lt"/>
                <a:ea typeface="Roboto"/>
                <a:cs typeface="Roboto"/>
                <a:sym typeface="Roboto"/>
                <a:hlinkClick r:id="rId3"/>
              </a:rPr>
              <a:t>https://www.aamc.org/about-us/mission-areas/medical-education/cbme#:~:text=One%20of%20these%20changes%20is,uses%20competencies%20or%20observable%20abilities</a:t>
            </a:r>
            <a:r>
              <a:rPr lang="en" sz="1400" b="0" i="0" dirty="0">
                <a:solidFill>
                  <a:srgbClr val="212121"/>
                </a:solidFill>
                <a:latin typeface="+mj-lt"/>
                <a:ea typeface="Roboto"/>
                <a:cs typeface="Roboto"/>
                <a:sym typeface="Roboto"/>
              </a:rPr>
              <a:t>. </a:t>
            </a:r>
            <a:endParaRPr sz="1400" dirty="0">
              <a:latin typeface="+mj-lt"/>
            </a:endParaRPr>
          </a:p>
          <a:p>
            <a:pPr marL="177800" lvl="0" indent="-172243" algn="l" rtl="0">
              <a:lnSpc>
                <a:spcPct val="90000"/>
              </a:lnSpc>
              <a:spcBef>
                <a:spcPts val="800"/>
              </a:spcBef>
              <a:spcAft>
                <a:spcPts val="0"/>
              </a:spcAft>
              <a:buClr>
                <a:srgbClr val="222222"/>
              </a:buClr>
              <a:buSzPct val="100000"/>
              <a:buChar char="•"/>
            </a:pPr>
            <a:r>
              <a:rPr lang="en" sz="1400" b="0" i="0" dirty="0">
                <a:solidFill>
                  <a:srgbClr val="222222"/>
                </a:solidFill>
                <a:latin typeface="+mj-lt"/>
                <a:ea typeface="Arial"/>
                <a:cs typeface="Arial"/>
                <a:sym typeface="Arial"/>
              </a:rPr>
              <a:t>Holmboe, E. (2021). The transformational path ahead: competency-based medical education in family medicine. </a:t>
            </a:r>
            <a:r>
              <a:rPr lang="en" sz="1400" b="0" i="1" dirty="0">
                <a:solidFill>
                  <a:srgbClr val="222222"/>
                </a:solidFill>
                <a:latin typeface="+mj-lt"/>
                <a:ea typeface="Arial"/>
                <a:cs typeface="Arial"/>
                <a:sym typeface="Arial"/>
              </a:rPr>
              <a:t>Family Medicine</a:t>
            </a:r>
            <a:r>
              <a:rPr lang="en" sz="1400" b="0" i="0" dirty="0">
                <a:solidFill>
                  <a:srgbClr val="222222"/>
                </a:solidFill>
                <a:latin typeface="+mj-lt"/>
                <a:ea typeface="Arial"/>
                <a:cs typeface="Arial"/>
                <a:sym typeface="Arial"/>
              </a:rPr>
              <a:t>, </a:t>
            </a:r>
            <a:r>
              <a:rPr lang="en" sz="1400" b="0" i="1" dirty="0">
                <a:solidFill>
                  <a:srgbClr val="222222"/>
                </a:solidFill>
                <a:latin typeface="+mj-lt"/>
                <a:ea typeface="Arial"/>
                <a:cs typeface="Arial"/>
                <a:sym typeface="Arial"/>
              </a:rPr>
              <a:t>53</a:t>
            </a:r>
            <a:r>
              <a:rPr lang="en" sz="1400" b="0" i="0" dirty="0">
                <a:solidFill>
                  <a:srgbClr val="222222"/>
                </a:solidFill>
                <a:latin typeface="+mj-lt"/>
                <a:ea typeface="Arial"/>
                <a:cs typeface="Arial"/>
                <a:sym typeface="Arial"/>
              </a:rPr>
              <a:t>(7), 583-589. </a:t>
            </a:r>
            <a:r>
              <a:rPr lang="en" sz="1400" b="0" i="0" u="sng" dirty="0">
                <a:solidFill>
                  <a:schemeClr val="hlink"/>
                </a:solidFill>
                <a:latin typeface="+mj-lt"/>
                <a:ea typeface="Arial"/>
                <a:cs typeface="Arial"/>
                <a:sym typeface="Arial"/>
                <a:hlinkClick r:id="rId4"/>
              </a:rPr>
              <a:t>https://</a:t>
            </a:r>
            <a:r>
              <a:rPr lang="en" sz="1400" b="0" i="0" u="sng" dirty="0">
                <a:solidFill>
                  <a:schemeClr val="hlink"/>
                </a:solidFill>
                <a:latin typeface="+mj-lt"/>
                <a:ea typeface="Helvetica Neue"/>
                <a:cs typeface="Helvetica Neue"/>
                <a:sym typeface="Helvetica Neue"/>
                <a:hlinkClick r:id="rId4"/>
              </a:rPr>
              <a:t>10.22454/FamMed.2021.296914</a:t>
            </a:r>
            <a:endParaRPr sz="1400" b="0" i="0" dirty="0">
              <a:solidFill>
                <a:srgbClr val="212121"/>
              </a:solidFill>
              <a:latin typeface="+mj-lt"/>
              <a:ea typeface="Roboto"/>
              <a:cs typeface="Roboto"/>
              <a:sym typeface="Roboto"/>
            </a:endParaRPr>
          </a:p>
          <a:p>
            <a:pPr marL="177800" lvl="0" indent="-172243" algn="l" rtl="0">
              <a:lnSpc>
                <a:spcPct val="90000"/>
              </a:lnSpc>
              <a:spcBef>
                <a:spcPts val="800"/>
              </a:spcBef>
              <a:spcAft>
                <a:spcPts val="0"/>
              </a:spcAft>
              <a:buClr>
                <a:srgbClr val="212121"/>
              </a:buClr>
              <a:buSzPct val="100000"/>
              <a:buChar char="•"/>
            </a:pPr>
            <a:r>
              <a:rPr lang="en" sz="1400" b="0" i="0" dirty="0">
                <a:solidFill>
                  <a:srgbClr val="212121"/>
                </a:solidFill>
                <a:latin typeface="+mj-lt"/>
                <a:ea typeface="Roboto"/>
                <a:cs typeface="Roboto"/>
                <a:sym typeface="Roboto"/>
              </a:rPr>
              <a:t>Hsu, T., De Angelis, F., Al-Asaaed, S., Basi, S. K., Tomiak, A., Grenier, D., Hammad, N., Henning, J. W., Berry, S., Song, X., &amp; Mukherjee, S. D. (2021). Ten ways to get a grip on designing and implementing a competency-based medical education training program. </a:t>
            </a:r>
            <a:r>
              <a:rPr lang="en" sz="1400" b="0" i="1" dirty="0">
                <a:solidFill>
                  <a:srgbClr val="212121"/>
                </a:solidFill>
                <a:latin typeface="+mj-lt"/>
                <a:ea typeface="Roboto"/>
                <a:cs typeface="Roboto"/>
                <a:sym typeface="Roboto"/>
              </a:rPr>
              <a:t>Canadian Medical Education Journal</a:t>
            </a:r>
            <a:r>
              <a:rPr lang="en" sz="1400" b="0" i="0" dirty="0">
                <a:solidFill>
                  <a:srgbClr val="212121"/>
                </a:solidFill>
                <a:latin typeface="+mj-lt"/>
                <a:ea typeface="Roboto"/>
                <a:cs typeface="Roboto"/>
                <a:sym typeface="Roboto"/>
              </a:rPr>
              <a:t>, </a:t>
            </a:r>
            <a:r>
              <a:rPr lang="en" sz="1400" b="0" i="1" dirty="0">
                <a:solidFill>
                  <a:srgbClr val="212121"/>
                </a:solidFill>
                <a:latin typeface="+mj-lt"/>
                <a:ea typeface="Roboto"/>
                <a:cs typeface="Roboto"/>
                <a:sym typeface="Roboto"/>
              </a:rPr>
              <a:t>12</a:t>
            </a:r>
            <a:r>
              <a:rPr lang="en" sz="1400" b="0" i="0" dirty="0">
                <a:solidFill>
                  <a:srgbClr val="212121"/>
                </a:solidFill>
                <a:latin typeface="+mj-lt"/>
                <a:ea typeface="Roboto"/>
                <a:cs typeface="Roboto"/>
                <a:sym typeface="Roboto"/>
              </a:rPr>
              <a:t>(2), e81–e87. </a:t>
            </a:r>
            <a:r>
              <a:rPr lang="en" sz="1400" b="0" i="0" u="sng" dirty="0">
                <a:solidFill>
                  <a:schemeClr val="hlink"/>
                </a:solidFill>
                <a:latin typeface="+mj-lt"/>
                <a:ea typeface="Roboto"/>
                <a:cs typeface="Roboto"/>
                <a:sym typeface="Roboto"/>
                <a:hlinkClick r:id="rId5"/>
              </a:rPr>
              <a:t>https://doi.org/10.36834/cmej.70723</a:t>
            </a:r>
            <a:r>
              <a:rPr lang="en" sz="1400" b="0" i="0" dirty="0">
                <a:solidFill>
                  <a:srgbClr val="212121"/>
                </a:solidFill>
                <a:latin typeface="+mj-lt"/>
                <a:ea typeface="Roboto"/>
                <a:cs typeface="Roboto"/>
                <a:sym typeface="Roboto"/>
              </a:rPr>
              <a:t> </a:t>
            </a:r>
            <a:endParaRPr sz="1400" dirty="0">
              <a:latin typeface="+mj-lt"/>
            </a:endParaRPr>
          </a:p>
          <a:p>
            <a:pPr marL="177800" lvl="0" indent="-172243" algn="l" rtl="0">
              <a:lnSpc>
                <a:spcPct val="90000"/>
              </a:lnSpc>
              <a:spcBef>
                <a:spcPts val="800"/>
              </a:spcBef>
              <a:spcAft>
                <a:spcPts val="0"/>
              </a:spcAft>
              <a:buClr>
                <a:srgbClr val="212121"/>
              </a:buClr>
              <a:buSzPct val="100000"/>
              <a:buChar char="•"/>
            </a:pPr>
            <a:r>
              <a:rPr lang="en" sz="1400" b="0" i="0" dirty="0">
                <a:solidFill>
                  <a:srgbClr val="212121"/>
                </a:solidFill>
                <a:latin typeface="+mj-lt"/>
                <a:ea typeface="Roboto"/>
                <a:cs typeface="Roboto"/>
                <a:sym typeface="Roboto"/>
              </a:rPr>
              <a:t>Kelly, K., &amp; Diaz, K. (2023). CBME is Here - The Time is Now. </a:t>
            </a:r>
            <a:r>
              <a:rPr lang="en" sz="1400" b="0" i="1" dirty="0">
                <a:solidFill>
                  <a:srgbClr val="212121"/>
                </a:solidFill>
                <a:latin typeface="+mj-lt"/>
                <a:ea typeface="Roboto"/>
                <a:cs typeface="Roboto"/>
                <a:sym typeface="Roboto"/>
              </a:rPr>
              <a:t>Annals of Family </a:t>
            </a:r>
            <a:r>
              <a:rPr lang="en" sz="1400" i="1" dirty="0">
                <a:solidFill>
                  <a:srgbClr val="212121"/>
                </a:solidFill>
                <a:latin typeface="+mj-lt"/>
                <a:ea typeface="Roboto"/>
                <a:cs typeface="Roboto"/>
                <a:sym typeface="Roboto"/>
              </a:rPr>
              <a:t>M</a:t>
            </a:r>
            <a:r>
              <a:rPr lang="en" sz="1400" b="0" i="1" dirty="0">
                <a:solidFill>
                  <a:srgbClr val="212121"/>
                </a:solidFill>
                <a:latin typeface="+mj-lt"/>
                <a:ea typeface="Roboto"/>
                <a:cs typeface="Roboto"/>
                <a:sym typeface="Roboto"/>
              </a:rPr>
              <a:t>edicine</a:t>
            </a:r>
            <a:r>
              <a:rPr lang="en" sz="1400" b="0" i="0" dirty="0">
                <a:solidFill>
                  <a:srgbClr val="212121"/>
                </a:solidFill>
                <a:latin typeface="+mj-lt"/>
                <a:ea typeface="Roboto"/>
                <a:cs typeface="Roboto"/>
                <a:sym typeface="Roboto"/>
              </a:rPr>
              <a:t>, </a:t>
            </a:r>
            <a:r>
              <a:rPr lang="en" sz="1400" b="0" i="1" dirty="0">
                <a:solidFill>
                  <a:srgbClr val="212121"/>
                </a:solidFill>
                <a:latin typeface="+mj-lt"/>
                <a:ea typeface="Roboto"/>
                <a:cs typeface="Roboto"/>
                <a:sym typeface="Roboto"/>
              </a:rPr>
              <a:t>21</a:t>
            </a:r>
            <a:r>
              <a:rPr lang="en" sz="1400" b="0" i="0" dirty="0">
                <a:solidFill>
                  <a:srgbClr val="212121"/>
                </a:solidFill>
                <a:latin typeface="+mj-lt"/>
                <a:ea typeface="Roboto"/>
                <a:cs typeface="Roboto"/>
                <a:sym typeface="Roboto"/>
              </a:rPr>
              <a:t>(5), 472–474. </a:t>
            </a:r>
            <a:r>
              <a:rPr lang="en" sz="1400" b="0" i="0" u="sng" dirty="0">
                <a:solidFill>
                  <a:schemeClr val="hlink"/>
                </a:solidFill>
                <a:latin typeface="+mj-lt"/>
                <a:ea typeface="Roboto"/>
                <a:cs typeface="Roboto"/>
                <a:sym typeface="Roboto"/>
                <a:hlinkClick r:id="rId6"/>
              </a:rPr>
              <a:t>https://doi.org/10.1370/afm.3034</a:t>
            </a:r>
            <a:r>
              <a:rPr lang="en" sz="1400" dirty="0">
                <a:solidFill>
                  <a:srgbClr val="212121"/>
                </a:solidFill>
                <a:latin typeface="+mj-lt"/>
                <a:ea typeface="Roboto"/>
                <a:cs typeface="Roboto"/>
                <a:sym typeface="Roboto"/>
              </a:rPr>
              <a:t> </a:t>
            </a:r>
            <a:endParaRPr sz="1400" dirty="0">
              <a:latin typeface="+mj-lt"/>
            </a:endParaRPr>
          </a:p>
          <a:p>
            <a:pPr marL="177800" lvl="0" indent="-172243" algn="l" rtl="0">
              <a:lnSpc>
                <a:spcPct val="90000"/>
              </a:lnSpc>
              <a:spcBef>
                <a:spcPts val="800"/>
              </a:spcBef>
              <a:spcAft>
                <a:spcPts val="0"/>
              </a:spcAft>
              <a:buClr>
                <a:srgbClr val="222222"/>
              </a:buClr>
              <a:buSzPct val="100000"/>
              <a:buChar char="•"/>
            </a:pPr>
            <a:r>
              <a:rPr lang="en" sz="1400" b="0" i="0" dirty="0">
                <a:solidFill>
                  <a:srgbClr val="222222"/>
                </a:solidFill>
                <a:latin typeface="+mj-lt"/>
                <a:ea typeface="Arial"/>
                <a:cs typeface="Arial"/>
                <a:sym typeface="Arial"/>
              </a:rPr>
              <a:t>Van Melle, E., Hall, A. K., Schumacher, D. J., Kinnear, B., Gruppen, L., Thoma, B. &amp; ICBME Collaborators. (2021). Capturing outcomes of competency-based medical education: the call and the challenge. </a:t>
            </a:r>
            <a:r>
              <a:rPr lang="en" sz="1400" b="0" i="1" dirty="0">
                <a:solidFill>
                  <a:srgbClr val="222222"/>
                </a:solidFill>
                <a:latin typeface="+mj-lt"/>
                <a:ea typeface="Arial"/>
                <a:cs typeface="Arial"/>
                <a:sym typeface="Arial"/>
              </a:rPr>
              <a:t>Medical Teacher</a:t>
            </a:r>
            <a:r>
              <a:rPr lang="en" sz="1400" b="0" i="0" dirty="0">
                <a:solidFill>
                  <a:srgbClr val="222222"/>
                </a:solidFill>
                <a:latin typeface="+mj-lt"/>
                <a:ea typeface="Arial"/>
                <a:cs typeface="Arial"/>
                <a:sym typeface="Arial"/>
              </a:rPr>
              <a:t>, </a:t>
            </a:r>
            <a:r>
              <a:rPr lang="en" sz="1400" b="0" i="1" dirty="0">
                <a:solidFill>
                  <a:srgbClr val="222222"/>
                </a:solidFill>
                <a:latin typeface="+mj-lt"/>
                <a:ea typeface="Arial"/>
                <a:cs typeface="Arial"/>
                <a:sym typeface="Arial"/>
              </a:rPr>
              <a:t>43</a:t>
            </a:r>
            <a:r>
              <a:rPr lang="en" sz="1400" b="0" i="0" dirty="0">
                <a:solidFill>
                  <a:srgbClr val="222222"/>
                </a:solidFill>
                <a:latin typeface="+mj-lt"/>
                <a:ea typeface="Arial"/>
                <a:cs typeface="Arial"/>
                <a:sym typeface="Arial"/>
              </a:rPr>
              <a:t>(7), 794-800. </a:t>
            </a:r>
            <a:r>
              <a:rPr lang="en" sz="1400" u="sng" dirty="0">
                <a:solidFill>
                  <a:schemeClr val="hlink"/>
                </a:solidFill>
                <a:latin typeface="+mj-lt"/>
                <a:ea typeface="Arial"/>
                <a:cs typeface="Arial"/>
                <a:sym typeface="Arial"/>
                <a:hlinkClick r:id="rId7"/>
              </a:rPr>
              <a:t>https://doi.org</a:t>
            </a:r>
            <a:r>
              <a:rPr lang="en" sz="1400" b="0" i="0" u="sng" dirty="0">
                <a:solidFill>
                  <a:schemeClr val="hlink"/>
                </a:solidFill>
                <a:latin typeface="+mj-lt"/>
                <a:ea typeface="Arial"/>
                <a:cs typeface="Arial"/>
                <a:sym typeface="Arial"/>
                <a:hlinkClick r:id="rId7"/>
              </a:rPr>
              <a:t>10.1080/0142159X.2021.1925640</a:t>
            </a:r>
            <a:endParaRPr sz="14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 text&#10;&#10;Description automatically generated">
            <a:extLst>
              <a:ext uri="{FF2B5EF4-FFF2-40B4-BE49-F238E27FC236}">
                <a16:creationId xmlns:a16="http://schemas.microsoft.com/office/drawing/2014/main" id="{BA97D67E-4A73-0693-35DF-4E6231412060}"/>
              </a:ext>
            </a:extLst>
          </p:cNvPr>
          <p:cNvPicPr>
            <a:picLocks noChangeAspect="1"/>
          </p:cNvPicPr>
          <p:nvPr/>
        </p:nvPicPr>
        <p:blipFill rotWithShape="1">
          <a:blip r:embed="rId3"/>
          <a:srcRect r="1315"/>
          <a:stretch/>
        </p:blipFill>
        <p:spPr>
          <a:xfrm>
            <a:off x="15" y="961"/>
            <a:ext cx="9143985" cy="5142539"/>
          </a:xfrm>
          <a:prstGeom prst="rect">
            <a:avLst/>
          </a:prstGeom>
        </p:spPr>
      </p:pic>
    </p:spTree>
    <p:extLst>
      <p:ext uri="{BB962C8B-B14F-4D97-AF65-F5344CB8AC3E}">
        <p14:creationId xmlns:p14="http://schemas.microsoft.com/office/powerpoint/2010/main" val="2752991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text, application, email&#10;&#10;Description automatically generated">
            <a:extLst>
              <a:ext uri="{FF2B5EF4-FFF2-40B4-BE49-F238E27FC236}">
                <a16:creationId xmlns:a16="http://schemas.microsoft.com/office/drawing/2014/main" id="{337981C2-1218-A492-B3B2-ABD2DC86BBBA}"/>
              </a:ext>
            </a:extLst>
          </p:cNvPr>
          <p:cNvPicPr>
            <a:picLocks noChangeAspect="1"/>
          </p:cNvPicPr>
          <p:nvPr/>
        </p:nvPicPr>
        <p:blipFill rotWithShape="1">
          <a:blip r:embed="rId2"/>
          <a:srcRect t="4652" b="1655"/>
          <a:stretch/>
        </p:blipFill>
        <p:spPr>
          <a:xfrm>
            <a:off x="342900" y="342900"/>
            <a:ext cx="8458200" cy="4457700"/>
          </a:xfrm>
          <a:prstGeom prst="rect">
            <a:avLst/>
          </a:prstGeom>
        </p:spPr>
      </p:pic>
    </p:spTree>
    <p:extLst>
      <p:ext uri="{BB962C8B-B14F-4D97-AF65-F5344CB8AC3E}">
        <p14:creationId xmlns:p14="http://schemas.microsoft.com/office/powerpoint/2010/main" val="96029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DB8D1-882D-C255-6B38-087231E086F8}"/>
              </a:ext>
            </a:extLst>
          </p:cNvPr>
          <p:cNvSpPr>
            <a:spLocks noGrp="1"/>
          </p:cNvSpPr>
          <p:nvPr>
            <p:ph type="title"/>
          </p:nvPr>
        </p:nvSpPr>
        <p:spPr/>
        <p:txBody>
          <a:bodyPr>
            <a:normAutofit/>
          </a:bodyPr>
          <a:lstStyle/>
          <a:p>
            <a:r>
              <a:rPr lang="en-US" sz="2800" b="1" dirty="0">
                <a:solidFill>
                  <a:schemeClr val="accent1"/>
                </a:solidFill>
              </a:rPr>
              <a:t>Why is CBME especially needed in Family Medicine?</a:t>
            </a:r>
          </a:p>
        </p:txBody>
      </p:sp>
      <p:sp>
        <p:nvSpPr>
          <p:cNvPr id="4" name="Content Placeholder 3">
            <a:extLst>
              <a:ext uri="{FF2B5EF4-FFF2-40B4-BE49-F238E27FC236}">
                <a16:creationId xmlns:a16="http://schemas.microsoft.com/office/drawing/2014/main" id="{B54BB3BB-3C1A-9952-6984-4E670B09AAF3}"/>
              </a:ext>
            </a:extLst>
          </p:cNvPr>
          <p:cNvSpPr>
            <a:spLocks noGrp="1"/>
          </p:cNvSpPr>
          <p:nvPr>
            <p:ph sz="half" idx="1"/>
          </p:nvPr>
        </p:nvSpPr>
        <p:spPr>
          <a:xfrm>
            <a:off x="545523" y="1379637"/>
            <a:ext cx="3565499" cy="3263504"/>
          </a:xfrm>
        </p:spPr>
        <p:txBody>
          <a:bodyPr/>
          <a:lstStyle/>
          <a:p>
            <a:pPr marL="139700" indent="0">
              <a:buNone/>
            </a:pPr>
            <a:r>
              <a:rPr lang="en-US" b="0" i="0" dirty="0">
                <a:solidFill>
                  <a:srgbClr val="555555"/>
                </a:solidFill>
                <a:effectLst/>
                <a:latin typeface="Helvetica Neue"/>
              </a:rPr>
              <a:t>“CBME explicitly places the patient, family, and community at the center of training with the primary goals of concomitantly improving both educational and clinical outcomes.”</a:t>
            </a:r>
            <a:endParaRPr lang="en-US" dirty="0"/>
          </a:p>
        </p:txBody>
      </p:sp>
      <p:pic>
        <p:nvPicPr>
          <p:cNvPr id="5" name="Content Placeholder 4">
            <a:extLst>
              <a:ext uri="{FF2B5EF4-FFF2-40B4-BE49-F238E27FC236}">
                <a16:creationId xmlns:a16="http://schemas.microsoft.com/office/drawing/2014/main" id="{C3467016-19A6-15E6-5EB3-077A19EC5B7F}"/>
              </a:ext>
            </a:extLst>
          </p:cNvPr>
          <p:cNvPicPr>
            <a:picLocks noChangeAspect="1"/>
          </p:cNvPicPr>
          <p:nvPr/>
        </p:nvPicPr>
        <p:blipFill>
          <a:blip r:embed="rId3"/>
          <a:stretch>
            <a:fillRect/>
          </a:stretch>
        </p:blipFill>
        <p:spPr>
          <a:xfrm>
            <a:off x="4194149" y="2571750"/>
            <a:ext cx="4866124" cy="2071391"/>
          </a:xfrm>
          <a:prstGeom prst="rect">
            <a:avLst/>
          </a:prstGeom>
        </p:spPr>
      </p:pic>
    </p:spTree>
    <p:extLst>
      <p:ext uri="{BB962C8B-B14F-4D97-AF65-F5344CB8AC3E}">
        <p14:creationId xmlns:p14="http://schemas.microsoft.com/office/powerpoint/2010/main" val="1362189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1"/>
          <p:cNvSpPr txBox="1">
            <a:spLocks noGrp="1"/>
          </p:cNvSpPr>
          <p:nvPr>
            <p:ph type="title"/>
          </p:nvPr>
        </p:nvSpPr>
        <p:spPr>
          <a:xfrm>
            <a:off x="364331" y="893232"/>
            <a:ext cx="2028825" cy="3613244"/>
          </a:xfrm>
          <a:prstGeom prst="rect">
            <a:avLst/>
          </a:prstGeom>
          <a:noFill/>
          <a:ln>
            <a:noFill/>
          </a:ln>
        </p:spPr>
        <p:txBody>
          <a:bodyPr spcFirstLastPara="1" wrap="square" lIns="68575" tIns="34275" rIns="68575" bIns="34275" anchor="b" anchorCtr="0">
            <a:noAutofit/>
          </a:bodyPr>
          <a:lstStyle/>
          <a:p>
            <a:pPr marL="0" lvl="0" indent="0" algn="l" rtl="0">
              <a:lnSpc>
                <a:spcPct val="90000"/>
              </a:lnSpc>
              <a:spcBef>
                <a:spcPts val="0"/>
              </a:spcBef>
              <a:spcAft>
                <a:spcPts val="0"/>
              </a:spcAft>
              <a:buClr>
                <a:schemeClr val="dk1"/>
              </a:buClr>
              <a:buSzPct val="100000"/>
              <a:buFont typeface="Calibri"/>
              <a:buNone/>
            </a:pPr>
            <a:r>
              <a:rPr lang="en-US" b="1" dirty="0">
                <a:solidFill>
                  <a:schemeClr val="accent1"/>
                </a:solidFill>
              </a:rPr>
              <a:t>How are CBME principles showing up in the new ACGME Requirements for GME in FM?</a:t>
            </a:r>
            <a:br>
              <a:rPr lang="en-US" b="1" dirty="0">
                <a:solidFill>
                  <a:schemeClr val="accent1"/>
                </a:solidFill>
              </a:rPr>
            </a:br>
            <a:br>
              <a:rPr lang="en-US" b="1" dirty="0">
                <a:solidFill>
                  <a:schemeClr val="accent1"/>
                </a:solidFill>
              </a:rPr>
            </a:br>
            <a:endParaRPr dirty="0">
              <a:solidFill>
                <a:schemeClr val="accent1"/>
              </a:solidFill>
            </a:endParaRPr>
          </a:p>
        </p:txBody>
      </p:sp>
      <p:sp>
        <p:nvSpPr>
          <p:cNvPr id="168" name="Google Shape;168;p31"/>
          <p:cNvSpPr/>
          <p:nvPr/>
        </p:nvSpPr>
        <p:spPr>
          <a:xfrm>
            <a:off x="5638800" y="2497667"/>
            <a:ext cx="397800" cy="304800"/>
          </a:xfrm>
          <a:prstGeom prst="rightArrow">
            <a:avLst>
              <a:gd name="adj1" fmla="val 50000"/>
              <a:gd name="adj2" fmla="val 50000"/>
            </a:avLst>
          </a:prstGeom>
          <a:solidFill>
            <a:srgbClr val="FFFF00"/>
          </a:solidFill>
          <a:ln w="12700" cap="flat" cmpd="sng">
            <a:solidFill>
              <a:srgbClr val="1C305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69" name="Google Shape;169;p31"/>
          <p:cNvPicPr preferRelativeResize="0">
            <a:picLocks noGrp="1"/>
          </p:cNvPicPr>
          <p:nvPr>
            <p:ph type="body" idx="1"/>
          </p:nvPr>
        </p:nvPicPr>
        <p:blipFill rotWithShape="1">
          <a:blip r:embed="rId3">
            <a:alphaModFix/>
          </a:blip>
          <a:srcRect/>
          <a:stretch/>
        </p:blipFill>
        <p:spPr>
          <a:xfrm>
            <a:off x="2714625" y="735806"/>
            <a:ext cx="5954700" cy="3770670"/>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54" ky="144987" algn="tl" rotWithShape="0">
              <a:srgbClr val="000000">
                <a:alpha val="29800"/>
              </a:srgbClr>
            </a:outerShdw>
          </a:effectLst>
        </p:spPr>
      </p:pic>
      <p:sp>
        <p:nvSpPr>
          <p:cNvPr id="170" name="Google Shape;170;p31"/>
          <p:cNvSpPr/>
          <p:nvPr/>
        </p:nvSpPr>
        <p:spPr>
          <a:xfrm>
            <a:off x="5512875" y="1654242"/>
            <a:ext cx="397800" cy="304800"/>
          </a:xfrm>
          <a:prstGeom prst="rightArrow">
            <a:avLst>
              <a:gd name="adj1" fmla="val 50000"/>
              <a:gd name="adj2" fmla="val 50000"/>
            </a:avLst>
          </a:prstGeom>
          <a:solidFill>
            <a:srgbClr val="FFFF00"/>
          </a:solidFill>
          <a:ln w="12700" cap="flat" cmpd="sng">
            <a:solidFill>
              <a:srgbClr val="1C305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31EED-32F7-E657-4C54-4E7D26C583D4}"/>
              </a:ext>
            </a:extLst>
          </p:cNvPr>
          <p:cNvSpPr>
            <a:spLocks noGrp="1"/>
          </p:cNvSpPr>
          <p:nvPr>
            <p:ph type="title"/>
          </p:nvPr>
        </p:nvSpPr>
        <p:spPr>
          <a:xfrm>
            <a:off x="629842" y="893233"/>
            <a:ext cx="2049064" cy="3289300"/>
          </a:xfrm>
        </p:spPr>
        <p:txBody>
          <a:bodyPr>
            <a:noAutofit/>
          </a:bodyPr>
          <a:lstStyle/>
          <a:p>
            <a:br>
              <a:rPr lang="en-US" dirty="0"/>
            </a:br>
            <a:br>
              <a:rPr lang="en-US" dirty="0"/>
            </a:br>
            <a:r>
              <a:rPr lang="en-US" b="1" dirty="0">
                <a:solidFill>
                  <a:schemeClr val="accent1"/>
                </a:solidFill>
              </a:rPr>
              <a:t>Competency language replaces things like patient volumes and rotation numbers</a:t>
            </a:r>
            <a:br>
              <a:rPr lang="en-US" b="1" dirty="0">
                <a:solidFill>
                  <a:schemeClr val="accent1"/>
                </a:solidFill>
              </a:rPr>
            </a:br>
            <a:endParaRPr lang="en-US" b="1" dirty="0">
              <a:solidFill>
                <a:schemeClr val="accent1"/>
              </a:solidFill>
            </a:endParaRPr>
          </a:p>
        </p:txBody>
      </p:sp>
      <p:pic>
        <p:nvPicPr>
          <p:cNvPr id="6" name="Content Placeholder 5">
            <a:extLst>
              <a:ext uri="{FF2B5EF4-FFF2-40B4-BE49-F238E27FC236}">
                <a16:creationId xmlns:a16="http://schemas.microsoft.com/office/drawing/2014/main" id="{8FD17169-C789-59F8-AF3E-5B4590C99BE7}"/>
              </a:ext>
            </a:extLst>
          </p:cNvPr>
          <p:cNvPicPr>
            <a:picLocks noGrp="1" noChangeAspect="1"/>
          </p:cNvPicPr>
          <p:nvPr>
            <p:ph idx="1"/>
          </p:nvPr>
        </p:nvPicPr>
        <p:blipFill rotWithShape="1">
          <a:blip r:embed="rId3"/>
          <a:srcRect l="2592" t="1553" r="1762"/>
          <a:stretch/>
        </p:blipFill>
        <p:spPr>
          <a:xfrm>
            <a:off x="3181085" y="1120643"/>
            <a:ext cx="5442023" cy="34958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Arrow: Right 6">
            <a:extLst>
              <a:ext uri="{FF2B5EF4-FFF2-40B4-BE49-F238E27FC236}">
                <a16:creationId xmlns:a16="http://schemas.microsoft.com/office/drawing/2014/main" id="{FCE33F7F-3B11-ED70-CF81-E2962A377860}"/>
              </a:ext>
            </a:extLst>
          </p:cNvPr>
          <p:cNvSpPr/>
          <p:nvPr/>
        </p:nvSpPr>
        <p:spPr>
          <a:xfrm>
            <a:off x="5638800" y="2497667"/>
            <a:ext cx="397934" cy="304800"/>
          </a:xfrm>
          <a:prstGeom prst="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400839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77E8-C25D-4533-A16A-241C59C8F937}"/>
              </a:ext>
            </a:extLst>
          </p:cNvPr>
          <p:cNvSpPr>
            <a:spLocks noGrp="1"/>
          </p:cNvSpPr>
          <p:nvPr>
            <p:ph type="title"/>
          </p:nvPr>
        </p:nvSpPr>
        <p:spPr/>
        <p:txBody>
          <a:bodyPr/>
          <a:lstStyle/>
          <a:p>
            <a:r>
              <a:rPr lang="en-US" dirty="0"/>
              <a:t>Old Program Requirements: NB Care</a:t>
            </a:r>
          </a:p>
        </p:txBody>
      </p:sp>
      <p:sp>
        <p:nvSpPr>
          <p:cNvPr id="3" name="Text Placeholder 2">
            <a:extLst>
              <a:ext uri="{FF2B5EF4-FFF2-40B4-BE49-F238E27FC236}">
                <a16:creationId xmlns:a16="http://schemas.microsoft.com/office/drawing/2014/main" id="{3F492B5F-6F60-4E02-A4B9-F0EA3B812C10}"/>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396485CC-917B-4FC6-A46E-3C1202BC18EC}"/>
              </a:ext>
            </a:extLst>
          </p:cNvPr>
          <p:cNvPicPr>
            <a:picLocks noChangeAspect="1"/>
          </p:cNvPicPr>
          <p:nvPr/>
        </p:nvPicPr>
        <p:blipFill>
          <a:blip r:embed="rId2"/>
          <a:stretch>
            <a:fillRect/>
          </a:stretch>
        </p:blipFill>
        <p:spPr>
          <a:xfrm>
            <a:off x="428625" y="1118508"/>
            <a:ext cx="8286750" cy="4024992"/>
          </a:xfrm>
          <a:prstGeom prst="rect">
            <a:avLst/>
          </a:prstGeom>
        </p:spPr>
      </p:pic>
    </p:spTree>
    <p:extLst>
      <p:ext uri="{BB962C8B-B14F-4D97-AF65-F5344CB8AC3E}">
        <p14:creationId xmlns:p14="http://schemas.microsoft.com/office/powerpoint/2010/main" val="369778614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Custom 7">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3022</Words>
  <Application>Microsoft Office PowerPoint</Application>
  <PresentationFormat>On-screen Show (16:9)</PresentationFormat>
  <Paragraphs>225</Paragraphs>
  <Slides>38</Slides>
  <Notes>30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38</vt:i4>
      </vt:variant>
    </vt:vector>
  </HeadingPairs>
  <TitlesOfParts>
    <vt:vector size="54" baseType="lpstr">
      <vt:lpstr>AdvOT99029773</vt:lpstr>
      <vt:lpstr>Arial</vt:lpstr>
      <vt:lpstr>Times New Roman</vt:lpstr>
      <vt:lpstr>Wingdings 3</vt:lpstr>
      <vt:lpstr>Helvetica</vt:lpstr>
      <vt:lpstr>Franklin Gothic Book</vt:lpstr>
      <vt:lpstr>Open Sans</vt:lpstr>
      <vt:lpstr>Century Gothic</vt:lpstr>
      <vt:lpstr>ArialMT</vt:lpstr>
      <vt:lpstr>Symbol</vt:lpstr>
      <vt:lpstr>robotoregular</vt:lpstr>
      <vt:lpstr>Helvetica Neue</vt:lpstr>
      <vt:lpstr>Tahoma</vt:lpstr>
      <vt:lpstr>Calibri</vt:lpstr>
      <vt:lpstr>Office Theme</vt:lpstr>
      <vt:lpstr>Ion Boardroom</vt:lpstr>
      <vt:lpstr>Partnering with Programs to Create a Culture of  Competency-based Medical Education  in Family Medicine</vt:lpstr>
      <vt:lpstr>By the end of this session you will be able to:</vt:lpstr>
      <vt:lpstr>Why Competency-Based Medical Education?</vt:lpstr>
      <vt:lpstr>PowerPoint Presentation</vt:lpstr>
      <vt:lpstr>PowerPoint Presentation</vt:lpstr>
      <vt:lpstr>Why is CBME especially needed in Family Medicine?</vt:lpstr>
      <vt:lpstr>How are CBME principles showing up in the new ACGME Requirements for GME in FM?  </vt:lpstr>
      <vt:lpstr>  Competency language replaces things like patient volumes and rotation numbers </vt:lpstr>
      <vt:lpstr>Old Program Requirements: NB Care</vt:lpstr>
      <vt:lpstr>PowerPoint Presentation</vt:lpstr>
      <vt:lpstr>PowerPoint Presentation</vt:lpstr>
      <vt:lpstr>Readiness and Board Eligibility</vt:lpstr>
      <vt:lpstr>Outcomes  (Formally known as EPAs) </vt:lpstr>
      <vt:lpstr>The ABFM Core Outcomes and Attestation Roll Out</vt:lpstr>
      <vt:lpstr>ABFM Core Outcomes (June 2024)</vt:lpstr>
      <vt:lpstr>Basic steps to implement CBME</vt:lpstr>
      <vt:lpstr>Tools for the Big Lift</vt:lpstr>
      <vt:lpstr>ABFM Foundation Grants to STFM</vt:lpstr>
      <vt:lpstr>The STFM CBME Task Force has been working hard to figure out and make resources relevant for programs…</vt:lpstr>
      <vt:lpstr>PowerPoint Presentation</vt:lpstr>
      <vt:lpstr>PowerPoint Presentation</vt:lpstr>
      <vt:lpstr>Getting Started: CBME One Pagers </vt:lpstr>
      <vt:lpstr>Faculty Development Webinars </vt:lpstr>
      <vt:lpstr>In Person Faculty Development Opportunities </vt:lpstr>
      <vt:lpstr>ILP Template</vt:lpstr>
      <vt:lpstr>Coming soon…</vt:lpstr>
      <vt:lpstr>AFMRD Tools to Support PDs</vt:lpstr>
      <vt:lpstr>AFMRD Tools to Support PDs</vt:lpstr>
      <vt:lpstr>Additional Tools to Support PDs</vt:lpstr>
      <vt:lpstr>How might ADFM members support and encourage CBME in GME-FM?</vt:lpstr>
      <vt:lpstr>Mobilization of Resources</vt:lpstr>
      <vt:lpstr>Time for Program Leaders and Faculty</vt:lpstr>
      <vt:lpstr>Tools and Technology</vt:lpstr>
      <vt:lpstr>Training</vt:lpstr>
      <vt:lpstr>Relationships</vt:lpstr>
      <vt:lpstr>Key Points</vt:lpstr>
      <vt:lpstr>Thoughts and 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with Programs to Create a Culture of  Competency-based Medical Education  in Family Medicine</dc:title>
  <dc:creator>Montgomery, Linda C</dc:creator>
  <cp:lastModifiedBy>Sarah Cole</cp:lastModifiedBy>
  <cp:revision>20</cp:revision>
  <dcterms:modified xsi:type="dcterms:W3CDTF">2024-02-07T03:50:36Z</dcterms:modified>
</cp:coreProperties>
</file>